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themeOverride+xml" PartName="/ppt/theme/themeOverride2.xml"/>
  <Override ContentType="application/vnd.openxmlformats-officedocument.themeOverride+xml" PartName="/ppt/theme/themeOverride1.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Lst>
  <p:sldSz cy="6858000" cx="12192000"/>
  <p:notesSz cx="6858000" cy="9144000"/>
  <p:embeddedFontLst>
    <p:embeddedFont>
      <p:font typeface="Poppins"/>
      <p:regular r:id="rId160"/>
      <p:bold r:id="rId161"/>
      <p:italic r:id="rId162"/>
      <p:boldItalic r:id="rId163"/>
    </p:embeddedFont>
    <p:embeddedFont>
      <p:font typeface="Quattrocento Sans"/>
      <p:regular r:id="rId164"/>
      <p:bold r:id="rId165"/>
      <p:italic r:id="rId166"/>
      <p:boldItalic r:id="rId167"/>
    </p:embeddedFont>
    <p:embeddedFont>
      <p:font typeface="DM Sans"/>
      <p:regular r:id="rId168"/>
      <p:bold r:id="rId169"/>
      <p:italic r:id="rId170"/>
      <p:boldItalic r:id="rId171"/>
    </p:embeddedFont>
    <p:embeddedFont>
      <p:font typeface="Century Gothic"/>
      <p:regular r:id="rId172"/>
      <p:bold r:id="rId173"/>
      <p:italic r:id="rId174"/>
      <p:boldItalic r:id="rId1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76" roundtripDataSignature="AMtx7mgw/swHr5Yj5zhuWWksIFDICqCw1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4EF94A-12DB-4F21-96BC-6D39AD588F65}">
  <a:tblStyle styleId="{164EF94A-12DB-4F21-96BC-6D39AD588F65}"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6E8"/>
          </a:solidFill>
        </a:fill>
      </a:tcStyle>
    </a:wholeTbl>
    <a:band1H>
      <a:tcTxStyle/>
      <a:tcStyle>
        <a:fill>
          <a:solidFill>
            <a:srgbClr val="CBCACD"/>
          </a:solidFill>
        </a:fill>
      </a:tcStyle>
    </a:band1H>
    <a:band2H>
      <a:tcTxStyle/>
    </a:band2H>
    <a:band1V>
      <a:tcTxStyle/>
      <a:tcStyle>
        <a:fill>
          <a:solidFill>
            <a:srgbClr val="CBCACD"/>
          </a:solidFill>
        </a:fill>
      </a:tcStyle>
    </a:band1V>
    <a:band2V>
      <a:tcTxStyle/>
    </a:band2V>
    <a:lastCol>
      <a:tcTxStyle b="on" i="off">
        <a:font>
          <a:latin typeface="Arial"/>
          <a:ea typeface="Arial"/>
          <a:cs typeface="Arial"/>
        </a:font>
        <a:schemeClr val="lt1"/>
      </a:tcTxStyle>
      <a:tcStyle>
        <a:fill>
          <a:solidFill>
            <a:schemeClr val="dk1"/>
          </a:solidFill>
        </a:fill>
      </a:tcStyle>
    </a:lastCol>
    <a:firstCol>
      <a:tcTxStyle b="on" i="off">
        <a:font>
          <a:latin typeface="Arial"/>
          <a:ea typeface="Arial"/>
          <a:cs typeface="Arial"/>
        </a:font>
        <a:schemeClr val="lt1"/>
      </a:tcTxStyle>
      <a:tcStyle>
        <a:fill>
          <a:solidFill>
            <a:schemeClr val="dk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 styleId="{0A3663C1-58D4-4AA3-A828-F8CC79CAB9C7}" styleName="Table_1">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124EB0C-CB8D-4005-BA55-98991F6EBEE4}" styleName="Table_2">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AFAFA"/>
          </a:solidFill>
        </a:fill>
      </a:tcStyle>
    </a:wholeTbl>
    <a:band1H>
      <a:tcTxStyle/>
      <a:tcStyle>
        <a:fill>
          <a:solidFill>
            <a:srgbClr val="F4F4F4"/>
          </a:solidFill>
        </a:fill>
      </a:tcStyle>
    </a:band1H>
    <a:band2H>
      <a:tcTxStyle/>
    </a:band2H>
    <a:band1V>
      <a:tcTxStyle/>
      <a:tcStyle>
        <a:fill>
          <a:solidFill>
            <a:srgbClr val="F4F4F4"/>
          </a:solidFill>
        </a:fill>
      </a:tcStyle>
    </a:band1V>
    <a:band2V>
      <a:tcTxStyle/>
    </a:band2V>
    <a:lastCol>
      <a:tcTxStyle b="on" i="off">
        <a:font>
          <a:latin typeface="Arial"/>
          <a:ea typeface="Arial"/>
          <a:cs typeface="Arial"/>
        </a:font>
        <a:schemeClr val="lt1"/>
      </a:tcTxStyle>
      <a:tcStyle>
        <a:fill>
          <a:solidFill>
            <a:schemeClr val="accent6"/>
          </a:solidFill>
        </a:fill>
      </a:tcStyle>
    </a:lastCol>
    <a:firstCol>
      <a:tcTxStyle b="on" i="off">
        <a:font>
          <a:latin typeface="Arial"/>
          <a:ea typeface="Arial"/>
          <a:cs typeface="Arial"/>
        </a:font>
        <a:schemeClr val="lt1"/>
      </a:tcTxStyle>
      <a:tcStyle>
        <a:fill>
          <a:solidFill>
            <a:schemeClr val="accent6"/>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6"/>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6"/>
          </a:solidFill>
        </a:fill>
      </a:tcStyle>
    </a:firstRow>
    <a:neCell>
      <a:tcTxStyle/>
    </a:neCell>
    <a:nwCell>
      <a:tcTxStyle/>
    </a:nwCell>
  </a:tblStyle>
  <a:tblStyle styleId="{17216452-CA55-4B93-810F-7ED02B0D57B8}" styleName="Table_3">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E7E6"/>
          </a:solidFill>
        </a:fill>
      </a:tcStyle>
    </a:wholeTbl>
    <a:band1H>
      <a:tcTxStyle/>
      <a:tcStyle>
        <a:fill>
          <a:solidFill>
            <a:srgbClr val="FFCCCA"/>
          </a:solidFill>
        </a:fill>
      </a:tcStyle>
    </a:band1H>
    <a:band2H>
      <a:tcTxStyle/>
    </a:band2H>
    <a:band1V>
      <a:tcTxStyle/>
      <a:tcStyle>
        <a:fill>
          <a:solidFill>
            <a:srgbClr val="FFCCCA"/>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176" Type="http://customschemas.google.com/relationships/presentationmetadata" Target="metadata"/><Relationship Id="rId36" Type="http://schemas.openxmlformats.org/officeDocument/2006/relationships/slide" Target="slides/slide31.xml"/><Relationship Id="rId175" Type="http://schemas.openxmlformats.org/officeDocument/2006/relationships/font" Target="fonts/CenturyGothic-boldItalic.fntdata"/><Relationship Id="rId39" Type="http://schemas.openxmlformats.org/officeDocument/2006/relationships/slide" Target="slides/slide34.xml"/><Relationship Id="rId174" Type="http://schemas.openxmlformats.org/officeDocument/2006/relationships/font" Target="fonts/CenturyGothic-italic.fntdata"/><Relationship Id="rId38" Type="http://schemas.openxmlformats.org/officeDocument/2006/relationships/slide" Target="slides/slide33.xml"/><Relationship Id="rId173" Type="http://schemas.openxmlformats.org/officeDocument/2006/relationships/font" Target="fonts/CenturyGothic-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CenturyGothic-regular.fntdata"/><Relationship Id="rId65" Type="http://schemas.openxmlformats.org/officeDocument/2006/relationships/slide" Target="slides/slide60.xml"/><Relationship Id="rId171" Type="http://schemas.openxmlformats.org/officeDocument/2006/relationships/font" Target="fonts/DMSans-boldItalic.fntdata"/><Relationship Id="rId68" Type="http://schemas.openxmlformats.org/officeDocument/2006/relationships/slide" Target="slides/slide63.xml"/><Relationship Id="rId170" Type="http://schemas.openxmlformats.org/officeDocument/2006/relationships/font" Target="fonts/DMSans-italic.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QuattrocentoSans-bold.fntdata"/><Relationship Id="rId69" Type="http://schemas.openxmlformats.org/officeDocument/2006/relationships/slide" Target="slides/slide64.xml"/><Relationship Id="rId164" Type="http://schemas.openxmlformats.org/officeDocument/2006/relationships/font" Target="fonts/QuattrocentoSans-regular.fntdata"/><Relationship Id="rId163" Type="http://schemas.openxmlformats.org/officeDocument/2006/relationships/font" Target="fonts/Poppins-boldItalic.fntdata"/><Relationship Id="rId162" Type="http://schemas.openxmlformats.org/officeDocument/2006/relationships/font" Target="fonts/Poppins-italic.fntdata"/><Relationship Id="rId169" Type="http://schemas.openxmlformats.org/officeDocument/2006/relationships/font" Target="fonts/DMSans-bold.fntdata"/><Relationship Id="rId168" Type="http://schemas.openxmlformats.org/officeDocument/2006/relationships/font" Target="fonts/DMSans-regular.fntdata"/><Relationship Id="rId167" Type="http://schemas.openxmlformats.org/officeDocument/2006/relationships/font" Target="fonts/QuattrocentoSans-boldItalic.fntdata"/><Relationship Id="rId166" Type="http://schemas.openxmlformats.org/officeDocument/2006/relationships/font" Target="fonts/QuattrocentoSans-italic.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Poppins-bold.fntdata"/><Relationship Id="rId54" Type="http://schemas.openxmlformats.org/officeDocument/2006/relationships/slide" Target="slides/slide49.xml"/><Relationship Id="rId160" Type="http://schemas.openxmlformats.org/officeDocument/2006/relationships/font" Target="fonts/Poppins-regular.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clustered"/>
        <c:varyColors val="0"/>
        <c:ser>
          <c:idx val="0"/>
          <c:order val="0"/>
          <c:tx>
            <c:strRef>
              <c:f>Sheet1!$B$1</c:f>
              <c:strCache>
                <c:ptCount val="1"/>
                <c:pt idx="0">
                  <c:v>Series 1</c:v>
                </c:pt>
              </c:strCache>
            </c:strRef>
          </c:tx>
          <c:spPr>
            <a:solidFill>
              <a:schemeClr val="bg1">
                <a:lumMod val="75000"/>
              </a:schemeClr>
            </a:solidFill>
            <a:ln>
              <a:solidFill>
                <a:schemeClr val="tx1">
                  <a:lumMod val="50000"/>
                  <a:lumOff val="50000"/>
                </a:schemeClr>
              </a:solidFill>
            </a:ln>
          </c:spPr>
          <c:invertIfNegative val="0"/>
          <c:cat>
            <c:strRef>
              <c:f>Sheet1!$A$2:$A$3</c:f>
              <c:strCache>
                <c:ptCount val="2"/>
                <c:pt idx="0">
                  <c:v>Category 1</c:v>
                </c:pt>
                <c:pt idx="1">
                  <c:v>Category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0653-4D3E-A2C0-1B02023C2085}"/>
            </c:ext>
          </c:extLst>
        </c:ser>
        <c:ser>
          <c:idx val="1"/>
          <c:order val="1"/>
          <c:tx>
            <c:strRef>
              <c:f>Sheet1!$C$1</c:f>
              <c:strCache>
                <c:ptCount val="1"/>
                <c:pt idx="0">
                  <c:v>Series 2</c:v>
                </c:pt>
              </c:strCache>
            </c:strRef>
          </c:tx>
          <c:spPr>
            <a:solidFill>
              <a:schemeClr val="bg1">
                <a:lumMod val="95000"/>
              </a:schemeClr>
            </a:solidFill>
            <a:ln>
              <a:solidFill>
                <a:schemeClr val="tx1">
                  <a:lumMod val="50000"/>
                  <a:lumOff val="50000"/>
                </a:schemeClr>
              </a:solidFill>
            </a:ln>
          </c:spPr>
          <c:invertIfNegative val="0"/>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0653-4D3E-A2C0-1B02023C2085}"/>
            </c:ext>
          </c:extLst>
        </c:ser>
        <c:ser>
          <c:idx val="2"/>
          <c:order val="2"/>
          <c:tx>
            <c:strRef>
              <c:f>Sheet1!$D$1</c:f>
              <c:strCache>
                <c:ptCount val="1"/>
                <c:pt idx="0">
                  <c:v>Series 3</c:v>
                </c:pt>
              </c:strCache>
            </c:strRef>
          </c:tx>
          <c:spPr>
            <a:solidFill>
              <a:schemeClr val="bg1">
                <a:lumMod val="85000"/>
              </a:schemeClr>
            </a:solidFill>
            <a:ln>
              <a:solidFill>
                <a:schemeClr val="tx1">
                  <a:lumMod val="50000"/>
                  <a:lumOff val="50000"/>
                </a:schemeClr>
              </a:solidFill>
            </a:ln>
          </c:spPr>
          <c:invertIfNegative val="0"/>
          <c:cat>
            <c:strRef>
              <c:f>Sheet1!$A$2:$A$3</c:f>
              <c:strCache>
                <c:ptCount val="2"/>
                <c:pt idx="0">
                  <c:v>Category 1</c:v>
                </c:pt>
                <c:pt idx="1">
                  <c:v>Category 2</c:v>
                </c:pt>
              </c:strCache>
            </c:strRef>
          </c:cat>
          <c:val>
            <c:numRef>
              <c:f>Sheet1!$D$2:$D$3</c:f>
              <c:numCache>
                <c:formatCode>General</c:formatCode>
                <c:ptCount val="2"/>
                <c:pt idx="0">
                  <c:v>3</c:v>
                </c:pt>
                <c:pt idx="1">
                  <c:v>4</c:v>
                </c:pt>
              </c:numCache>
            </c:numRef>
          </c:val>
          <c:extLst>
            <c:ext xmlns:c16="http://schemas.microsoft.com/office/drawing/2014/chart" uri="{C3380CC4-5D6E-409C-BE32-E72D297353CC}">
              <c16:uniqueId val="{00000002-0653-4D3E-A2C0-1B02023C2085}"/>
            </c:ext>
          </c:extLst>
        </c:ser>
        <c:dLbls>
          <c:showLegendKey val="0"/>
          <c:showVal val="0"/>
          <c:showCatName val="0"/>
          <c:showSerName val="0"/>
          <c:showPercent val="0"/>
          <c:showBubbleSize val="0"/>
        </c:dLbls>
        <c:gapWidth val="150"/>
        <c:axId val="80403840"/>
        <c:axId val="82439168"/>
      </c:barChart>
      <c:catAx>
        <c:axId val="80403840"/>
        <c:scaling>
          <c:orientation val="minMax"/>
        </c:scaling>
        <c:delete val="0"/>
        <c:axPos val="l"/>
        <c:numFmt formatCode="General" sourceLinked="0"/>
        <c:majorTickMark val="none"/>
        <c:minorTickMark val="none"/>
        <c:tickLblPos val="none"/>
        <c:spPr>
          <a:ln w="3175"/>
        </c:spPr>
        <c:crossAx val="82439168"/>
        <c:crosses val="autoZero"/>
        <c:auto val="1"/>
        <c:lblAlgn val="ctr"/>
        <c:lblOffset val="100"/>
        <c:noMultiLvlLbl val="0"/>
      </c:catAx>
      <c:valAx>
        <c:axId val="82439168"/>
        <c:scaling>
          <c:orientation val="minMax"/>
        </c:scaling>
        <c:delete val="0"/>
        <c:axPos val="b"/>
        <c:majorGridlines>
          <c:spPr>
            <a:ln w="3175">
              <a:solidFill>
                <a:schemeClr val="bg1">
                  <a:lumMod val="85000"/>
                </a:schemeClr>
              </a:solidFill>
              <a:prstDash val="dash"/>
            </a:ln>
          </c:spPr>
        </c:majorGridlines>
        <c:numFmt formatCode="General" sourceLinked="1"/>
        <c:majorTickMark val="none"/>
        <c:minorTickMark val="none"/>
        <c:tickLblPos val="none"/>
        <c:crossAx val="80403840"/>
        <c:crosses val="autoZero"/>
        <c:crossBetween val="between"/>
        <c:majorUnit val="1"/>
      </c:valAx>
    </c:plotArea>
    <c:plotVisOnly val="1"/>
    <c:dispBlanksAs val="gap"/>
    <c:showDLblsOverMax val="0"/>
  </c:chart>
  <c:spPr>
    <a:solidFill>
      <a:sysClr val="window" lastClr="FFFFFF"/>
    </a:solidFill>
  </c:spPr>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Series 1</c:v>
                </c:pt>
              </c:strCache>
            </c:strRef>
          </c:tx>
          <c:spPr>
            <a:ln>
              <a:solidFill>
                <a:schemeClr val="tx1">
                  <a:lumMod val="50000"/>
                  <a:lumOff val="50000"/>
                </a:schemeClr>
              </a:solidFill>
            </a:ln>
          </c:spPr>
          <c:marker>
            <c:symbol val="none"/>
          </c:marker>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0.5</c:v>
                </c:pt>
                <c:pt idx="1">
                  <c:v>1</c:v>
                </c:pt>
                <c:pt idx="2">
                  <c:v>2.2999999999999998</c:v>
                </c:pt>
                <c:pt idx="3">
                  <c:v>1.8</c:v>
                </c:pt>
                <c:pt idx="4">
                  <c:v>3</c:v>
                </c:pt>
              </c:numCache>
            </c:numRef>
          </c:val>
          <c:smooth val="0"/>
          <c:extLst>
            <c:ext xmlns:c16="http://schemas.microsoft.com/office/drawing/2014/chart" uri="{C3380CC4-5D6E-409C-BE32-E72D297353CC}">
              <c16:uniqueId val="{00000000-FA82-4AA2-8B67-9A79E13CAA6E}"/>
            </c:ext>
          </c:extLst>
        </c:ser>
        <c:ser>
          <c:idx val="1"/>
          <c:order val="1"/>
          <c:tx>
            <c:strRef>
              <c:f>Sheet1!$C$1</c:f>
              <c:strCache>
                <c:ptCount val="1"/>
                <c:pt idx="0">
                  <c:v>Series 2</c:v>
                </c:pt>
              </c:strCache>
            </c:strRef>
          </c:tx>
          <c:spPr>
            <a:ln>
              <a:solidFill>
                <a:sysClr val="window" lastClr="FFFFFF">
                  <a:lumMod val="75000"/>
                </a:sysClr>
              </a:solidFill>
            </a:ln>
          </c:spPr>
          <c:marker>
            <c:symbol val="none"/>
          </c:marker>
          <c:cat>
            <c:strRef>
              <c:f>Sheet1!$A$2:$A$6</c:f>
              <c:strCache>
                <c:ptCount val="5"/>
                <c:pt idx="0">
                  <c:v>Category 1</c:v>
                </c:pt>
                <c:pt idx="1">
                  <c:v>Category 2</c:v>
                </c:pt>
                <c:pt idx="2">
                  <c:v>Category 3</c:v>
                </c:pt>
                <c:pt idx="3">
                  <c:v>Category 4</c:v>
                </c:pt>
                <c:pt idx="4">
                  <c:v>Category 5</c:v>
                </c:pt>
              </c:strCache>
            </c:strRef>
          </c:cat>
          <c:val>
            <c:numRef>
              <c:f>Sheet1!$C$2:$C$6</c:f>
              <c:numCache>
                <c:formatCode>General</c:formatCode>
                <c:ptCount val="5"/>
                <c:pt idx="0">
                  <c:v>1.4</c:v>
                </c:pt>
                <c:pt idx="1">
                  <c:v>2</c:v>
                </c:pt>
                <c:pt idx="2">
                  <c:v>1.7</c:v>
                </c:pt>
                <c:pt idx="3">
                  <c:v>2.4</c:v>
                </c:pt>
                <c:pt idx="4">
                  <c:v>2.2000000000000002</c:v>
                </c:pt>
              </c:numCache>
            </c:numRef>
          </c:val>
          <c:smooth val="0"/>
          <c:extLst>
            <c:ext xmlns:c16="http://schemas.microsoft.com/office/drawing/2014/chart" uri="{C3380CC4-5D6E-409C-BE32-E72D297353CC}">
              <c16:uniqueId val="{00000001-FA82-4AA2-8B67-9A79E13CAA6E}"/>
            </c:ext>
          </c:extLst>
        </c:ser>
        <c:ser>
          <c:idx val="2"/>
          <c:order val="2"/>
          <c:tx>
            <c:strRef>
              <c:f>Sheet1!$D$1</c:f>
              <c:strCache>
                <c:ptCount val="1"/>
                <c:pt idx="0">
                  <c:v>Series 3</c:v>
                </c:pt>
              </c:strCache>
            </c:strRef>
          </c:tx>
          <c:spPr>
            <a:ln>
              <a:solidFill>
                <a:sysClr val="window" lastClr="FFFFFF">
                  <a:lumMod val="65000"/>
                </a:sysClr>
              </a:solidFill>
            </a:ln>
          </c:spPr>
          <c:marker>
            <c:symbol val="none"/>
          </c:marker>
          <c:cat>
            <c:strRef>
              <c:f>Sheet1!$A$2:$A$6</c:f>
              <c:strCache>
                <c:ptCount val="5"/>
                <c:pt idx="0">
                  <c:v>Category 1</c:v>
                </c:pt>
                <c:pt idx="1">
                  <c:v>Category 2</c:v>
                </c:pt>
                <c:pt idx="2">
                  <c:v>Category 3</c:v>
                </c:pt>
                <c:pt idx="3">
                  <c:v>Category 4</c:v>
                </c:pt>
                <c:pt idx="4">
                  <c:v>Category 5</c:v>
                </c:pt>
              </c:strCache>
            </c:strRef>
          </c:cat>
          <c:val>
            <c:numRef>
              <c:f>Sheet1!$D$2:$D$6</c:f>
              <c:numCache>
                <c:formatCode>General</c:formatCode>
                <c:ptCount val="5"/>
                <c:pt idx="0">
                  <c:v>2</c:v>
                </c:pt>
                <c:pt idx="1">
                  <c:v>2.6</c:v>
                </c:pt>
                <c:pt idx="2">
                  <c:v>2.5</c:v>
                </c:pt>
                <c:pt idx="3">
                  <c:v>3</c:v>
                </c:pt>
                <c:pt idx="4">
                  <c:v>2.8</c:v>
                </c:pt>
              </c:numCache>
            </c:numRef>
          </c:val>
          <c:smooth val="0"/>
          <c:extLst>
            <c:ext xmlns:c16="http://schemas.microsoft.com/office/drawing/2014/chart" uri="{C3380CC4-5D6E-409C-BE32-E72D297353CC}">
              <c16:uniqueId val="{00000002-FA82-4AA2-8B67-9A79E13CAA6E}"/>
            </c:ext>
          </c:extLst>
        </c:ser>
        <c:dLbls>
          <c:showLegendKey val="0"/>
          <c:showVal val="0"/>
          <c:showCatName val="0"/>
          <c:showSerName val="0"/>
          <c:showPercent val="0"/>
          <c:showBubbleSize val="0"/>
        </c:dLbls>
        <c:smooth val="0"/>
        <c:axId val="80915456"/>
        <c:axId val="82604800"/>
      </c:lineChart>
      <c:catAx>
        <c:axId val="80915456"/>
        <c:scaling>
          <c:orientation val="minMax"/>
        </c:scaling>
        <c:delete val="0"/>
        <c:axPos val="b"/>
        <c:numFmt formatCode="General" sourceLinked="0"/>
        <c:majorTickMark val="none"/>
        <c:minorTickMark val="none"/>
        <c:tickLblPos val="none"/>
        <c:spPr>
          <a:ln w="3175"/>
        </c:spPr>
        <c:crossAx val="82604800"/>
        <c:crosses val="autoZero"/>
        <c:auto val="1"/>
        <c:lblAlgn val="ctr"/>
        <c:lblOffset val="100"/>
        <c:noMultiLvlLbl val="0"/>
      </c:catAx>
      <c:valAx>
        <c:axId val="82604800"/>
        <c:scaling>
          <c:orientation val="minMax"/>
        </c:scaling>
        <c:delete val="0"/>
        <c:axPos val="l"/>
        <c:majorGridlines>
          <c:spPr>
            <a:ln w="3175">
              <a:solidFill>
                <a:schemeClr val="bg1">
                  <a:lumMod val="85000"/>
                </a:schemeClr>
              </a:solidFill>
              <a:prstDash val="dash"/>
            </a:ln>
          </c:spPr>
        </c:majorGridlines>
        <c:numFmt formatCode="General" sourceLinked="1"/>
        <c:majorTickMark val="none"/>
        <c:minorTickMark val="none"/>
        <c:tickLblPos val="none"/>
        <c:crossAx val="80915456"/>
        <c:crosses val="autoZero"/>
        <c:crossBetween val="between"/>
        <c:majorUnit val="0.8500000000000002"/>
      </c:valAx>
    </c:plotArea>
    <c:plotVisOnly val="1"/>
    <c:dispBlanksAs val="gap"/>
    <c:showDLblsOverMax val="0"/>
  </c:chart>
  <c:spPr>
    <a:solidFill>
      <a:sysClr val="window" lastClr="FFFFFF"/>
    </a:solidFill>
  </c:spPr>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datesytd-function-dax/" TargetMode="External"/><Relationship Id="rId3" Type="http://schemas.openxmlformats.org/officeDocument/2006/relationships/hyperlink" Target="https://docs.microsoft.com/en-us/dax/datesmtd-function-dax/" TargetMode="External"/><Relationship Id="rId4" Type="http://schemas.openxmlformats.org/officeDocument/2006/relationships/hyperlink" Target="https://docs.microsoft.com/en-us/dax/datesqtd-function-dax/" TargetMode="External"/><Relationship Id="rId10" Type="http://schemas.openxmlformats.org/officeDocument/2006/relationships/hyperlink" Target="https://docs.microsoft.com/en-us/dax/datesinperiod-function-dax/" TargetMode="External"/><Relationship Id="rId9" Type="http://schemas.openxmlformats.org/officeDocument/2006/relationships/hyperlink" Target="https://docs.microsoft.com/en-us/dax/datesbetween-function-dax/" TargetMode="External"/><Relationship Id="rId5" Type="http://schemas.openxmlformats.org/officeDocument/2006/relationships/hyperlink" Target="https://docs.microsoft.com/en-us/dax/calculate-function-dax/" TargetMode="External"/><Relationship Id="rId6" Type="http://schemas.openxmlformats.org/officeDocument/2006/relationships/hyperlink" Target="https://docs.microsoft.com/en-us/dax/totalytd-function-dax/" TargetMode="External"/><Relationship Id="rId7" Type="http://schemas.openxmlformats.org/officeDocument/2006/relationships/hyperlink" Target="https://docs.microsoft.com/en-us/dax/totalqtd-function-dax/" TargetMode="External"/><Relationship Id="rId8" Type="http://schemas.openxmlformats.org/officeDocument/2006/relationships/hyperlink" Target="https://docs.microsoft.com/en-us/dax/totalmtd-function-dax/" TargetMode="Externa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dateadd-function-dax/" TargetMode="External"/><Relationship Id="rId3" Type="http://schemas.openxmlformats.org/officeDocument/2006/relationships/hyperlink" Target="https://docs.microsoft.com/en-us/dax/parallelperiod-function-dax/" TargetMode="External"/><Relationship Id="rId4" Type="http://schemas.openxmlformats.org/officeDocument/2006/relationships/hyperlink" Target="https://docs.microsoft.com/en-us/dax/sameperiodlastyear-function-dax/" TargetMode="External"/><Relationship Id="rId11" Type="http://schemas.openxmlformats.org/officeDocument/2006/relationships/hyperlink" Target="https://docs.microsoft.com/en-us/dax/previousquarter-function-dax/" TargetMode="External"/><Relationship Id="rId10" Type="http://schemas.openxmlformats.org/officeDocument/2006/relationships/hyperlink" Target="https://docs.microsoft.com/en-us/dax/previousmonth-function-dax/" TargetMode="External"/><Relationship Id="rId12" Type="http://schemas.openxmlformats.org/officeDocument/2006/relationships/hyperlink" Target="https://docs.microsoft.com/en-us/dax/previousyear-function-dax/" TargetMode="External"/><Relationship Id="rId9" Type="http://schemas.openxmlformats.org/officeDocument/2006/relationships/hyperlink" Target="https://docs.microsoft.com/en-us/dax/previousday-function-dax/" TargetMode="External"/><Relationship Id="rId5" Type="http://schemas.openxmlformats.org/officeDocument/2006/relationships/hyperlink" Target="https://docs.microsoft.com/en-us/dax/nextday-function-dax/" TargetMode="External"/><Relationship Id="rId6" Type="http://schemas.openxmlformats.org/officeDocument/2006/relationships/hyperlink" Target="https://docs.microsoft.com/en-us/dax/nextmonth-function-dax/" TargetMode="External"/><Relationship Id="rId7" Type="http://schemas.openxmlformats.org/officeDocument/2006/relationships/hyperlink" Target="https://docs.microsoft.com/en-us/dax/nextquarter-function-dax/" TargetMode="External"/><Relationship Id="rId8" Type="http://schemas.openxmlformats.org/officeDocument/2006/relationships/hyperlink" Target="https://docs.microsoft.com/en-us/dax/nextyear-function-dax/" TargetMode="Externa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dateadd-function-dax/" TargetMode="External"/><Relationship Id="rId3" Type="http://schemas.openxmlformats.org/officeDocument/2006/relationships/hyperlink" Target="https://docs.microsoft.com/en-us/dax/parallelperiod-function-dax/" TargetMode="External"/><Relationship Id="rId4" Type="http://schemas.openxmlformats.org/officeDocument/2006/relationships/hyperlink" Target="https://docs.microsoft.com/en-us/dax/sameperiodlastyear-function-dax/" TargetMode="External"/><Relationship Id="rId11" Type="http://schemas.openxmlformats.org/officeDocument/2006/relationships/hyperlink" Target="https://docs.microsoft.com/en-us/dax/previousquarter-function-dax/" TargetMode="External"/><Relationship Id="rId10" Type="http://schemas.openxmlformats.org/officeDocument/2006/relationships/hyperlink" Target="https://docs.microsoft.com/en-us/dax/previousmonth-function-dax/" TargetMode="External"/><Relationship Id="rId12" Type="http://schemas.openxmlformats.org/officeDocument/2006/relationships/hyperlink" Target="https://docs.microsoft.com/en-us/dax/previousyear-function-dax/" TargetMode="External"/><Relationship Id="rId9" Type="http://schemas.openxmlformats.org/officeDocument/2006/relationships/hyperlink" Target="https://docs.microsoft.com/en-us/dax/previousday-function-dax/" TargetMode="External"/><Relationship Id="rId5" Type="http://schemas.openxmlformats.org/officeDocument/2006/relationships/hyperlink" Target="https://docs.microsoft.com/en-us/dax/nextday-function-dax/" TargetMode="External"/><Relationship Id="rId6" Type="http://schemas.openxmlformats.org/officeDocument/2006/relationships/hyperlink" Target="https://docs.microsoft.com/en-us/dax/nextmonth-function-dax/" TargetMode="External"/><Relationship Id="rId7" Type="http://schemas.openxmlformats.org/officeDocument/2006/relationships/hyperlink" Target="https://docs.microsoft.com/en-us/dax/nextquarter-function-dax/" TargetMode="External"/><Relationship Id="rId8" Type="http://schemas.openxmlformats.org/officeDocument/2006/relationships/hyperlink" Target="https://docs.microsoft.com/en-us/dax/nextyear-function-dax/" TargetMode="Externa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firstdate-function-dax/" TargetMode="External"/><Relationship Id="rId3" Type="http://schemas.openxmlformats.org/officeDocument/2006/relationships/hyperlink" Target="https://docs.microsoft.com/en-us/dax/lastdate-function-dax/"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microsoft.com/en-us/power-bi/connect-data/service-datasets-promote" TargetMode="Externa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microsoft.com/en-us/power-query/diagram-view" TargetMode="External"/><Relationship Id="rId3" Type="http://schemas.openxmlformats.org/officeDocument/2006/relationships/hyperlink" Target="https://learn.microsoft.com/en-us/power-query/schema-view"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daxformatter.com/"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calculate-function-dax/" TargetMode="External"/><Relationship Id="rId3" Type="http://schemas.openxmlformats.org/officeDocument/2006/relationships/hyperlink" Target="https://docs.microsoft.com/en-us/dax/calculatetable-function-dax/"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filter-function-dax/" TargetMode="Externa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all-function-dax/" TargetMode="External"/><Relationship Id="rId3" Type="http://schemas.openxmlformats.org/officeDocument/2006/relationships/hyperlink" Target="https://docs.microsoft.com/en-us/dax/allexcept-function-dax/" TargetMode="External"/><Relationship Id="rId4" Type="http://schemas.openxmlformats.org/officeDocument/2006/relationships/hyperlink" Target="https://docs.microsoft.com/en-us/dax/allnoblankrow-function-dax/" TargetMode="Externa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userelationship-function-dax/"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8" name="Google Shape;1118;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4" name="Google Shape;1124;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0" name="Google Shape;1130;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7" name="Google Shape;1137;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Time intelligence relates to calculations over time.  Specifically, it relates to calculations over dates, months, quarters, or years, and possibly time. </a:t>
            </a:r>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Note: Rarely would you need to calculate over time in the sense of hours, minutes, or seconds.</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In DAX calculations, time intelligence means </a:t>
            </a:r>
            <a:r>
              <a:rPr b="0" i="1" lang="en-US">
                <a:solidFill>
                  <a:srgbClr val="171717"/>
                </a:solidFill>
                <a:latin typeface="Arial"/>
                <a:ea typeface="Arial"/>
                <a:cs typeface="Arial"/>
                <a:sym typeface="Arial"/>
              </a:rPr>
              <a:t>modifying the filter context for date filters</a:t>
            </a:r>
            <a:r>
              <a:rPr b="0" i="0" lang="en-US">
                <a:solidFill>
                  <a:srgbClr val="171717"/>
                </a:solidFill>
                <a:latin typeface="Arial"/>
                <a:ea typeface="Arial"/>
                <a:cs typeface="Arial"/>
                <a:sym typeface="Arial"/>
              </a:rPr>
              <a:t>.</a:t>
            </a:r>
            <a:endParaRPr/>
          </a:p>
          <a:p>
            <a:pPr indent="-228600" lvl="0" marL="457200" rtl="0" algn="l">
              <a:lnSpc>
                <a:spcPct val="100000"/>
              </a:lnSpc>
              <a:spcBef>
                <a:spcPts val="0"/>
              </a:spcBef>
              <a:spcAft>
                <a:spcPts val="0"/>
              </a:spcAft>
              <a:buSzPts val="1100"/>
              <a:buNone/>
            </a:pPr>
            <a:r>
              <a:t/>
            </a:r>
            <a:endParaRPr b="0" i="0">
              <a:solidFill>
                <a:srgbClr val="171717"/>
              </a:solidFill>
              <a:latin typeface="Quattrocento Sans"/>
              <a:ea typeface="Quattrocento Sans"/>
              <a:cs typeface="Quattrocento Sans"/>
              <a:sym typeface="Quattrocento Sans"/>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5" name="Google Shape;1145;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Here’s an example. It’s easy to show monthly revenue: group by month and sum the revenue column.</a:t>
            </a:r>
            <a:endParaRPr/>
          </a:p>
          <a:p>
            <a:pPr indent="0" lvl="0" marL="15875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By applying Time Intelligence, a measure can be defined to compute the accumulation of revenue </a:t>
            </a:r>
            <a:r>
              <a:rPr b="0" i="1" lang="en-US">
                <a:solidFill>
                  <a:srgbClr val="171717"/>
                </a:solidFill>
                <a:latin typeface="Arial"/>
                <a:ea typeface="Arial"/>
                <a:cs typeface="Arial"/>
                <a:sym typeface="Arial"/>
              </a:rPr>
              <a:t>over the year</a:t>
            </a:r>
            <a:r>
              <a:rPr b="0" i="0" lang="en-US">
                <a:solidFill>
                  <a:srgbClr val="171717"/>
                </a:solidFill>
                <a:latin typeface="Arial"/>
                <a:ea typeface="Arial"/>
                <a:cs typeface="Arial"/>
                <a:sym typeface="Arial"/>
              </a:rPr>
              <a:t>. This type of calculation is known as a year-to-date (YTD) calculation.</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Describe that the accumulation of revenue over the year is a manipulation of the date filter. Consider the YTD value for </a:t>
            </a:r>
            <a:r>
              <a:rPr b="1" i="0" lang="en-US">
                <a:solidFill>
                  <a:srgbClr val="171717"/>
                </a:solidFill>
                <a:latin typeface="Arial"/>
                <a:ea typeface="Arial"/>
                <a:cs typeface="Arial"/>
                <a:sym typeface="Arial"/>
              </a:rPr>
              <a:t>2019 Feb</a:t>
            </a:r>
            <a:r>
              <a:rPr b="0" i="0" lang="en-US">
                <a:solidFill>
                  <a:srgbClr val="171717"/>
                </a:solidFill>
                <a:latin typeface="Arial"/>
                <a:ea typeface="Arial"/>
                <a:cs typeface="Arial"/>
                <a:sym typeface="Arial"/>
              </a:rPr>
              <a:t>. It isn’t the sum of revenue in Feb. Rather, it’s the sum of revenue </a:t>
            </a:r>
            <a:r>
              <a:rPr b="0" i="1" lang="en-US">
                <a:solidFill>
                  <a:srgbClr val="171717"/>
                </a:solidFill>
                <a:latin typeface="Arial"/>
                <a:ea typeface="Arial"/>
                <a:cs typeface="Arial"/>
                <a:sym typeface="Arial"/>
              </a:rPr>
              <a:t>from the beginning of the year </a:t>
            </a:r>
            <a:r>
              <a:rPr b="0" i="0" lang="en-US">
                <a:solidFill>
                  <a:srgbClr val="171717"/>
                </a:solidFill>
                <a:latin typeface="Arial"/>
                <a:ea typeface="Arial"/>
                <a:cs typeface="Arial"/>
                <a:sym typeface="Arial"/>
              </a:rPr>
              <a:t>(</a:t>
            </a:r>
            <a:r>
              <a:rPr b="1" i="0" lang="en-US">
                <a:solidFill>
                  <a:srgbClr val="171717"/>
                </a:solidFill>
                <a:latin typeface="Arial"/>
                <a:ea typeface="Arial"/>
                <a:cs typeface="Arial"/>
                <a:sym typeface="Arial"/>
              </a:rPr>
              <a:t>2019 Jan</a:t>
            </a:r>
            <a:r>
              <a:rPr b="0" i="0" lang="en-US">
                <a:solidFill>
                  <a:srgbClr val="171717"/>
                </a:solidFill>
                <a:latin typeface="Arial"/>
                <a:ea typeface="Arial"/>
                <a:cs typeface="Arial"/>
                <a:sym typeface="Arial"/>
              </a:rPr>
              <a:t>) until </a:t>
            </a:r>
            <a:r>
              <a:rPr b="1" i="0" lang="en-US">
                <a:solidFill>
                  <a:srgbClr val="171717"/>
                </a:solidFill>
                <a:latin typeface="Arial"/>
                <a:ea typeface="Arial"/>
                <a:cs typeface="Arial"/>
                <a:sym typeface="Arial"/>
              </a:rPr>
              <a:t>2019 Feb</a:t>
            </a:r>
            <a:r>
              <a:rPr b="0" i="0" lang="en-US">
                <a:solidFill>
                  <a:srgbClr val="171717"/>
                </a:solidFill>
                <a:latin typeface="Arial"/>
                <a:ea typeface="Arial"/>
                <a:cs typeface="Arial"/>
                <a:sym typeface="Arial"/>
              </a:rPr>
              <a:t>.</a:t>
            </a:r>
            <a:endParaRPr>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4" name="Google Shape;1154;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DAX includes several time intelligence functions to simplify the task of modifying date filter context. You could write many of these intelligence formulas by using a CALCULATE function that modifies date filters, but that would create more work.</a:t>
            </a:r>
            <a:endParaRPr/>
          </a:p>
          <a:p>
            <a:pPr indent="-228600" lvl="0" marL="4572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Note:</a:t>
            </a:r>
            <a:endParaRPr/>
          </a:p>
          <a:p>
            <a:pPr indent="-298450" lvl="0" marL="457200" rtl="0" algn="l">
              <a:lnSpc>
                <a:spcPct val="100000"/>
              </a:lnSpc>
              <a:spcBef>
                <a:spcPts val="0"/>
              </a:spcBef>
              <a:spcAft>
                <a:spcPts val="0"/>
              </a:spcAft>
              <a:buSzPts val="1100"/>
              <a:buChar char="●"/>
            </a:pPr>
            <a:r>
              <a:rPr lang="en-US"/>
              <a:t>Many DAX time intelligence functions are concerned with standard date periods, specifically years, quarters, and months. </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If you have irregular time periods (for example, financial months that begin mid-way through the calendar month), or you need to work with weeks or time periods (hours, minutes, and so on), the DAX time intelligence functions won't be helpful. </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Instead, you'll need to use the CALCULATE function and pass in hand-crafted date or time filters.</a:t>
            </a:r>
            <a:endParaRPr/>
          </a:p>
          <a:p>
            <a:pPr indent="-228600" lvl="0" marL="4572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They can help you answer these time-related questions:</a:t>
            </a:r>
            <a:endParaRPr/>
          </a:p>
          <a:p>
            <a:pPr indent="-298450" lvl="1" marL="914400" rtl="0" algn="l">
              <a:lnSpc>
                <a:spcPct val="100000"/>
              </a:lnSpc>
              <a:spcBef>
                <a:spcPts val="0"/>
              </a:spcBef>
              <a:spcAft>
                <a:spcPts val="0"/>
              </a:spcAft>
              <a:buSzPts val="1100"/>
              <a:buFont typeface="Arial"/>
              <a:buChar char="•"/>
            </a:pPr>
            <a:r>
              <a:rPr lang="en-US"/>
              <a:t>What's the accumulation of revenue for the year, quarter, or month?</a:t>
            </a:r>
            <a:endParaRPr/>
          </a:p>
          <a:p>
            <a:pPr indent="-298450" lvl="1" marL="914400" rtl="0" algn="l">
              <a:lnSpc>
                <a:spcPct val="100000"/>
              </a:lnSpc>
              <a:spcBef>
                <a:spcPts val="0"/>
              </a:spcBef>
              <a:spcAft>
                <a:spcPts val="0"/>
              </a:spcAft>
              <a:buSzPts val="1100"/>
              <a:buFont typeface="Arial"/>
              <a:buChar char="•"/>
            </a:pPr>
            <a:r>
              <a:rPr lang="en-US"/>
              <a:t>What revenue was produced for the same period last year?</a:t>
            </a:r>
            <a:endParaRPr/>
          </a:p>
          <a:p>
            <a:pPr indent="-298450" lvl="1" marL="914400" rtl="0" algn="l">
              <a:lnSpc>
                <a:spcPct val="100000"/>
              </a:lnSpc>
              <a:spcBef>
                <a:spcPts val="0"/>
              </a:spcBef>
              <a:spcAft>
                <a:spcPts val="0"/>
              </a:spcAft>
              <a:buSzPts val="1100"/>
              <a:buFont typeface="Arial"/>
              <a:buChar char="•"/>
            </a:pPr>
            <a:r>
              <a:rPr lang="en-US"/>
              <a:t>What growth in revenue has been achieved over the same period last year?</a:t>
            </a:r>
            <a:endParaRPr/>
          </a:p>
          <a:p>
            <a:pPr indent="-298450" lvl="1" marL="914400" rtl="0" algn="l">
              <a:lnSpc>
                <a:spcPct val="100000"/>
              </a:lnSpc>
              <a:spcBef>
                <a:spcPts val="0"/>
              </a:spcBef>
              <a:spcAft>
                <a:spcPts val="0"/>
              </a:spcAft>
              <a:buSzPts val="1100"/>
              <a:buFont typeface="Arial"/>
              <a:buChar char="•"/>
            </a:pPr>
            <a:r>
              <a:rPr lang="en-US"/>
              <a:t>How many new customers made their first order in each month?</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2" name="Google Shape;1162;p106:notes"/>
          <p:cNvSpPr txBox="1"/>
          <p:nvPr>
            <p:ph idx="1" type="body"/>
          </p:nvPr>
        </p:nvSpPr>
        <p:spPr>
          <a:xfrm>
            <a:off x="685800" y="4343400"/>
            <a:ext cx="5486400" cy="44799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71717"/>
              </a:buClr>
              <a:buSzPts val="1100"/>
              <a:buFont typeface="Arial"/>
              <a:buNone/>
            </a:pPr>
            <a:r>
              <a:rPr b="0" i="0" lang="en-US" u="none" cap="none" strike="noStrike">
                <a:solidFill>
                  <a:srgbClr val="171717"/>
                </a:solidFill>
                <a:latin typeface="Arial"/>
                <a:ea typeface="Arial"/>
                <a:cs typeface="Arial"/>
                <a:sym typeface="Arial"/>
              </a:rPr>
              <a:t>One group of DAX time intelligence functions is concerned with summarizations over time:</a:t>
            </a:r>
            <a:endParaRPr/>
          </a:p>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2">
                  <a:extLst>
                    <a:ext uri="{A12FA001-AC4F-418D-AE19-62706E023703}">
                      <ahyp:hlinkClr val="tx"/>
                    </a:ext>
                  </a:extLst>
                </a:hlinkClick>
              </a:rPr>
              <a:t>DATESYTD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single-column table that contains dates for the year-to-date (YTD) in the current filter context. </a:t>
            </a:r>
            <a:endParaRPr/>
          </a:p>
          <a:p>
            <a:pPr indent="-171450" lvl="1" marL="628650" marR="0" rtl="0" algn="l">
              <a:lnSpc>
                <a:spcPct val="100000"/>
              </a:lnSpc>
              <a:spcBef>
                <a:spcPts val="0"/>
              </a:spcBef>
              <a:spcAft>
                <a:spcPts val="0"/>
              </a:spcAft>
              <a:buClr>
                <a:srgbClr val="171717"/>
              </a:buClr>
              <a:buSzPts val="1100"/>
              <a:buFont typeface="Arial"/>
              <a:buChar char="•"/>
            </a:pPr>
            <a:r>
              <a:rPr b="0" i="0" lang="en-US" u="none" cap="none" strike="noStrike">
                <a:solidFill>
                  <a:srgbClr val="171717"/>
                </a:solidFill>
                <a:latin typeface="Arial"/>
                <a:ea typeface="Arial"/>
                <a:cs typeface="Arial"/>
                <a:sym typeface="Arial"/>
              </a:rPr>
              <a:t>This group also includes the </a:t>
            </a:r>
            <a:r>
              <a:rPr b="0" i="0" lang="en-US" u="sng" cap="none" strike="noStrike">
                <a:solidFill>
                  <a:srgbClr val="171717"/>
                </a:solidFill>
                <a:latin typeface="Arial"/>
                <a:ea typeface="Arial"/>
                <a:cs typeface="Arial"/>
                <a:sym typeface="Arial"/>
                <a:hlinkClick r:id="rId3">
                  <a:extLst>
                    <a:ext uri="{A12FA001-AC4F-418D-AE19-62706E023703}">
                      <ahyp:hlinkClr val="tx"/>
                    </a:ext>
                  </a:extLst>
                </a:hlinkClick>
              </a:rPr>
              <a:t>DATESMTD </a:t>
            </a:r>
            <a:r>
              <a:rPr b="0" i="0" lang="en-US" u="none" cap="none" strike="noStrike">
                <a:solidFill>
                  <a:srgbClr val="171717"/>
                </a:solidFill>
                <a:latin typeface="Arial"/>
                <a:ea typeface="Arial"/>
                <a:cs typeface="Arial"/>
                <a:sym typeface="Arial"/>
              </a:rPr>
              <a:t> and </a:t>
            </a:r>
            <a:r>
              <a:rPr b="0" i="0" lang="en-US" u="sng" cap="none" strike="noStrike">
                <a:solidFill>
                  <a:srgbClr val="171717"/>
                </a:solidFill>
                <a:latin typeface="Arial"/>
                <a:ea typeface="Arial"/>
                <a:cs typeface="Arial"/>
                <a:sym typeface="Arial"/>
                <a:hlinkClick r:id="rId4">
                  <a:extLst>
                    <a:ext uri="{A12FA001-AC4F-418D-AE19-62706E023703}">
                      <ahyp:hlinkClr val="tx"/>
                    </a:ext>
                  </a:extLst>
                </a:hlinkClick>
              </a:rPr>
              <a:t>DATESQTD </a:t>
            </a:r>
            <a:r>
              <a:rPr b="0" i="0" lang="en-US" u="none" cap="none" strike="noStrike">
                <a:solidFill>
                  <a:srgbClr val="171717"/>
                </a:solidFill>
                <a:latin typeface="Arial"/>
                <a:ea typeface="Arial"/>
                <a:cs typeface="Arial"/>
                <a:sym typeface="Arial"/>
              </a:rPr>
              <a:t> DAX functions for month-to-date (MTD) and quarter-to-date (QTD). </a:t>
            </a:r>
            <a:endParaRPr/>
          </a:p>
          <a:p>
            <a:pPr indent="-171450" lvl="1" marL="628650" marR="0" rtl="0" algn="l">
              <a:lnSpc>
                <a:spcPct val="100000"/>
              </a:lnSpc>
              <a:spcBef>
                <a:spcPts val="0"/>
              </a:spcBef>
              <a:spcAft>
                <a:spcPts val="0"/>
              </a:spcAft>
              <a:buClr>
                <a:srgbClr val="171717"/>
              </a:buClr>
              <a:buSzPts val="1100"/>
              <a:buFont typeface="Arial"/>
              <a:buChar char="•"/>
            </a:pPr>
            <a:r>
              <a:rPr b="0" i="0" lang="en-US" u="none" cap="none" strike="noStrike">
                <a:solidFill>
                  <a:srgbClr val="171717"/>
                </a:solidFill>
                <a:latin typeface="Arial"/>
                <a:ea typeface="Arial"/>
                <a:cs typeface="Arial"/>
                <a:sym typeface="Arial"/>
              </a:rPr>
              <a:t>You can pass these functions as filters into the </a:t>
            </a:r>
            <a:r>
              <a:rPr b="0" i="0" lang="en-US" u="sng" cap="none" strike="noStrike">
                <a:solidFill>
                  <a:srgbClr val="171717"/>
                </a:solidFill>
                <a:latin typeface="Arial"/>
                <a:ea typeface="Arial"/>
                <a:cs typeface="Arial"/>
                <a:sym typeface="Arial"/>
                <a:hlinkClick r:id="rId5">
                  <a:extLst>
                    <a:ext uri="{A12FA001-AC4F-418D-AE19-62706E023703}">
                      <ahyp:hlinkClr val="tx"/>
                    </a:ext>
                  </a:extLst>
                </a:hlinkClick>
              </a:rPr>
              <a:t>CALCULATE </a:t>
            </a:r>
            <a:r>
              <a:rPr b="0" i="0" lang="en-US" u="none" cap="none" strike="noStrike">
                <a:solidFill>
                  <a:srgbClr val="171717"/>
                </a:solidFill>
                <a:latin typeface="Arial"/>
                <a:ea typeface="Arial"/>
                <a:cs typeface="Arial"/>
                <a:sym typeface="Arial"/>
              </a:rPr>
              <a:t> DAX function.</a:t>
            </a:r>
            <a:endParaRPr/>
          </a:p>
          <a:p>
            <a:pPr indent="-101600" lvl="1" marL="6286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6">
                  <a:extLst>
                    <a:ext uri="{A12FA001-AC4F-418D-AE19-62706E023703}">
                      <ahyp:hlinkClr val="tx"/>
                    </a:ext>
                  </a:extLst>
                </a:hlinkClick>
              </a:rPr>
              <a:t>TOTALYTD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Evaluates an expression for YTD in the current filter context. </a:t>
            </a:r>
            <a:endParaRPr/>
          </a:p>
          <a:p>
            <a:pPr indent="-171450" lvl="1" marL="628650" marR="0" rtl="0" algn="l">
              <a:lnSpc>
                <a:spcPct val="100000"/>
              </a:lnSpc>
              <a:spcBef>
                <a:spcPts val="0"/>
              </a:spcBef>
              <a:spcAft>
                <a:spcPts val="0"/>
              </a:spcAft>
              <a:buClr>
                <a:srgbClr val="171717"/>
              </a:buClr>
              <a:buSzPts val="1100"/>
              <a:buFont typeface="Arial"/>
              <a:buChar char="•"/>
            </a:pPr>
            <a:r>
              <a:rPr b="0" i="0" lang="en-US" u="none" cap="none" strike="noStrike">
                <a:solidFill>
                  <a:srgbClr val="171717"/>
                </a:solidFill>
                <a:latin typeface="Arial"/>
                <a:ea typeface="Arial"/>
                <a:cs typeface="Arial"/>
                <a:sym typeface="Arial"/>
              </a:rPr>
              <a:t>The equivalent QTD and MTD DAX functions of </a:t>
            </a:r>
            <a:r>
              <a:rPr b="0" i="0" lang="en-US" u="sng" cap="none" strike="noStrike">
                <a:solidFill>
                  <a:srgbClr val="171717"/>
                </a:solidFill>
                <a:latin typeface="Arial"/>
                <a:ea typeface="Arial"/>
                <a:cs typeface="Arial"/>
                <a:sym typeface="Arial"/>
                <a:hlinkClick r:id="rId7">
                  <a:extLst>
                    <a:ext uri="{A12FA001-AC4F-418D-AE19-62706E023703}">
                      <ahyp:hlinkClr val="tx"/>
                    </a:ext>
                  </a:extLst>
                </a:hlinkClick>
              </a:rPr>
              <a:t>TOTALQTD </a:t>
            </a:r>
            <a:r>
              <a:rPr b="0" i="0" lang="en-US" u="none" cap="none" strike="noStrike">
                <a:solidFill>
                  <a:srgbClr val="171717"/>
                </a:solidFill>
                <a:latin typeface="Arial"/>
                <a:ea typeface="Arial"/>
                <a:cs typeface="Arial"/>
                <a:sym typeface="Arial"/>
              </a:rPr>
              <a:t> and </a:t>
            </a:r>
            <a:r>
              <a:rPr b="0" i="0" lang="en-US" u="sng" cap="none" strike="noStrike">
                <a:solidFill>
                  <a:srgbClr val="171717"/>
                </a:solidFill>
                <a:latin typeface="Arial"/>
                <a:ea typeface="Arial"/>
                <a:cs typeface="Arial"/>
                <a:sym typeface="Arial"/>
                <a:hlinkClick r:id="rId8">
                  <a:extLst>
                    <a:ext uri="{A12FA001-AC4F-418D-AE19-62706E023703}">
                      <ahyp:hlinkClr val="tx"/>
                    </a:ext>
                  </a:extLst>
                </a:hlinkClick>
              </a:rPr>
              <a:t>TOTALMTD </a:t>
            </a:r>
            <a:r>
              <a:rPr b="0" i="0" lang="en-US" u="none" cap="none" strike="noStrike">
                <a:solidFill>
                  <a:srgbClr val="171717"/>
                </a:solidFill>
                <a:latin typeface="Arial"/>
                <a:ea typeface="Arial"/>
                <a:cs typeface="Arial"/>
                <a:sym typeface="Arial"/>
              </a:rPr>
              <a:t> are also included.</a:t>
            </a:r>
            <a:endParaRPr/>
          </a:p>
          <a:p>
            <a:pPr indent="-101600" lvl="1" marL="6286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9">
                  <a:extLst>
                    <a:ext uri="{A12FA001-AC4F-418D-AE19-62706E023703}">
                      <ahyp:hlinkClr val="tx"/>
                    </a:ext>
                  </a:extLst>
                </a:hlinkClick>
              </a:rPr>
              <a:t>DATESBETWEEN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that begins with a given start date and continues until a given end date.</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10">
                  <a:extLst>
                    <a:ext uri="{A12FA001-AC4F-418D-AE19-62706E023703}">
                      <ahyp:hlinkClr val="tx"/>
                    </a:ext>
                  </a:extLst>
                </a:hlinkClick>
              </a:rPr>
              <a:t>DATESINPERIOD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that begins with a given start date and continues for the specified number of intervals.</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0" lvl="0" marL="0" marR="0" rtl="0" algn="l">
              <a:lnSpc>
                <a:spcPct val="100000"/>
              </a:lnSpc>
              <a:spcBef>
                <a:spcPts val="0"/>
              </a:spcBef>
              <a:spcAft>
                <a:spcPts val="0"/>
              </a:spcAft>
              <a:buClr>
                <a:srgbClr val="171717"/>
              </a:buClr>
              <a:buSzPts val="1100"/>
              <a:buFont typeface="Arial"/>
              <a:buNone/>
            </a:pPr>
            <a:r>
              <a:rPr b="0" i="0" lang="en-US" u="none" cap="none" strike="noStrike">
                <a:solidFill>
                  <a:srgbClr val="171717"/>
                </a:solidFill>
                <a:latin typeface="Arial"/>
                <a:ea typeface="Arial"/>
                <a:cs typeface="Arial"/>
                <a:sym typeface="Arial"/>
              </a:rPr>
              <a:t>Note:</a:t>
            </a:r>
            <a:endParaRPr/>
          </a:p>
          <a:p>
            <a:pPr indent="-171450" lvl="0" marL="171450" marR="0" rtl="0" algn="l">
              <a:lnSpc>
                <a:spcPct val="100000"/>
              </a:lnSpc>
              <a:spcBef>
                <a:spcPts val="0"/>
              </a:spcBef>
              <a:spcAft>
                <a:spcPts val="0"/>
              </a:spcAft>
              <a:buClr>
                <a:srgbClr val="171717"/>
              </a:buClr>
              <a:buSzPts val="1100"/>
              <a:buFont typeface="Arial"/>
              <a:buChar char="•"/>
            </a:pPr>
            <a:r>
              <a:rPr b="0" i="0" lang="en-US" u="none" cap="none" strike="noStrike">
                <a:solidFill>
                  <a:srgbClr val="171717"/>
                </a:solidFill>
                <a:latin typeface="Arial"/>
                <a:ea typeface="Arial"/>
                <a:cs typeface="Arial"/>
                <a:sym typeface="Arial"/>
              </a:rPr>
              <a:t>While the TOTALYTD function is simple to use, you are limited to passing in one filter expression. </a:t>
            </a:r>
            <a:endParaRPr/>
          </a:p>
          <a:p>
            <a:pPr indent="-171450" lvl="0" marL="171450" marR="0" rtl="0" algn="l">
              <a:lnSpc>
                <a:spcPct val="100000"/>
              </a:lnSpc>
              <a:spcBef>
                <a:spcPts val="0"/>
              </a:spcBef>
              <a:spcAft>
                <a:spcPts val="0"/>
              </a:spcAft>
              <a:buClr>
                <a:srgbClr val="171717"/>
              </a:buClr>
              <a:buSzPts val="1100"/>
              <a:buFont typeface="Arial"/>
              <a:buChar char="•"/>
            </a:pPr>
            <a:r>
              <a:rPr b="0" i="0" lang="en-US" u="none" cap="none" strike="noStrike">
                <a:solidFill>
                  <a:srgbClr val="171717"/>
                </a:solidFill>
                <a:latin typeface="Arial"/>
                <a:ea typeface="Arial"/>
                <a:cs typeface="Arial"/>
                <a:sym typeface="Arial"/>
              </a:rPr>
              <a:t>If you need to apply multiple filter expressions, use the CALCULATE function and then pass the DATESYTD function in as one of the filter expressions.</a:t>
            </a:r>
            <a:endParaRPr/>
          </a:p>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000000"/>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9" name="Google Shape;1169;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71717"/>
              </a:buClr>
              <a:buSzPts val="1100"/>
              <a:buFont typeface="Arial"/>
              <a:buNone/>
            </a:pPr>
            <a:r>
              <a:rPr b="0" i="0" lang="en-US" u="none" cap="none" strike="noStrike">
                <a:solidFill>
                  <a:srgbClr val="171717"/>
                </a:solidFill>
                <a:latin typeface="Arial"/>
                <a:ea typeface="Arial"/>
                <a:cs typeface="Arial"/>
                <a:sym typeface="Arial"/>
              </a:rPr>
              <a:t>Another group of DAX time intelligence functions is concerned with shifting time periods:</a:t>
            </a:r>
            <a:endParaRPr/>
          </a:p>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2">
                  <a:extLst>
                    <a:ext uri="{A12FA001-AC4F-418D-AE19-62706E023703}">
                      <ahyp:hlinkClr val="tx"/>
                    </a:ext>
                  </a:extLst>
                </a:hlinkClick>
              </a:rPr>
              <a:t>DATEADD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shifted either forward or backward in time by the specified number of intervals from the dates in the current filter context.</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3">
                  <a:extLst>
                    <a:ext uri="{A12FA001-AC4F-418D-AE19-62706E023703}">
                      <ahyp:hlinkClr val="tx"/>
                    </a:ext>
                  </a:extLst>
                </a:hlinkClick>
              </a:rPr>
              <a:t>PARALLELPERIOD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that represents a period that is parallel to the dates in the specified dates column, in the current filter context, with the dates shifted a number of intervals either forward in time or back in time.</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4">
                  <a:extLst>
                    <a:ext uri="{A12FA001-AC4F-418D-AE19-62706E023703}">
                      <ahyp:hlinkClr val="tx"/>
                    </a:ext>
                  </a:extLst>
                </a:hlinkClick>
              </a:rPr>
              <a:t>SAMEPERIODLASTYEAR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that are shifted one year back in time from the dates in the specified dates column, in the current filter context.</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0" i="0" lang="en-US" u="none" cap="none" strike="noStrike">
                <a:solidFill>
                  <a:srgbClr val="171717"/>
                </a:solidFill>
                <a:latin typeface="Arial"/>
                <a:ea typeface="Arial"/>
                <a:cs typeface="Arial"/>
                <a:sym typeface="Arial"/>
              </a:rPr>
              <a:t>Many helper DAX functions for navigating backward or forward for specific time periods, all of which returns a table of dates. These helper functions include </a:t>
            </a:r>
            <a:r>
              <a:rPr b="0" i="0" lang="en-US" u="sng" cap="none" strike="noStrike">
                <a:solidFill>
                  <a:srgbClr val="171717"/>
                </a:solidFill>
                <a:latin typeface="Arial"/>
                <a:ea typeface="Arial"/>
                <a:cs typeface="Arial"/>
                <a:sym typeface="Arial"/>
                <a:hlinkClick r:id="rId5">
                  <a:extLst>
                    <a:ext uri="{A12FA001-AC4F-418D-AE19-62706E023703}">
                      <ahyp:hlinkClr val="tx"/>
                    </a:ext>
                  </a:extLst>
                </a:hlinkClick>
              </a:rPr>
              <a:t>NEXTDAY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6">
                  <a:extLst>
                    <a:ext uri="{A12FA001-AC4F-418D-AE19-62706E023703}">
                      <ahyp:hlinkClr val="tx"/>
                    </a:ext>
                  </a:extLst>
                </a:hlinkClick>
              </a:rPr>
              <a:t>NEXTMONTH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7">
                  <a:extLst>
                    <a:ext uri="{A12FA001-AC4F-418D-AE19-62706E023703}">
                      <ahyp:hlinkClr val="tx"/>
                    </a:ext>
                  </a:extLst>
                </a:hlinkClick>
              </a:rPr>
              <a:t>NEXTQUARTER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8">
                  <a:extLst>
                    <a:ext uri="{A12FA001-AC4F-418D-AE19-62706E023703}">
                      <ahyp:hlinkClr val="tx"/>
                    </a:ext>
                  </a:extLst>
                </a:hlinkClick>
              </a:rPr>
              <a:t>NEXTYEAR </a:t>
            </a:r>
            <a:r>
              <a:rPr b="0" i="0" lang="en-US" u="none" cap="none" strike="noStrike">
                <a:solidFill>
                  <a:srgbClr val="171717"/>
                </a:solidFill>
                <a:latin typeface="Arial"/>
                <a:ea typeface="Arial"/>
                <a:cs typeface="Arial"/>
                <a:sym typeface="Arial"/>
              </a:rPr>
              <a:t>, and </a:t>
            </a:r>
            <a:r>
              <a:rPr b="0" i="0" lang="en-US" u="sng" cap="none" strike="noStrike">
                <a:solidFill>
                  <a:srgbClr val="171717"/>
                </a:solidFill>
                <a:latin typeface="Arial"/>
                <a:ea typeface="Arial"/>
                <a:cs typeface="Arial"/>
                <a:sym typeface="Arial"/>
                <a:hlinkClick r:id="rId9">
                  <a:extLst>
                    <a:ext uri="{A12FA001-AC4F-418D-AE19-62706E023703}">
                      <ahyp:hlinkClr val="tx"/>
                    </a:ext>
                  </a:extLst>
                </a:hlinkClick>
              </a:rPr>
              <a:t>PREVIOUSDAY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10">
                  <a:extLst>
                    <a:ext uri="{A12FA001-AC4F-418D-AE19-62706E023703}">
                      <ahyp:hlinkClr val="tx"/>
                    </a:ext>
                  </a:extLst>
                </a:hlinkClick>
              </a:rPr>
              <a:t>PREVIOUSMONTH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11">
                  <a:extLst>
                    <a:ext uri="{A12FA001-AC4F-418D-AE19-62706E023703}">
                      <ahyp:hlinkClr val="tx"/>
                    </a:ext>
                  </a:extLst>
                </a:hlinkClick>
              </a:rPr>
              <a:t>PREVIOUSQUARTER </a:t>
            </a:r>
            <a:r>
              <a:rPr b="0" i="0" lang="en-US" u="none" cap="none" strike="noStrike">
                <a:solidFill>
                  <a:srgbClr val="171717"/>
                </a:solidFill>
                <a:latin typeface="Arial"/>
                <a:ea typeface="Arial"/>
                <a:cs typeface="Arial"/>
                <a:sym typeface="Arial"/>
              </a:rPr>
              <a:t>, and </a:t>
            </a:r>
            <a:r>
              <a:rPr b="0" i="0" lang="en-US" u="sng" cap="none" strike="noStrike">
                <a:solidFill>
                  <a:srgbClr val="171717"/>
                </a:solidFill>
                <a:latin typeface="Arial"/>
                <a:ea typeface="Arial"/>
                <a:cs typeface="Arial"/>
                <a:sym typeface="Arial"/>
                <a:hlinkClick r:id="rId12">
                  <a:extLst>
                    <a:ext uri="{A12FA001-AC4F-418D-AE19-62706E023703}">
                      <ahyp:hlinkClr val="tx"/>
                    </a:ext>
                  </a:extLst>
                </a:hlinkClick>
              </a:rPr>
              <a:t>PREVIOUSYEAR </a:t>
            </a:r>
            <a:r>
              <a:rPr b="0" i="0" lang="en-US" u="none" cap="none" strike="noStrike">
                <a:solidFill>
                  <a:srgbClr val="171717"/>
                </a:solidFill>
                <a:latin typeface="Arial"/>
                <a:ea typeface="Arial"/>
                <a:cs typeface="Arial"/>
                <a:sym typeface="Arial"/>
              </a:rPr>
              <a:t>.</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6" name="Google Shape;1176;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71717"/>
              </a:buClr>
              <a:buSzPts val="1100"/>
              <a:buFont typeface="Arial"/>
              <a:buNone/>
            </a:pPr>
            <a:r>
              <a:rPr b="0" i="0" lang="en-US" u="none" cap="none" strike="noStrike">
                <a:solidFill>
                  <a:srgbClr val="171717"/>
                </a:solidFill>
                <a:latin typeface="Arial"/>
                <a:ea typeface="Arial"/>
                <a:cs typeface="Arial"/>
                <a:sym typeface="Arial"/>
              </a:rPr>
              <a:t>Another group of DAX time intelligence functions is concerned with shifting time periods:</a:t>
            </a:r>
            <a:endParaRPr/>
          </a:p>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2">
                  <a:extLst>
                    <a:ext uri="{A12FA001-AC4F-418D-AE19-62706E023703}">
                      <ahyp:hlinkClr val="tx"/>
                    </a:ext>
                  </a:extLst>
                </a:hlinkClick>
              </a:rPr>
              <a:t>DATEADD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shifted either forward or backward in time by the specified number of intervals from the dates in the current filter context.</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3">
                  <a:extLst>
                    <a:ext uri="{A12FA001-AC4F-418D-AE19-62706E023703}">
                      <ahyp:hlinkClr val="tx"/>
                    </a:ext>
                  </a:extLst>
                </a:hlinkClick>
              </a:rPr>
              <a:t>PARALLELPERIOD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that represents a period that is parallel to the dates in the specified dates column, in the current filter context, with the dates shifted a number of intervals either forward in time or back in time.</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4">
                  <a:extLst>
                    <a:ext uri="{A12FA001-AC4F-418D-AE19-62706E023703}">
                      <ahyp:hlinkClr val="tx"/>
                    </a:ext>
                  </a:extLst>
                </a:hlinkClick>
              </a:rPr>
              <a:t>SAMEPERIODLASTYEAR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that are shifted one year back in time from the dates in the specified dates column, in the current filter context.</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0" i="0" lang="en-US" u="none" cap="none" strike="noStrike">
                <a:solidFill>
                  <a:srgbClr val="171717"/>
                </a:solidFill>
                <a:latin typeface="Arial"/>
                <a:ea typeface="Arial"/>
                <a:cs typeface="Arial"/>
                <a:sym typeface="Arial"/>
              </a:rPr>
              <a:t>Many helper DAX functions for navigating backward or forward for specific time periods, all of which returns a table of dates. These helper functions include </a:t>
            </a:r>
            <a:r>
              <a:rPr b="0" i="0" lang="en-US" u="sng" cap="none" strike="noStrike">
                <a:solidFill>
                  <a:srgbClr val="171717"/>
                </a:solidFill>
                <a:latin typeface="Arial"/>
                <a:ea typeface="Arial"/>
                <a:cs typeface="Arial"/>
                <a:sym typeface="Arial"/>
                <a:hlinkClick r:id="rId5">
                  <a:extLst>
                    <a:ext uri="{A12FA001-AC4F-418D-AE19-62706E023703}">
                      <ahyp:hlinkClr val="tx"/>
                    </a:ext>
                  </a:extLst>
                </a:hlinkClick>
              </a:rPr>
              <a:t>NEXTDAY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6">
                  <a:extLst>
                    <a:ext uri="{A12FA001-AC4F-418D-AE19-62706E023703}">
                      <ahyp:hlinkClr val="tx"/>
                    </a:ext>
                  </a:extLst>
                </a:hlinkClick>
              </a:rPr>
              <a:t>NEXTMONTH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7">
                  <a:extLst>
                    <a:ext uri="{A12FA001-AC4F-418D-AE19-62706E023703}">
                      <ahyp:hlinkClr val="tx"/>
                    </a:ext>
                  </a:extLst>
                </a:hlinkClick>
              </a:rPr>
              <a:t>NEXTQUARTER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8">
                  <a:extLst>
                    <a:ext uri="{A12FA001-AC4F-418D-AE19-62706E023703}">
                      <ahyp:hlinkClr val="tx"/>
                    </a:ext>
                  </a:extLst>
                </a:hlinkClick>
              </a:rPr>
              <a:t>NEXTYEAR </a:t>
            </a:r>
            <a:r>
              <a:rPr b="0" i="0" lang="en-US" u="none" cap="none" strike="noStrike">
                <a:solidFill>
                  <a:srgbClr val="171717"/>
                </a:solidFill>
                <a:latin typeface="Arial"/>
                <a:ea typeface="Arial"/>
                <a:cs typeface="Arial"/>
                <a:sym typeface="Arial"/>
              </a:rPr>
              <a:t>, and </a:t>
            </a:r>
            <a:r>
              <a:rPr b="0" i="0" lang="en-US" u="sng" cap="none" strike="noStrike">
                <a:solidFill>
                  <a:srgbClr val="171717"/>
                </a:solidFill>
                <a:latin typeface="Arial"/>
                <a:ea typeface="Arial"/>
                <a:cs typeface="Arial"/>
                <a:sym typeface="Arial"/>
                <a:hlinkClick r:id="rId9">
                  <a:extLst>
                    <a:ext uri="{A12FA001-AC4F-418D-AE19-62706E023703}">
                      <ahyp:hlinkClr val="tx"/>
                    </a:ext>
                  </a:extLst>
                </a:hlinkClick>
              </a:rPr>
              <a:t>PREVIOUSDAY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10">
                  <a:extLst>
                    <a:ext uri="{A12FA001-AC4F-418D-AE19-62706E023703}">
                      <ahyp:hlinkClr val="tx"/>
                    </a:ext>
                  </a:extLst>
                </a:hlinkClick>
              </a:rPr>
              <a:t>PREVIOUSMONTH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11">
                  <a:extLst>
                    <a:ext uri="{A12FA001-AC4F-418D-AE19-62706E023703}">
                      <ahyp:hlinkClr val="tx"/>
                    </a:ext>
                  </a:extLst>
                </a:hlinkClick>
              </a:rPr>
              <a:t>PREVIOUSQUARTER </a:t>
            </a:r>
            <a:r>
              <a:rPr b="0" i="0" lang="en-US" u="none" cap="none" strike="noStrike">
                <a:solidFill>
                  <a:srgbClr val="171717"/>
                </a:solidFill>
                <a:latin typeface="Arial"/>
                <a:ea typeface="Arial"/>
                <a:cs typeface="Arial"/>
                <a:sym typeface="Arial"/>
              </a:rPr>
              <a:t>, and </a:t>
            </a:r>
            <a:r>
              <a:rPr b="0" i="0" lang="en-US" u="sng" cap="none" strike="noStrike">
                <a:solidFill>
                  <a:srgbClr val="171717"/>
                </a:solidFill>
                <a:latin typeface="Arial"/>
                <a:ea typeface="Arial"/>
                <a:cs typeface="Arial"/>
                <a:sym typeface="Arial"/>
                <a:hlinkClick r:id="rId12">
                  <a:extLst>
                    <a:ext uri="{A12FA001-AC4F-418D-AE19-62706E023703}">
                      <ahyp:hlinkClr val="tx"/>
                    </a:ext>
                  </a:extLst>
                </a:hlinkClick>
              </a:rPr>
              <a:t>PREVIOUSYEAR </a:t>
            </a:r>
            <a:r>
              <a:rPr b="0" i="0" lang="en-US" u="none" cap="none" strike="noStrike">
                <a:solidFill>
                  <a:srgbClr val="171717"/>
                </a:solidFill>
                <a:latin typeface="Arial"/>
                <a:ea typeface="Arial"/>
                <a:cs typeface="Arial"/>
                <a:sym typeface="Arial"/>
              </a:rPr>
              <a:t>.</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3" name="Google Shape;1183;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71717"/>
              </a:buClr>
              <a:buSzPts val="1100"/>
              <a:buFont typeface="Arial"/>
              <a:buNone/>
            </a:pPr>
            <a:r>
              <a:rPr b="0" i="0" lang="en-US" u="none" cap="none" strike="noStrike">
                <a:solidFill>
                  <a:srgbClr val="171717"/>
                </a:solidFill>
                <a:latin typeface="Arial"/>
                <a:ea typeface="Arial"/>
                <a:cs typeface="Arial"/>
                <a:sym typeface="Arial"/>
              </a:rPr>
              <a:t>Other DAX time intelligence functions exist that are concerned with returning a single date. </a:t>
            </a:r>
            <a:endParaRPr/>
          </a:p>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0" lvl="0" marL="0" marR="0" rtl="0" algn="l">
              <a:lnSpc>
                <a:spcPct val="100000"/>
              </a:lnSpc>
              <a:spcBef>
                <a:spcPts val="0"/>
              </a:spcBef>
              <a:spcAft>
                <a:spcPts val="0"/>
              </a:spcAft>
              <a:buClr>
                <a:srgbClr val="171717"/>
              </a:buClr>
              <a:buSzPts val="1100"/>
              <a:buFont typeface="Arial"/>
              <a:buNone/>
            </a:pPr>
            <a:r>
              <a:rPr b="0" i="0" lang="en-US" u="none" cap="none" strike="noStrike">
                <a:solidFill>
                  <a:srgbClr val="171717"/>
                </a:solidFill>
                <a:latin typeface="Arial"/>
                <a:ea typeface="Arial"/>
                <a:cs typeface="Arial"/>
                <a:sym typeface="Arial"/>
              </a:rPr>
              <a:t>You'll learn about these functions by applying them in two different scenarios.</a:t>
            </a:r>
            <a:endParaRPr/>
          </a:p>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0" lvl="0" marL="0" marR="0" rtl="0" algn="l">
              <a:lnSpc>
                <a:spcPct val="100000"/>
              </a:lnSpc>
              <a:spcBef>
                <a:spcPts val="0"/>
              </a:spcBef>
              <a:spcAft>
                <a:spcPts val="0"/>
              </a:spcAft>
              <a:buClr>
                <a:srgbClr val="171717"/>
              </a:buClr>
              <a:buSzPts val="1100"/>
              <a:buFont typeface="Arial"/>
              <a:buNone/>
            </a:pPr>
            <a:r>
              <a:rPr b="0" i="0" lang="en-US" u="none" cap="none" strike="noStrike">
                <a:solidFill>
                  <a:srgbClr val="171717"/>
                </a:solidFill>
                <a:latin typeface="Arial"/>
                <a:ea typeface="Arial"/>
                <a:cs typeface="Arial"/>
                <a:sym typeface="Arial"/>
              </a:rPr>
              <a:t>The </a:t>
            </a:r>
            <a:r>
              <a:rPr b="0" i="0" lang="en-US" u="sng" cap="none" strike="noStrike">
                <a:solidFill>
                  <a:srgbClr val="171717"/>
                </a:solidFill>
                <a:latin typeface="Arial"/>
                <a:ea typeface="Arial"/>
                <a:cs typeface="Arial"/>
                <a:sym typeface="Arial"/>
                <a:hlinkClick r:id="rId2">
                  <a:extLst>
                    <a:ext uri="{A12FA001-AC4F-418D-AE19-62706E023703}">
                      <ahyp:hlinkClr val="tx"/>
                    </a:ext>
                  </a:extLst>
                </a:hlinkClick>
              </a:rPr>
              <a:t>FIRSTDATE </a:t>
            </a:r>
            <a:r>
              <a:rPr b="0" i="0" lang="en-US" u="none" cap="none" strike="noStrike">
                <a:solidFill>
                  <a:srgbClr val="171717"/>
                </a:solidFill>
                <a:latin typeface="Arial"/>
                <a:ea typeface="Arial"/>
                <a:cs typeface="Arial"/>
                <a:sym typeface="Arial"/>
              </a:rPr>
              <a:t> and the </a:t>
            </a:r>
            <a:r>
              <a:rPr b="0" i="0" lang="en-US" u="sng" cap="none" strike="noStrike">
                <a:solidFill>
                  <a:srgbClr val="171717"/>
                </a:solidFill>
                <a:latin typeface="Arial"/>
                <a:ea typeface="Arial"/>
                <a:cs typeface="Arial"/>
                <a:sym typeface="Arial"/>
                <a:hlinkClick r:id="rId3">
                  <a:extLst>
                    <a:ext uri="{A12FA001-AC4F-418D-AE19-62706E023703}">
                      <ahyp:hlinkClr val="tx"/>
                    </a:ext>
                  </a:extLst>
                </a:hlinkClick>
              </a:rPr>
              <a:t>LASTDATE </a:t>
            </a:r>
            <a:r>
              <a:rPr b="0" i="0" lang="en-US" u="none" cap="none" strike="noStrike">
                <a:solidFill>
                  <a:srgbClr val="171717"/>
                </a:solidFill>
                <a:latin typeface="Arial"/>
                <a:ea typeface="Arial"/>
                <a:cs typeface="Arial"/>
                <a:sym typeface="Arial"/>
              </a:rPr>
              <a:t> DAX functions return the first and last date in the current filter context for the specified column of dates.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0" name="Google Shape;1190;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6" name="Google Shape;1196;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2" name="Google Shape;1202;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8" name="Google Shape;1208;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5" name="Google Shape;1215;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US"/>
              <a:t>Top Questions and YOUR STORY</a:t>
            </a:r>
            <a:endParaRPr/>
          </a:p>
          <a:p>
            <a:pPr indent="-298450" lvl="0" marL="457200" rtl="0" algn="l">
              <a:lnSpc>
                <a:spcPct val="100000"/>
              </a:lnSpc>
              <a:spcBef>
                <a:spcPts val="0"/>
              </a:spcBef>
              <a:spcAft>
                <a:spcPts val="0"/>
              </a:spcAft>
              <a:buSzPts val="1100"/>
              <a:buChar char="●"/>
            </a:pPr>
            <a:r>
              <a:rPr lang="en-US"/>
              <a:t>This should be a whiteboard type exercise.</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Have your data available handy if possible to even see if the visuals you want to come up with are possible and tell the right story.  This process used to take a long time but with the technology of today, it can become a much faster way to prototype by working agile.</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First learn your audiences needs (top 5 can be top 3-7) but what are the top questions that need to be answered.  Do you need to know how many tickets are in red status, do you need to know how many customers are staying engaged and what type of social media are they using and for how long.</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Get your top 5 questions and then find out what data you need to have to get these answered.  Who has it, who do I need to get it from, can I get it today.</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While I still have my stake holders in the room, use the whiteboard to scribble out the concept.  What types of visuals like a tree map or a stacked column chart.  Then take pictures of the white board and then when you get the first set of sample data into power bi, then start to create the visuals,  Get back to your stake holders and show them the new visuals, with Power BI you can make changes right away.</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And then as soon as you have your first initial pass at this is usually when you get access to your end data.  Power BI is great at being able to map to the new data so you don’t have to break the visuals you created.</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1" name="Google Shape;1241;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US"/>
              <a:t>Top Questions and YOUR STORY</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Have students take notes or jot down THEIR top question</a:t>
            </a:r>
            <a:endParaRPr/>
          </a:p>
          <a:p>
            <a:pPr indent="-298450" lvl="0" marL="457200" rtl="0" algn="l">
              <a:lnSpc>
                <a:spcPct val="100000"/>
              </a:lnSpc>
              <a:spcBef>
                <a:spcPts val="0"/>
              </a:spcBef>
              <a:spcAft>
                <a:spcPts val="0"/>
              </a:spcAft>
              <a:buSzPts val="1100"/>
              <a:buChar char="●"/>
            </a:pPr>
            <a:r>
              <a:rPr lang="en-US"/>
              <a:t>Have them parse out their MEASURES</a:t>
            </a:r>
            <a:endParaRPr/>
          </a:p>
          <a:p>
            <a:pPr indent="-298450" lvl="0" marL="457200" rtl="0" algn="l">
              <a:lnSpc>
                <a:spcPct val="100000"/>
              </a:lnSpc>
              <a:spcBef>
                <a:spcPts val="0"/>
              </a:spcBef>
              <a:spcAft>
                <a:spcPts val="0"/>
              </a:spcAft>
              <a:buSzPts val="1100"/>
              <a:buChar char="●"/>
            </a:pPr>
            <a:r>
              <a:rPr lang="en-US"/>
              <a:t>Have them call out their Attributes</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1" name="Google Shape;1261;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This is an Example of a possible diagram with two facts and multiple dimensions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Keep in mind, your measures (calculations) should be placed on a fact table, but it really does not matter which one.  The key is that measures should not be placed on dimension tables.  </a:t>
            </a:r>
            <a:br>
              <a:rPr lang="en-US"/>
            </a:br>
            <a:r>
              <a:rPr lang="en-US"/>
              <a:t>If students want more detail on Why, send them to the DAX class for more detailed discussion. </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5" name="Google Shape;1275;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Use Storyboarding to get a sense of the story that will playout to provide answers to the Top Questions.</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The more related the two story points are the lesser the spacer.</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4" name="Google Shape;1294;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1" name="Google Shape;1301;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Whiteboard first: Whiteboard or pen and paper sessions should be the first step when creating a BI dashboard mockup. A rough drawing or the way in which a dashboard will be organized is the simplest and fastest way to showcase a draft design to a stakeholder for immediate feedback.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Consider the hierarchy of information you’d like to present. What you drew on paper may not match the customer’s expectation at all and that’s okay! You are moving toward alignment on requirements and encouraging iteration without wasting any time in design applications.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p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9" name="Google Shape;1309;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Clr>
                <a:schemeClr val="dk1"/>
              </a:buClr>
              <a:buSzPts val="1100"/>
              <a:buChar char="●"/>
            </a:pPr>
            <a:r>
              <a:rPr b="0" i="1" lang="en-US">
                <a:solidFill>
                  <a:schemeClr val="dk1"/>
                </a:solidFill>
                <a:latin typeface="Arial"/>
                <a:ea typeface="Arial"/>
                <a:cs typeface="Arial"/>
                <a:sym typeface="Arial"/>
              </a:rPr>
              <a:t>Wireframe second: </a:t>
            </a:r>
            <a:r>
              <a:rPr b="0" i="0" lang="en-US">
                <a:solidFill>
                  <a:schemeClr val="dk1"/>
                </a:solidFill>
                <a:latin typeface="Arial"/>
                <a:ea typeface="Arial"/>
                <a:cs typeface="Arial"/>
                <a:sym typeface="Arial"/>
              </a:rPr>
              <a:t>If you have come close to an agreed upon scope for the look and feel of a dashboard, it can be helpful to build a simple wireframe of the dashboard.  A wireframe is a low-fidelity rendering of what the dashboard could look like with some actual charts and graphs represented.  </a:t>
            </a:r>
            <a:endParaRPr/>
          </a:p>
          <a:p>
            <a:pPr indent="-101600" lvl="0" marL="171450" rtl="0" algn="l">
              <a:lnSpc>
                <a:spcPct val="100000"/>
              </a:lnSpc>
              <a:spcBef>
                <a:spcPts val="0"/>
              </a:spcBef>
              <a:spcAft>
                <a:spcPts val="0"/>
              </a:spcAft>
              <a:buClr>
                <a:srgbClr val="000000"/>
              </a:buClr>
              <a:buSzPts val="1100"/>
              <a:buNone/>
            </a:pPr>
            <a:r>
              <a:t/>
            </a:r>
            <a:endParaRPr>
              <a:solidFill>
                <a:schemeClr val="dk1"/>
              </a:solidFill>
              <a:latin typeface="Arial"/>
              <a:ea typeface="Arial"/>
              <a:cs typeface="Arial"/>
              <a:sym typeface="Arial"/>
            </a:endParaRPr>
          </a:p>
          <a:p>
            <a:pPr indent="-171450" lvl="0" marL="171450" rtl="0" algn="l">
              <a:lnSpc>
                <a:spcPct val="100000"/>
              </a:lnSpc>
              <a:spcBef>
                <a:spcPts val="0"/>
              </a:spcBef>
              <a:spcAft>
                <a:spcPts val="0"/>
              </a:spcAft>
              <a:buClr>
                <a:schemeClr val="dk1"/>
              </a:buClr>
              <a:buSzPts val="1100"/>
              <a:buChar char="●"/>
            </a:pPr>
            <a:r>
              <a:rPr b="0" i="0" lang="en-US">
                <a:solidFill>
                  <a:schemeClr val="dk1"/>
                </a:solidFill>
                <a:latin typeface="Arial"/>
                <a:ea typeface="Arial"/>
                <a:cs typeface="Arial"/>
                <a:sym typeface="Arial"/>
              </a:rPr>
              <a:t>Tools like Microsoft Excel, Figma, and PowerPoint are great for wireframes because they are easy to plug data in and add a visualization layer that quickly showcases the ways in which the data could be represented in a final dashboard. </a:t>
            </a:r>
            <a:endParaRPr/>
          </a:p>
          <a:p>
            <a:pPr indent="0" lvl="0" marL="0" marR="0" rtl="0" algn="l">
              <a:lnSpc>
                <a:spcPct val="100000"/>
              </a:lnSpc>
              <a:spcBef>
                <a:spcPts val="0"/>
              </a:spcBef>
              <a:spcAft>
                <a:spcPts val="0"/>
              </a:spcAft>
              <a:buClr>
                <a:srgbClr val="000000"/>
              </a:buClr>
              <a:buSzPts val="1100"/>
              <a:buFont typeface="Arial"/>
              <a:buNone/>
            </a:pPr>
            <a:r>
              <a:t/>
            </a:r>
            <a:endParaRPr b="0" i="0">
              <a:solidFill>
                <a:srgbClr val="7B88A8"/>
              </a:solidFill>
              <a:latin typeface="DM Sans"/>
              <a:ea typeface="DM Sans"/>
              <a:cs typeface="DM Sans"/>
              <a:sym typeface="DM Sans"/>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6" name="Google Shape;1316;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3" name="Google Shape;1323;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Using Power BI’s built-in navigators, you can quickly build page and bookmark navigation experiences with just a few clicks. These navigators should save hours of effort building and managing your page or bookmark navigation experiences.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1" name="Google Shape;1331;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Bookmarks let you save interesting states as part of your report.  Once you have a list of bookmarks, you can use these in several ways including organizing and transitioning visuals:</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Includes the current page</a:t>
            </a:r>
            <a:endParaRPr/>
          </a:p>
          <a:p>
            <a:pPr indent="-298450" lvl="0" marL="457200" rtl="0" algn="l">
              <a:lnSpc>
                <a:spcPct val="100000"/>
              </a:lnSpc>
              <a:spcBef>
                <a:spcPts val="0"/>
              </a:spcBef>
              <a:spcAft>
                <a:spcPts val="0"/>
              </a:spcAft>
              <a:buSzPts val="1100"/>
              <a:buChar char="●"/>
            </a:pPr>
            <a:r>
              <a:rPr lang="en-US"/>
              <a:t>Any filters and slicers selected</a:t>
            </a:r>
            <a:endParaRPr/>
          </a:p>
          <a:p>
            <a:pPr indent="-298450" lvl="0" marL="457200" rtl="0" algn="l">
              <a:lnSpc>
                <a:spcPct val="100000"/>
              </a:lnSpc>
              <a:spcBef>
                <a:spcPts val="0"/>
              </a:spcBef>
              <a:spcAft>
                <a:spcPts val="0"/>
              </a:spcAft>
              <a:buSzPts val="1100"/>
              <a:buChar char="●"/>
            </a:pPr>
            <a:r>
              <a:rPr lang="en-US"/>
              <a:t>Sort Order</a:t>
            </a:r>
            <a:endParaRPr/>
          </a:p>
          <a:p>
            <a:pPr indent="-298450" lvl="0" marL="457200" rtl="0" algn="l">
              <a:lnSpc>
                <a:spcPct val="100000"/>
              </a:lnSpc>
              <a:spcBef>
                <a:spcPts val="0"/>
              </a:spcBef>
              <a:spcAft>
                <a:spcPts val="0"/>
              </a:spcAft>
              <a:buSzPts val="1100"/>
              <a:buChar char="●"/>
            </a:pPr>
            <a:r>
              <a:rPr lang="en-US"/>
              <a:t>Which visuals should appear on the report</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0" name="Google Shape;1340;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None/>
            </a:pPr>
            <a:r>
              <a:rPr b="0" i="0" lang="en-US">
                <a:solidFill>
                  <a:srgbClr val="161616"/>
                </a:solidFill>
                <a:latin typeface="Arial"/>
                <a:ea typeface="Arial"/>
                <a:cs typeface="Arial"/>
                <a:sym typeface="Arial"/>
              </a:rPr>
              <a:t>With </a:t>
            </a:r>
            <a:r>
              <a:rPr b="0" i="1" lang="en-US">
                <a:solidFill>
                  <a:srgbClr val="161616"/>
                </a:solidFill>
                <a:latin typeface="Arial"/>
                <a:ea typeface="Arial"/>
                <a:cs typeface="Arial"/>
                <a:sym typeface="Arial"/>
              </a:rPr>
              <a:t>drillthrough</a:t>
            </a:r>
            <a:r>
              <a:rPr b="0" i="0" lang="en-US">
                <a:solidFill>
                  <a:srgbClr val="161616"/>
                </a:solidFill>
                <a:latin typeface="Arial"/>
                <a:ea typeface="Arial"/>
                <a:cs typeface="Arial"/>
                <a:sym typeface="Arial"/>
              </a:rPr>
              <a:t> in Power BI reports, you can create a destination </a:t>
            </a:r>
            <a:r>
              <a:rPr b="0" i="1" lang="en-US">
                <a:solidFill>
                  <a:srgbClr val="161616"/>
                </a:solidFill>
                <a:latin typeface="Arial"/>
                <a:ea typeface="Arial"/>
                <a:cs typeface="Arial"/>
                <a:sym typeface="Arial"/>
              </a:rPr>
              <a:t>target</a:t>
            </a:r>
            <a:r>
              <a:rPr b="0" i="0" lang="en-US">
                <a:solidFill>
                  <a:srgbClr val="161616"/>
                </a:solidFill>
                <a:latin typeface="Arial"/>
                <a:ea typeface="Arial"/>
                <a:cs typeface="Arial"/>
                <a:sym typeface="Arial"/>
              </a:rPr>
              <a:t> page in your report that focuses on a specific entity such as a supplier, customer, or manufacturer. </a:t>
            </a:r>
            <a:endParaRPr/>
          </a:p>
          <a:p>
            <a:pPr indent="0" lvl="0" marL="158750" marR="0" rtl="0" algn="l">
              <a:lnSpc>
                <a:spcPct val="100000"/>
              </a:lnSpc>
              <a:spcBef>
                <a:spcPts val="0"/>
              </a:spcBef>
              <a:spcAft>
                <a:spcPts val="0"/>
              </a:spcAft>
              <a:buClr>
                <a:srgbClr val="000000"/>
              </a:buClr>
              <a:buSzPts val="1100"/>
              <a:buNone/>
            </a:pPr>
            <a:r>
              <a:t/>
            </a:r>
            <a:endParaRPr>
              <a:solidFill>
                <a:srgbClr val="161616"/>
              </a:solidFill>
              <a:latin typeface="Arial"/>
              <a:ea typeface="Arial"/>
              <a:cs typeface="Arial"/>
              <a:sym typeface="Arial"/>
            </a:endParaRPr>
          </a:p>
          <a:p>
            <a:pPr indent="0" lvl="0" marL="158750" marR="0" rtl="0" algn="l">
              <a:lnSpc>
                <a:spcPct val="100000"/>
              </a:lnSpc>
              <a:spcBef>
                <a:spcPts val="0"/>
              </a:spcBef>
              <a:spcAft>
                <a:spcPts val="0"/>
              </a:spcAft>
              <a:buClr>
                <a:srgbClr val="000000"/>
              </a:buClr>
              <a:buSzPts val="1100"/>
              <a:buNone/>
            </a:pPr>
            <a:r>
              <a:rPr b="0" i="0" lang="en-US">
                <a:solidFill>
                  <a:srgbClr val="161616"/>
                </a:solidFill>
                <a:latin typeface="Arial"/>
                <a:ea typeface="Arial"/>
                <a:cs typeface="Arial"/>
                <a:sym typeface="Arial"/>
              </a:rPr>
              <a:t>When your report readers right-click a data point in other </a:t>
            </a:r>
            <a:r>
              <a:rPr b="0" i="1" lang="en-US">
                <a:solidFill>
                  <a:srgbClr val="161616"/>
                </a:solidFill>
                <a:latin typeface="Arial"/>
                <a:ea typeface="Arial"/>
                <a:cs typeface="Arial"/>
                <a:sym typeface="Arial"/>
              </a:rPr>
              <a:t>source</a:t>
            </a:r>
            <a:r>
              <a:rPr b="0" i="0" lang="en-US">
                <a:solidFill>
                  <a:srgbClr val="161616"/>
                </a:solidFill>
                <a:latin typeface="Arial"/>
                <a:ea typeface="Arial"/>
                <a:cs typeface="Arial"/>
                <a:sym typeface="Arial"/>
              </a:rPr>
              <a:t> report pages, they drill through to the target page to get details that are filtered to that context. You can set up drillthrough in your reports in Power BI Desktop or the Power BI service.</a:t>
            </a:r>
            <a:endParaRPr b="0" i="0">
              <a:solidFill>
                <a:srgbClr val="000000"/>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1" name="Google Shape;1351;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61616"/>
              </a:buClr>
              <a:buSzPts val="1100"/>
              <a:buFont typeface="Arial"/>
              <a:buNone/>
            </a:pPr>
            <a:r>
              <a:rPr b="0" i="0" lang="en-US" u="none" cap="none" strike="noStrike">
                <a:solidFill>
                  <a:srgbClr val="161616"/>
                </a:solidFill>
                <a:latin typeface="Arial"/>
                <a:ea typeface="Arial"/>
                <a:cs typeface="Arial"/>
                <a:sym typeface="Arial"/>
              </a:rPr>
              <a:t>You can create visually rich </a:t>
            </a:r>
            <a:r>
              <a:rPr b="1" i="0" lang="en-US" u="none" cap="none" strike="noStrike">
                <a:solidFill>
                  <a:srgbClr val="161616"/>
                </a:solidFill>
                <a:latin typeface="Arial"/>
                <a:ea typeface="Arial"/>
                <a:cs typeface="Arial"/>
                <a:sym typeface="Arial"/>
              </a:rPr>
              <a:t>report tooltips</a:t>
            </a:r>
            <a:r>
              <a:rPr b="0" i="0" lang="en-US" u="none" cap="none" strike="noStrike">
                <a:solidFill>
                  <a:srgbClr val="161616"/>
                </a:solidFill>
                <a:latin typeface="Arial"/>
                <a:ea typeface="Arial"/>
                <a:cs typeface="Arial"/>
                <a:sym typeface="Arial"/>
              </a:rPr>
              <a:t> that appear when you hover over visuals, based on report pages you create in </a:t>
            </a:r>
            <a:r>
              <a:rPr b="1" i="0" lang="en-US" u="none" cap="none" strike="noStrike">
                <a:solidFill>
                  <a:srgbClr val="161616"/>
                </a:solidFill>
                <a:latin typeface="Arial"/>
                <a:ea typeface="Arial"/>
                <a:cs typeface="Arial"/>
                <a:sym typeface="Arial"/>
              </a:rPr>
              <a:t>Power BI Desktop</a:t>
            </a:r>
            <a:r>
              <a:rPr b="0" i="0" lang="en-US" u="none" cap="none" strike="noStrike">
                <a:solidFill>
                  <a:srgbClr val="161616"/>
                </a:solidFill>
                <a:latin typeface="Arial"/>
                <a:ea typeface="Arial"/>
                <a:cs typeface="Arial"/>
                <a:sym typeface="Arial"/>
              </a:rPr>
              <a:t> and the </a:t>
            </a:r>
            <a:r>
              <a:rPr b="1" i="0" lang="en-US" u="none" cap="none" strike="noStrike">
                <a:solidFill>
                  <a:srgbClr val="161616"/>
                </a:solidFill>
                <a:latin typeface="Arial"/>
                <a:ea typeface="Arial"/>
                <a:cs typeface="Arial"/>
                <a:sym typeface="Arial"/>
              </a:rPr>
              <a:t>Power BI service</a:t>
            </a:r>
            <a:r>
              <a:rPr b="0" i="0" lang="en-US" u="none" cap="none" strike="noStrike">
                <a:solidFill>
                  <a:srgbClr val="161616"/>
                </a:solidFill>
                <a:latin typeface="Arial"/>
                <a:ea typeface="Arial"/>
                <a:cs typeface="Arial"/>
                <a:sym typeface="Arial"/>
              </a:rPr>
              <a:t>. By creating a report page that serves as your tooltip, your custom tooltips can include visuals, images, and any other collection of items you create in the report page.</a:t>
            </a:r>
            <a:endParaRPr b="0" i="0" u="none" cap="none" strike="noStrike">
              <a:solidFill>
                <a:srgbClr val="000000"/>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0" name="Google Shape;1360;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61616"/>
              </a:buClr>
              <a:buSzPts val="1100"/>
              <a:buFont typeface="Arial"/>
              <a:buNone/>
            </a:pPr>
            <a:r>
              <a:rPr b="0" i="0" lang="en-US" u="none" cap="none" strike="noStrike">
                <a:solidFill>
                  <a:srgbClr val="161616"/>
                </a:solidFill>
                <a:latin typeface="Arial"/>
                <a:ea typeface="Arial"/>
                <a:cs typeface="Arial"/>
                <a:sym typeface="Arial"/>
              </a:rPr>
              <a:t>Field parameters allow users to dynamically change the measures or dimensions being analyzed within a report. This feature can help your report readers explore and customize the analysis of the report by selecting the different measures or dimensions they're interested in.</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9" name="Google Shape;1369;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You will know how each of your report elements, such as visuals and DAX formulas, are performing</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You can see and record logs that measure how each of your report elements performs when users interact with them, and which aspects of their performance are most (or least) resource intensive</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1" name="Google Shape;1381;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374151"/>
                </a:solidFill>
                <a:latin typeface="Arial"/>
                <a:ea typeface="Arial"/>
                <a:cs typeface="Arial"/>
                <a:sym typeface="Arial"/>
              </a:rPr>
              <a:t>Query reduction features in Power BI are tools and techniques designed to minimize the volume of data queries sent to data sources. These features optimize report performance, reduce data source load, and enhance the efficiency of data retrieval and presentation in Power BI reports and dashboards.</a:t>
            </a:r>
            <a:endParaRPr>
              <a:latin typeface="Arial"/>
              <a:ea typeface="Arial"/>
              <a:cs typeface="Arial"/>
              <a:sym typeface="Aria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9" name="Google Shape;1389;p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5" name="Google Shape;1395;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p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1" name="Google Shape;1401;p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7" name="Google Shape;1407;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4" name="Google Shape;1424;p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61616"/>
              </a:buClr>
              <a:buSzPts val="1200"/>
              <a:buFont typeface="Quattrocento Sans"/>
              <a:buNone/>
            </a:pPr>
            <a:r>
              <a:rPr b="0" i="0" lang="en-US" sz="1200" u="none" cap="none" strike="noStrike">
                <a:solidFill>
                  <a:srgbClr val="161616"/>
                </a:solidFill>
                <a:latin typeface="Quattrocento Sans"/>
                <a:ea typeface="Quattrocento Sans"/>
                <a:cs typeface="Quattrocento Sans"/>
                <a:sym typeface="Quattrocento Sans"/>
              </a:rPr>
              <a:t>Row-level security (RLS) with Power BI can be used to restrict data access for given users. Filters restrict data access at the row level, and you can define filters within roles. In the Power BI service, users with access to a workspace have access to datasets in that workspace. RLS only restricts data access for users with </a:t>
            </a:r>
            <a:r>
              <a:rPr b="1" i="0" lang="en-US" sz="1200" u="none" cap="none" strike="noStrike">
                <a:solidFill>
                  <a:srgbClr val="161616"/>
                </a:solidFill>
                <a:latin typeface="Quattrocento Sans"/>
                <a:ea typeface="Quattrocento Sans"/>
                <a:cs typeface="Quattrocento Sans"/>
                <a:sym typeface="Quattrocento Sans"/>
              </a:rPr>
              <a:t>Viewer</a:t>
            </a:r>
            <a:r>
              <a:rPr b="0" i="0" lang="en-US" sz="1200" u="none" cap="none" strike="noStrike">
                <a:solidFill>
                  <a:srgbClr val="161616"/>
                </a:solidFill>
                <a:latin typeface="Quattrocento Sans"/>
                <a:ea typeface="Quattrocento Sans"/>
                <a:cs typeface="Quattrocento Sans"/>
                <a:sym typeface="Quattrocento Sans"/>
              </a:rPr>
              <a:t> permissions. It doesn't apply to Admins, Members, or Contributors.</a:t>
            </a:r>
            <a:endParaRPr b="0" i="0" sz="1200" u="none" cap="none" strike="noStrike">
              <a:solidFill>
                <a:srgbClr val="000000"/>
              </a:solidFill>
              <a:latin typeface="Calibri"/>
              <a:ea typeface="Calibri"/>
              <a:cs typeface="Calibri"/>
              <a:sym typeface="Calibri"/>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p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p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8" name="Google Shape;1448;p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In Power BI, you can secure reports and workspaces by sharing them to active directory users and groups. It is also possible to share a single report, but have users see different data, according to their job role.</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For example, You would like to make one report where employees in a specific department can only see the sales for that department. For instance, Maria Cameron works in the Game department and should only see the sales from that department. She should not see the sales from Sports, Clothing, or Automotive.</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There are two ways to implement row-level security in Power BI: the static method and the dynamic method.</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Row-level security (RLS) uses a DAX filter as the core logic mechanism. This module will demonstrate how you can implement row-level security in Power BI using DAX to ensure that only the appropriate person is seeing the appropriate records.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6" name="Google Shape;1456;p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There's a way to set up row-level security only once, without the need to continue to maintain it dynamically. </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Instead of the fixed string we used before like "Game" or "Clothing", we're using a DAX function in the row-level security filter. This function, userprincipalname(), will compare the email address from the Employees table with the email that the user uses to log into the Power BI service.</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If he uses the email address russel@tailwindtraders.com to sign in to the Power BI service, it will compare that value to the email address in the Employees table. Assuming there's a relationship created between Employees and Sales, the user will only see the data he or she created.</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p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6" name="Google Shape;1466;p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2" name="Google Shape;1472;p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p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p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p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2" name="Google Shape;1492;p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Streamlined Access: Apps provide a centralized and organized way for users to access relevant reports and dashboards, reducing the need to search for content across the workspace.</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Enhanced Security: You can implement security settings and Row-Level Security (RLS) within apps, ensuring that users only see data they are authorized to view.</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Consistency: Apps maintain consistency in design and content, offering a standardized experience for all users, which can help in understanding and navigation.</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Simplified Sharing: Apps make it easy to share insights with a broad audience without the need to manage individual report or dashboard permissions.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Usage Metrics: You can track usage and engagement with your app, gaining insights into how users interact with the provided content.</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Mobile Access: Users can access apps on mobile devices using the Power BI mobile app, allowing for on-the-go access to critical data and insights.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Automatic Updates: When you update the underlying content in an app, those changes are automatically reflected in the distributed app, ensuring users always have access to the latest information.</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User-Friendly Experience: Apps provide a user-friendly interface, making it easier for non-technical users to explore and interact with data.</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Scalability: Apps are scalable, allowing organizations to distribute content to large user groups efficiently.</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Version Control: You can maintain multiple versions of an app, ensuring that users can access historical data or alternative versions of content when needed.</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Overall, app distribution in Power BI simplifies content management, enhances security, and offers a user-friendly experience, making it a valuable feature for organizations seeking to share insights effectively.</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Overall, app distribution in Power BI simplifies content management, enhances security, and offers a user-friendly experience, making it a valuable feature for organizations seeking to share insights effectively</a:t>
            </a:r>
            <a:endParaRPr/>
          </a:p>
          <a:p>
            <a:pPr indent="0" lvl="0" marL="15875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0" name="Google Shape;1500;p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333333"/>
                </a:solidFill>
                <a:latin typeface="Poppins"/>
                <a:ea typeface="Poppins"/>
                <a:cs typeface="Poppins"/>
                <a:sym typeface="Poppins"/>
              </a:rPr>
              <a:t>The theme of this strategy is separating datasets and reports that are relevant to different user groups into their own workspaces. Typical user groups relate to things like business function or region, meaning if you have four user groups, you will have four workspaces. </a:t>
            </a:r>
            <a:endParaRPr/>
          </a:p>
          <a:p>
            <a:pPr indent="-228600" lvl="0" marL="457200" rtl="0" algn="l">
              <a:lnSpc>
                <a:spcPct val="100000"/>
              </a:lnSpc>
              <a:spcBef>
                <a:spcPts val="0"/>
              </a:spcBef>
              <a:spcAft>
                <a:spcPts val="0"/>
              </a:spcAft>
              <a:buSzPts val="1100"/>
              <a:buNone/>
            </a:pPr>
            <a:r>
              <a:t/>
            </a:r>
            <a:endParaRPr b="0" i="0">
              <a:solidFill>
                <a:srgbClr val="333333"/>
              </a:solidFill>
              <a:latin typeface="Poppins"/>
              <a:ea typeface="Poppins"/>
              <a:cs typeface="Poppins"/>
              <a:sym typeface="Poppins"/>
            </a:endParaRPr>
          </a:p>
          <a:p>
            <a:pPr indent="-298450" lvl="0" marL="457200" rtl="0" algn="l">
              <a:lnSpc>
                <a:spcPct val="100000"/>
              </a:lnSpc>
              <a:spcBef>
                <a:spcPts val="0"/>
              </a:spcBef>
              <a:spcAft>
                <a:spcPts val="0"/>
              </a:spcAft>
              <a:buSzPts val="1100"/>
              <a:buChar char="●"/>
            </a:pPr>
            <a:r>
              <a:rPr b="0" i="0" lang="en-US">
                <a:solidFill>
                  <a:srgbClr val="333333"/>
                </a:solidFill>
                <a:latin typeface="Poppins"/>
                <a:ea typeface="Poppins"/>
                <a:cs typeface="Poppins"/>
                <a:sym typeface="Poppins"/>
              </a:rPr>
              <a:t>Keep in mind that you can also create multiple audiences per workspace app. For example, if you have a workspace for each business function and your sales team is divided into regions, you can create a different audience for each region with their own reports within the same workspace app. </a:t>
            </a:r>
            <a:endParaRPr/>
          </a:p>
          <a:p>
            <a:pPr indent="-228600" lvl="0" marL="457200" rtl="0" algn="l">
              <a:lnSpc>
                <a:spcPct val="100000"/>
              </a:lnSpc>
              <a:spcBef>
                <a:spcPts val="0"/>
              </a:spcBef>
              <a:spcAft>
                <a:spcPts val="0"/>
              </a:spcAft>
              <a:buSzPts val="1100"/>
              <a:buNone/>
            </a:pPr>
            <a:r>
              <a:t/>
            </a:r>
            <a:endParaRPr/>
          </a:p>
        </p:txBody>
      </p:sp>
      <p:sp>
        <p:nvSpPr>
          <p:cNvPr id="1501" name="Google Shape;1501;p14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p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7" name="Google Shape;1507;p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333333"/>
                </a:solidFill>
                <a:latin typeface="Poppins"/>
                <a:ea typeface="Poppins"/>
                <a:cs typeface="Poppins"/>
                <a:sym typeface="Poppins"/>
              </a:rPr>
              <a:t>With this strategy, user groups will share a workspace. In the previous example, business functions had their own independent workspace. With this strategy, Sales and Finance are combined into one workspace. If this strategy is selected, you can still easily create different audiences within the workspace app to keep the business functions’ reports separate (ten audience limit). </a:t>
            </a:r>
            <a:endParaRPr/>
          </a:p>
          <a:p>
            <a:pPr indent="-228600" lvl="0" marL="457200" rtl="0" algn="l">
              <a:lnSpc>
                <a:spcPct val="100000"/>
              </a:lnSpc>
              <a:spcBef>
                <a:spcPts val="0"/>
              </a:spcBef>
              <a:spcAft>
                <a:spcPts val="0"/>
              </a:spcAft>
              <a:buSzPts val="1100"/>
              <a:buNone/>
            </a:pPr>
            <a:r>
              <a:t/>
            </a:r>
            <a:endParaRPr b="0" i="0">
              <a:solidFill>
                <a:srgbClr val="333333"/>
              </a:solidFill>
              <a:latin typeface="Poppins"/>
              <a:ea typeface="Poppins"/>
              <a:cs typeface="Poppins"/>
              <a:sym typeface="Poppins"/>
            </a:endParaRPr>
          </a:p>
          <a:p>
            <a:pPr indent="-298450" lvl="0" marL="457200" rtl="0" algn="l">
              <a:lnSpc>
                <a:spcPct val="100000"/>
              </a:lnSpc>
              <a:spcBef>
                <a:spcPts val="0"/>
              </a:spcBef>
              <a:spcAft>
                <a:spcPts val="0"/>
              </a:spcAft>
              <a:buSzPts val="1100"/>
              <a:buChar char="●"/>
            </a:pPr>
            <a:r>
              <a:rPr b="0" i="0" lang="en-US">
                <a:solidFill>
                  <a:srgbClr val="333333"/>
                </a:solidFill>
                <a:latin typeface="Poppins"/>
                <a:ea typeface="Poppins"/>
                <a:cs typeface="Poppins"/>
                <a:sym typeface="Poppins"/>
              </a:rPr>
              <a:t>This strategy is recommended for organizations where user groups have overlapping data and can therefore decrease redundancy by having either fully or partially shared datasets.  However, you could also completely separate the datasets within the same workspace as well.</a:t>
            </a:r>
            <a:endParaRPr/>
          </a:p>
        </p:txBody>
      </p:sp>
      <p:sp>
        <p:nvSpPr>
          <p:cNvPr id="1508" name="Google Shape;1508;p14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p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4" name="Google Shape;1514;p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161616"/>
                </a:solidFill>
                <a:latin typeface="Arial"/>
                <a:ea typeface="Arial"/>
                <a:cs typeface="Arial"/>
                <a:sym typeface="Arial"/>
              </a:rPr>
              <a:t>Once the content in your workspace is prepared, you can initiate the publishing process. It's up to you to determine the number of audience groups you require and which content you wish to publish to each of them. You're allowed to create up to ten audience groups within a single app</a:t>
            </a:r>
            <a:endParaRPr/>
          </a:p>
          <a:p>
            <a:pPr indent="0" lvl="0" marL="158750" rtl="0" algn="l">
              <a:lnSpc>
                <a:spcPct val="100000"/>
              </a:lnSpc>
              <a:spcBef>
                <a:spcPts val="0"/>
              </a:spcBef>
              <a:spcAft>
                <a:spcPts val="0"/>
              </a:spcAft>
              <a:buSzPts val="1100"/>
              <a:buNone/>
            </a:pPr>
            <a:r>
              <a:t/>
            </a:r>
            <a:endParaRPr b="0" i="0">
              <a:solidFill>
                <a:srgbClr val="161616"/>
              </a:solidFill>
              <a:latin typeface="Arial"/>
              <a:ea typeface="Arial"/>
              <a:cs typeface="Arial"/>
              <a:sym typeface="Arial"/>
            </a:endParaRPr>
          </a:p>
          <a:p>
            <a:pPr indent="0" lvl="0" marL="158750" rtl="0" algn="l">
              <a:lnSpc>
                <a:spcPct val="100000"/>
              </a:lnSpc>
              <a:spcBef>
                <a:spcPts val="0"/>
              </a:spcBef>
              <a:spcAft>
                <a:spcPts val="0"/>
              </a:spcAft>
              <a:buSzPts val="1100"/>
              <a:buNone/>
            </a:pPr>
            <a:r>
              <a:rPr lang="en-US">
                <a:latin typeface="Arial"/>
                <a:ea typeface="Arial"/>
                <a:cs typeface="Arial"/>
                <a:sym typeface="Arial"/>
              </a:rPr>
              <a:t>To create or update an app, you need a Power BI Pro or Premium Per User (PPU) license. For app consumers, there are two options.</a:t>
            </a:r>
            <a:endParaRPr>
              <a:latin typeface="Arial"/>
              <a:ea typeface="Arial"/>
              <a:cs typeface="Arial"/>
              <a:sym typeface="Arial"/>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p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2" name="Google Shape;1522;p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When you publish an app, it includes all app content by default for each audience group. However, when you update an app, newly added content isn't included by default.</a:t>
            </a:r>
            <a:endParaRPr/>
          </a:p>
          <a:p>
            <a:pPr indent="-298450" lvl="0" marL="457200" rtl="0" algn="l">
              <a:lnSpc>
                <a:spcPct val="100000"/>
              </a:lnSpc>
              <a:spcBef>
                <a:spcPts val="0"/>
              </a:spcBef>
              <a:spcAft>
                <a:spcPts val="0"/>
              </a:spcAft>
              <a:buSzPts val="1100"/>
              <a:buChar char="●"/>
            </a:pPr>
            <a:r>
              <a:rPr lang="en-US"/>
              <a:t>You can also add links to other wesites. Select Add a link from the drop-down menu next to Add content.</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p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2" name="Google Shape;1532;p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Font typeface="Arial"/>
              <a:buChar char="•"/>
            </a:pPr>
            <a:r>
              <a:rPr b="0" i="0" lang="en-US">
                <a:solidFill>
                  <a:srgbClr val="161616"/>
                </a:solidFill>
                <a:latin typeface="Arial"/>
                <a:ea typeface="Arial"/>
                <a:cs typeface="Arial"/>
                <a:sym typeface="Arial"/>
              </a:rPr>
              <a:t>Hiding content from the audience makes it unavailable in the published app for that audience.</a:t>
            </a:r>
            <a:endParaRPr/>
          </a:p>
          <a:p>
            <a:pPr indent="0" lvl="0" marL="158750" rtl="0" algn="l">
              <a:lnSpc>
                <a:spcPct val="100000"/>
              </a:lnSpc>
              <a:spcBef>
                <a:spcPts val="0"/>
              </a:spcBef>
              <a:spcAft>
                <a:spcPts val="0"/>
              </a:spcAft>
              <a:buSzPts val="1100"/>
              <a:buNone/>
            </a:pPr>
            <a:r>
              <a:t/>
            </a:r>
            <a:endParaRPr b="0" i="0">
              <a:solidFill>
                <a:srgbClr val="161616"/>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n-US">
                <a:solidFill>
                  <a:srgbClr val="161616"/>
                </a:solidFill>
                <a:latin typeface="Arial"/>
                <a:ea typeface="Arial"/>
                <a:cs typeface="Arial"/>
                <a:sym typeface="Arial"/>
              </a:rPr>
              <a:t>Dashboard tiles pointing at reports that are hidden from the audience no longer work. Instead, they display an error: "The report shown in this tile doesn’t exist or you don’t have permission to view it.</a:t>
            </a:r>
            <a:endParaRPr/>
          </a:p>
          <a:p>
            <a:pPr indent="0" lvl="0" marL="158750" rtl="0" algn="l">
              <a:lnSpc>
                <a:spcPct val="100000"/>
              </a:lnSpc>
              <a:spcBef>
                <a:spcPts val="0"/>
              </a:spcBef>
              <a:spcAft>
                <a:spcPts val="0"/>
              </a:spcAft>
              <a:buSzPts val="1100"/>
              <a:buNone/>
            </a:pPr>
            <a:r>
              <a:t/>
            </a:r>
            <a:endParaRPr b="0" i="0">
              <a:solidFill>
                <a:srgbClr val="161616"/>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n-US">
                <a:solidFill>
                  <a:srgbClr val="161616"/>
                </a:solidFill>
                <a:latin typeface="Arial"/>
                <a:ea typeface="Arial"/>
                <a:cs typeface="Arial"/>
                <a:sym typeface="Arial"/>
              </a:rPr>
              <a:t>Paginated reports with sub-reports don't display the content of the sub-report if it's hidden from the audience.</a:t>
            </a:r>
            <a:endParaRPr/>
          </a:p>
          <a:p>
            <a:pPr indent="0" lvl="0" marL="158750" rtl="0" algn="l">
              <a:lnSpc>
                <a:spcPct val="100000"/>
              </a:lnSpc>
              <a:spcBef>
                <a:spcPts val="0"/>
              </a:spcBef>
              <a:spcAft>
                <a:spcPts val="0"/>
              </a:spcAft>
              <a:buSzPts val="1100"/>
              <a:buNone/>
            </a:pPr>
            <a:r>
              <a:t/>
            </a:r>
            <a:endParaRPr b="0" i="0">
              <a:solidFill>
                <a:srgbClr val="161616"/>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n-US">
                <a:solidFill>
                  <a:srgbClr val="161616"/>
                </a:solidFill>
                <a:latin typeface="Arial"/>
                <a:ea typeface="Arial"/>
                <a:cs typeface="Arial"/>
                <a:sym typeface="Arial"/>
              </a:rPr>
              <a:t>Users of drill-through reports can't navigate to the destination reports if the destination reports are hidden.</a:t>
            </a:r>
            <a:endParaRPr/>
          </a:p>
          <a:p>
            <a:pPr indent="-228600" lvl="0" marL="457200" rtl="0" algn="l">
              <a:lnSpc>
                <a:spcPct val="100000"/>
              </a:lnSpc>
              <a:spcBef>
                <a:spcPts val="0"/>
              </a:spcBef>
              <a:spcAft>
                <a:spcPts val="0"/>
              </a:spcAft>
              <a:buSzPts val="1100"/>
              <a:buFont typeface="Arial"/>
              <a:buNone/>
            </a:pPr>
            <a:r>
              <a:t/>
            </a:r>
            <a:endParaRPr>
              <a:solidFill>
                <a:srgbClr val="161616"/>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lang="en-US">
                <a:solidFill>
                  <a:srgbClr val="161616"/>
                </a:solidFill>
                <a:latin typeface="Arial"/>
                <a:ea typeface="Arial"/>
                <a:cs typeface="Arial"/>
                <a:sym typeface="Arial"/>
              </a:rPr>
              <a:t>To address all of these issues, make sure that all the dependent reports are available for the audience.</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p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1" name="Google Shape;1551;p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61616"/>
                </a:solidFill>
                <a:latin typeface="Arial"/>
                <a:ea typeface="Arial"/>
                <a:cs typeface="Arial"/>
                <a:sym typeface="Arial"/>
              </a:rPr>
              <a:t>After you've successfully published the app, you see a </a:t>
            </a:r>
            <a:r>
              <a:rPr b="1" i="0" lang="en-US">
                <a:solidFill>
                  <a:srgbClr val="161616"/>
                </a:solidFill>
                <a:latin typeface="Arial"/>
                <a:ea typeface="Arial"/>
                <a:cs typeface="Arial"/>
                <a:sym typeface="Arial"/>
              </a:rPr>
              <a:t>Successfully published</a:t>
            </a:r>
            <a:r>
              <a:rPr b="0" i="0" lang="en-US">
                <a:solidFill>
                  <a:srgbClr val="161616"/>
                </a:solidFill>
                <a:latin typeface="Arial"/>
                <a:ea typeface="Arial"/>
                <a:cs typeface="Arial"/>
                <a:sym typeface="Arial"/>
              </a:rPr>
              <a:t> message that includes a shareable app link. You can copy and share that link with your app consumers.</a:t>
            </a:r>
            <a:endParaRPr>
              <a:latin typeface="Arial"/>
              <a:ea typeface="Arial"/>
              <a:cs typeface="Arial"/>
              <a:sym typeface="Arial"/>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None/>
            </a:pPr>
            <a:r>
              <a:rPr b="0" i="0" lang="en-US" sz="1200">
                <a:solidFill>
                  <a:srgbClr val="000000"/>
                </a:solidFill>
                <a:latin typeface="Arial"/>
                <a:ea typeface="Arial"/>
                <a:cs typeface="Arial"/>
                <a:sym typeface="Arial"/>
              </a:rPr>
              <a:t>This module explores identifying and retrieving data from various data sources. You will also learn the options for connectivity and data storage and understand the difference and performance implications of connecting directly to data vs. importing it.</a:t>
            </a:r>
            <a:endParaRPr/>
          </a:p>
          <a:p>
            <a:pPr indent="-228600" lvl="0" marL="457200" rtl="0" algn="l">
              <a:lnSpc>
                <a:spcPct val="100000"/>
              </a:lnSpc>
              <a:spcBef>
                <a:spcPts val="0"/>
              </a:spcBef>
              <a:spcAft>
                <a:spcPts val="0"/>
              </a:spcAft>
              <a:buSzPts val="1100"/>
              <a:buNone/>
            </a:pPr>
            <a:r>
              <a:t/>
            </a:r>
            <a:endParaRPr sz="1200">
              <a:latin typeface="Arial"/>
              <a:ea typeface="Arial"/>
              <a:cs typeface="Arial"/>
              <a:sym typeface="Aria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p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1" name="Google Shape;1571;p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61616"/>
                </a:solidFill>
                <a:latin typeface="Arial"/>
                <a:ea typeface="Arial"/>
                <a:cs typeface="Arial"/>
                <a:sym typeface="Arial"/>
              </a:rPr>
              <a:t>Power BI already provides the ability to endorse (promote or certify) organizational trustworthy data assets, thus increasing the visibility in the organization to valuable, high-quality data assets. These endorsement capabilities allow data owners and creators to promote or certify dataflows and </a:t>
            </a:r>
            <a:r>
              <a:rPr b="0" i="0" lang="en-US" u="sng" strike="noStrike">
                <a:solidFill>
                  <a:schemeClr val="hlink"/>
                </a:solidFill>
                <a:latin typeface="Arial"/>
                <a:ea typeface="Arial"/>
                <a:cs typeface="Arial"/>
                <a:sym typeface="Arial"/>
                <a:hlinkClick r:id="rId2"/>
              </a:rPr>
              <a:t>datasets</a:t>
            </a:r>
            <a:r>
              <a:rPr b="0" i="0" lang="en-US">
                <a:solidFill>
                  <a:srgbClr val="161616"/>
                </a:solidFill>
                <a:latin typeface="Arial"/>
                <a:ea typeface="Arial"/>
                <a:cs typeface="Arial"/>
                <a:sym typeface="Arial"/>
              </a:rPr>
              <a:t>.</a:t>
            </a:r>
            <a:endParaRPr>
              <a:latin typeface="Arial"/>
              <a:ea typeface="Arial"/>
              <a:cs typeface="Arial"/>
              <a:sym typeface="Arial"/>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p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3" name="Google Shape;1583;p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9" name="Google Shape;1589;p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p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p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chemeClr val="dk1"/>
                </a:solidFill>
                <a:latin typeface="Arial"/>
                <a:ea typeface="Arial"/>
                <a:cs typeface="Arial"/>
                <a:sym typeface="Arial"/>
              </a:rPr>
              <a:t>If your organization uses a relational database to record its sales transactions, you can use Power BI Desktop to establish a connection to your organization's relational database, rather than getting data from individual flat files.</a:t>
            </a:r>
            <a:endParaRPr/>
          </a:p>
          <a:p>
            <a:pPr indent="0" lvl="0" marL="158750" rtl="0" algn="l">
              <a:lnSpc>
                <a:spcPct val="100000"/>
              </a:lnSpc>
              <a:spcBef>
                <a:spcPts val="0"/>
              </a:spcBef>
              <a:spcAft>
                <a:spcPts val="0"/>
              </a:spcAft>
              <a:buSzPts val="1100"/>
              <a:buNone/>
            </a:pPr>
            <a:r>
              <a:t/>
            </a:r>
            <a:endParaRPr>
              <a:solidFill>
                <a:schemeClr val="dk1"/>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chemeClr val="dk1"/>
                </a:solidFill>
                <a:latin typeface="Arial"/>
                <a:ea typeface="Arial"/>
                <a:cs typeface="Arial"/>
                <a:sym typeface="Arial"/>
              </a:rPr>
              <a:t>Connecting Power BI to your database will help you to monitor the progress of your business and identify trends, so you can forecast sales figures, plan budgets and set performance indicators and targets.  Power BI Desktop can connect to many relational databases that are either in the cloud or on-premises.</a:t>
            </a:r>
            <a:endParaRPr/>
          </a:p>
          <a:p>
            <a:pPr indent="-228600" lvl="0" marL="457200" rtl="0" algn="l">
              <a:lnSpc>
                <a:spcPct val="100000"/>
              </a:lnSpc>
              <a:spcBef>
                <a:spcPts val="0"/>
              </a:spcBef>
              <a:spcAft>
                <a:spcPts val="0"/>
              </a:spcAft>
              <a:buSzPts val="1100"/>
              <a:buNone/>
            </a:pPr>
            <a:r>
              <a:t/>
            </a:r>
            <a:endParaRPr b="0" i="0">
              <a:solidFill>
                <a:schemeClr val="dk1"/>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i="0" lang="en-US">
                <a:solidFill>
                  <a:schemeClr val="dk1"/>
                </a:solidFill>
                <a:latin typeface="Arial"/>
                <a:ea typeface="Arial"/>
                <a:cs typeface="Arial"/>
                <a:sym typeface="Arial"/>
              </a:rPr>
              <a:t>Connect to the relational data store</a:t>
            </a:r>
            <a:r>
              <a:rPr b="0" i="0" lang="en-US">
                <a:solidFill>
                  <a:schemeClr val="dk1"/>
                </a:solidFill>
                <a:latin typeface="Arial"/>
                <a:ea typeface="Arial"/>
                <a:cs typeface="Arial"/>
                <a:sym typeface="Arial"/>
              </a:rPr>
              <a:t>: Use </a:t>
            </a:r>
            <a:r>
              <a:rPr b="1" i="0" lang="en-US">
                <a:solidFill>
                  <a:schemeClr val="dk1"/>
                </a:solidFill>
                <a:latin typeface="Arial"/>
                <a:ea typeface="Arial"/>
                <a:cs typeface="Arial"/>
                <a:sym typeface="Arial"/>
              </a:rPr>
              <a:t>Get data</a:t>
            </a:r>
            <a:r>
              <a:rPr b="0" i="0" lang="en-US">
                <a:solidFill>
                  <a:schemeClr val="dk1"/>
                </a:solidFill>
                <a:latin typeface="Arial"/>
                <a:ea typeface="Arial"/>
                <a:cs typeface="Arial"/>
                <a:sym typeface="Arial"/>
              </a:rPr>
              <a:t> in Power BI Desktop and select the applicable option for your relational database.</a:t>
            </a:r>
            <a:endParaRPr/>
          </a:p>
          <a:p>
            <a:pPr indent="-171450" lvl="0" marL="171450" rtl="0" algn="l">
              <a:lnSpc>
                <a:spcPct val="100000"/>
              </a:lnSpc>
              <a:spcBef>
                <a:spcPts val="0"/>
              </a:spcBef>
              <a:spcAft>
                <a:spcPts val="0"/>
              </a:spcAft>
              <a:buSzPts val="1100"/>
              <a:buChar char="●"/>
            </a:pPr>
            <a:r>
              <a:rPr b="1" lang="en-US">
                <a:solidFill>
                  <a:schemeClr val="dk1"/>
                </a:solidFill>
                <a:latin typeface="Arial"/>
                <a:ea typeface="Arial"/>
                <a:cs typeface="Arial"/>
                <a:sym typeface="Arial"/>
              </a:rPr>
              <a:t>Select the data to import</a:t>
            </a:r>
            <a:r>
              <a:rPr lang="en-US">
                <a:solidFill>
                  <a:schemeClr val="dk1"/>
                </a:solidFill>
                <a:latin typeface="Arial"/>
                <a:ea typeface="Arial"/>
                <a:cs typeface="Arial"/>
                <a:sym typeface="Arial"/>
              </a:rPr>
              <a:t>: </a:t>
            </a:r>
            <a:r>
              <a:rPr b="0" i="0" lang="en-US">
                <a:solidFill>
                  <a:schemeClr val="dk1"/>
                </a:solidFill>
                <a:latin typeface="Arial"/>
                <a:ea typeface="Arial"/>
                <a:cs typeface="Arial"/>
                <a:sym typeface="Arial"/>
              </a:rPr>
              <a:t>Select a table or entity to preview its contents and make sure that the correct data will be loaded into the Power BI model.</a:t>
            </a:r>
            <a:endParaRPr>
              <a:solidFill>
                <a:schemeClr val="dk1"/>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lang="en-US">
                <a:solidFill>
                  <a:schemeClr val="dk1"/>
                </a:solidFill>
                <a:latin typeface="Arial"/>
                <a:ea typeface="Arial"/>
                <a:cs typeface="Arial"/>
                <a:sym typeface="Arial"/>
              </a:rPr>
              <a:t>(Optional) Import data by writing a SQL Query</a:t>
            </a:r>
            <a:r>
              <a:rPr lang="en-US">
                <a:solidFill>
                  <a:schemeClr val="dk1"/>
                </a:solidFill>
                <a:latin typeface="Arial"/>
                <a:ea typeface="Arial"/>
                <a:cs typeface="Arial"/>
                <a:sym typeface="Arial"/>
              </a:rPr>
              <a:t>: </a:t>
            </a:r>
            <a:r>
              <a:rPr b="0" i="0" lang="en-US">
                <a:solidFill>
                  <a:schemeClr val="dk1"/>
                </a:solidFill>
                <a:latin typeface="Arial"/>
                <a:ea typeface="Arial"/>
                <a:cs typeface="Arial"/>
                <a:sym typeface="Arial"/>
              </a:rPr>
              <a:t>Another way you can import data is to write an SQL query to specify only the tables and columns that you need.</a:t>
            </a:r>
            <a:endParaRPr>
              <a:solidFill>
                <a:schemeClr val="dk1"/>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lang="en-US">
                <a:solidFill>
                  <a:schemeClr val="dk1"/>
                </a:solidFill>
                <a:latin typeface="Arial"/>
                <a:ea typeface="Arial"/>
                <a:cs typeface="Arial"/>
                <a:sym typeface="Arial"/>
              </a:rPr>
              <a:t>(Optional) Change data source settings</a:t>
            </a:r>
            <a:r>
              <a:rPr lang="en-US">
                <a:solidFill>
                  <a:schemeClr val="dk1"/>
                </a:solidFill>
                <a:latin typeface="Arial"/>
                <a:ea typeface="Arial"/>
                <a:cs typeface="Arial"/>
                <a:sym typeface="Arial"/>
              </a:rPr>
              <a:t>: After you create a data source connection and load data into Power BI Desktop, you can return and change your connection settings at any time.</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Some organization don't use a relational database but instead use a </a:t>
            </a:r>
            <a:r>
              <a:rPr b="0" i="1" lang="en-US">
                <a:solidFill>
                  <a:srgbClr val="0C0C0C"/>
                </a:solidFill>
                <a:latin typeface="Arial"/>
                <a:ea typeface="Arial"/>
                <a:cs typeface="Arial"/>
                <a:sym typeface="Arial"/>
              </a:rPr>
              <a:t>NoSQL</a:t>
            </a:r>
            <a:r>
              <a:rPr b="0" i="0" lang="en-US">
                <a:solidFill>
                  <a:srgbClr val="0C0C0C"/>
                </a:solidFill>
                <a:latin typeface="Arial"/>
                <a:ea typeface="Arial"/>
                <a:cs typeface="Arial"/>
                <a:sym typeface="Arial"/>
              </a:rPr>
              <a:t> database. A NoSQL database (also referred to as non-SQL, not only SQL or </a:t>
            </a:r>
            <a:r>
              <a:rPr b="0" i="1" lang="en-US">
                <a:solidFill>
                  <a:srgbClr val="0C0C0C"/>
                </a:solidFill>
                <a:latin typeface="Arial"/>
                <a:ea typeface="Arial"/>
                <a:cs typeface="Arial"/>
                <a:sym typeface="Arial"/>
              </a:rPr>
              <a:t>non-relational</a:t>
            </a:r>
            <a:r>
              <a:rPr b="0" i="0" lang="en-US">
                <a:solidFill>
                  <a:srgbClr val="0C0C0C"/>
                </a:solidFill>
                <a:latin typeface="Arial"/>
                <a:ea typeface="Arial"/>
                <a:cs typeface="Arial"/>
                <a:sym typeface="Arial"/>
              </a:rPr>
              <a:t>) is a flexible type of database that does not use tables to store data.</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Examples include Azure CosmosDB, Azure Blob/Table storage, MongoDB.</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With Power BI and Power Query Editor, you can ingest NoSQL data which resembles a table with rows and columns, and relate that data to other data sources.</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i="0" lang="en-US">
                <a:solidFill>
                  <a:srgbClr val="0C0C0C"/>
                </a:solidFill>
                <a:latin typeface="Arial"/>
                <a:ea typeface="Arial"/>
                <a:cs typeface="Arial"/>
                <a:sym typeface="Arial"/>
              </a:rPr>
              <a:t>Connect to a NoSQL database</a:t>
            </a:r>
            <a:r>
              <a:rPr b="0" i="0" lang="en-US">
                <a:solidFill>
                  <a:srgbClr val="0C0C0C"/>
                </a:solidFill>
                <a:latin typeface="Arial"/>
                <a:ea typeface="Arial"/>
                <a:cs typeface="Arial"/>
                <a:sym typeface="Arial"/>
              </a:rPr>
              <a:t>: In Get Data, select the Azure category, select </a:t>
            </a:r>
            <a:r>
              <a:rPr b="1" i="0" lang="en-US">
                <a:solidFill>
                  <a:srgbClr val="0C0C0C"/>
                </a:solidFill>
                <a:latin typeface="Arial"/>
                <a:ea typeface="Arial"/>
                <a:cs typeface="Arial"/>
                <a:sym typeface="Arial"/>
              </a:rPr>
              <a:t>Azure Cosmos DB</a:t>
            </a:r>
            <a:r>
              <a:rPr b="0" i="0" lang="en-US">
                <a:solidFill>
                  <a:srgbClr val="0C0C0C"/>
                </a:solidFill>
                <a:latin typeface="Arial"/>
                <a:ea typeface="Arial"/>
                <a:cs typeface="Arial"/>
                <a:sym typeface="Arial"/>
              </a:rPr>
              <a:t>,and then select </a:t>
            </a:r>
            <a:r>
              <a:rPr b="1" i="0" lang="en-US">
                <a:solidFill>
                  <a:srgbClr val="0C0C0C"/>
                </a:solidFill>
                <a:latin typeface="Arial"/>
                <a:ea typeface="Arial"/>
                <a:cs typeface="Arial"/>
                <a:sym typeface="Arial"/>
              </a:rPr>
              <a:t>Connect</a:t>
            </a:r>
            <a:r>
              <a:rPr b="0" i="0" lang="en-US">
                <a:solidFill>
                  <a:srgbClr val="0C0C0C"/>
                </a:solidFill>
                <a:latin typeface="Arial"/>
                <a:ea typeface="Arial"/>
                <a:cs typeface="Arial"/>
                <a:sym typeface="Arial"/>
              </a:rPr>
              <a:t>.</a:t>
            </a:r>
            <a:endParaRPr/>
          </a:p>
          <a:p>
            <a:pPr indent="0" lvl="0" marL="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i="0" lang="en-US">
                <a:solidFill>
                  <a:srgbClr val="0C0C0C"/>
                </a:solidFill>
                <a:latin typeface="Arial"/>
                <a:ea typeface="Arial"/>
                <a:cs typeface="Arial"/>
                <a:sym typeface="Arial"/>
              </a:rPr>
              <a:t>Select the data</a:t>
            </a:r>
            <a:r>
              <a:rPr b="0" i="0" lang="en-US">
                <a:solidFill>
                  <a:srgbClr val="0C0C0C"/>
                </a:solidFill>
                <a:latin typeface="Arial"/>
                <a:ea typeface="Arial"/>
                <a:cs typeface="Arial"/>
                <a:sym typeface="Arial"/>
              </a:rPr>
              <a:t>: Select the table that you want to import. The preview pane only shows </a:t>
            </a:r>
            <a:r>
              <a:rPr b="1" i="0" lang="en-US">
                <a:solidFill>
                  <a:srgbClr val="0C0C0C"/>
                </a:solidFill>
                <a:latin typeface="Arial"/>
                <a:ea typeface="Arial"/>
                <a:cs typeface="Arial"/>
                <a:sym typeface="Arial"/>
              </a:rPr>
              <a:t>Record</a:t>
            </a:r>
            <a:r>
              <a:rPr b="0" i="0" lang="en-US">
                <a:solidFill>
                  <a:srgbClr val="0C0C0C"/>
                </a:solidFill>
                <a:latin typeface="Arial"/>
                <a:ea typeface="Arial"/>
                <a:cs typeface="Arial"/>
                <a:sym typeface="Arial"/>
              </a:rPr>
              <a:t> items because all records in the document are JSON documents and represented as a Record type in Power BI.</a:t>
            </a:r>
            <a:endParaRPr/>
          </a:p>
          <a:p>
            <a:pPr indent="-101600" lvl="0" marL="17145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i="0" lang="en-US">
                <a:solidFill>
                  <a:srgbClr val="0C0C0C"/>
                </a:solidFill>
                <a:latin typeface="Arial"/>
                <a:ea typeface="Arial"/>
                <a:cs typeface="Arial"/>
                <a:sym typeface="Arial"/>
              </a:rPr>
              <a:t>Review the selected data</a:t>
            </a:r>
            <a:r>
              <a:rPr b="0" i="0" lang="en-US">
                <a:solidFill>
                  <a:srgbClr val="0C0C0C"/>
                </a:solidFill>
                <a:latin typeface="Arial"/>
                <a:ea typeface="Arial"/>
                <a:cs typeface="Arial"/>
                <a:sym typeface="Arial"/>
              </a:rPr>
              <a:t>: To ensure you are satisfied with the data.</a:t>
            </a:r>
            <a:endParaRPr/>
          </a:p>
          <a:p>
            <a:pPr indent="-101600" lvl="0" marL="171450" rtl="0" algn="l">
              <a:lnSpc>
                <a:spcPct val="100000"/>
              </a:lnSpc>
              <a:spcBef>
                <a:spcPts val="0"/>
              </a:spcBef>
              <a:spcAft>
                <a:spcPts val="0"/>
              </a:spcAft>
              <a:buSzPts val="1100"/>
              <a:buFont typeface="Arial"/>
              <a:buNone/>
            </a:pPr>
            <a:r>
              <a:t/>
            </a:r>
            <a:endParaRPr b="0" i="0">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rgbClr val="0C0C0C"/>
                </a:solidFill>
                <a:latin typeface="Arial"/>
                <a:ea typeface="Arial"/>
                <a:cs typeface="Arial"/>
                <a:sym typeface="Arial"/>
              </a:rPr>
              <a:t>The data now resembles a table with rows and columns. Data from Cosmos DB can now be related to data from other data sources and can eventually be used in a Power BI report.</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sz="1200">
                <a:solidFill>
                  <a:srgbClr val="0C0C0C"/>
                </a:solidFill>
                <a:latin typeface="Arial"/>
                <a:ea typeface="Arial"/>
                <a:cs typeface="Arial"/>
                <a:sym typeface="Arial"/>
              </a:rPr>
              <a:t>To support their daily operations, organizations frequently use a range of software applications, such as SharePoint, OneDrive, Dynamics 365, Google Analytics and so on. These applications produce their own data. Power BI can combine the data from multiple applications to produce more meaningful insights and reports.</a:t>
            </a:r>
            <a:endParaRPr/>
          </a:p>
          <a:p>
            <a:pPr indent="-228600" lvl="0" marL="457200" rtl="0" algn="l">
              <a:lnSpc>
                <a:spcPct val="100000"/>
              </a:lnSpc>
              <a:spcBef>
                <a:spcPts val="0"/>
              </a:spcBef>
              <a:spcAft>
                <a:spcPts val="0"/>
              </a:spcAft>
              <a:buSzPts val="1100"/>
              <a:buNone/>
            </a:pPr>
            <a:r>
              <a:t/>
            </a:r>
            <a:endParaRPr b="0" i="0" sz="1200">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sz="1200">
                <a:solidFill>
                  <a:srgbClr val="0C0C0C"/>
                </a:solidFill>
                <a:latin typeface="Arial"/>
                <a:ea typeface="Arial"/>
                <a:cs typeface="Arial"/>
                <a:sym typeface="Arial"/>
              </a:rPr>
              <a:t>When connecting to data in an application, you would begin in the same way as you would when connecting to the other data sources.</a:t>
            </a:r>
            <a:endParaRPr/>
          </a:p>
          <a:p>
            <a:pPr indent="-228600" lvl="0" marL="457200" rtl="0" algn="l">
              <a:lnSpc>
                <a:spcPct val="100000"/>
              </a:lnSpc>
              <a:spcBef>
                <a:spcPts val="0"/>
              </a:spcBef>
              <a:spcAft>
                <a:spcPts val="0"/>
              </a:spcAft>
              <a:buSzPts val="1100"/>
              <a:buNone/>
            </a:pPr>
            <a:r>
              <a:t/>
            </a:r>
            <a:endParaRPr b="0" i="0" sz="1200">
              <a:solidFill>
                <a:srgbClr val="0C0C0C"/>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i="0" lang="en-US" sz="1200">
                <a:solidFill>
                  <a:srgbClr val="0C0C0C"/>
                </a:solidFill>
                <a:latin typeface="Arial"/>
                <a:ea typeface="Arial"/>
                <a:cs typeface="Arial"/>
                <a:sym typeface="Arial"/>
              </a:rPr>
              <a:t>Connect to data in an application</a:t>
            </a:r>
            <a:r>
              <a:rPr b="0" i="0" lang="en-US" sz="1200">
                <a:solidFill>
                  <a:srgbClr val="0C0C0C"/>
                </a:solidFill>
                <a:latin typeface="Arial"/>
                <a:ea typeface="Arial"/>
                <a:cs typeface="Arial"/>
                <a:sym typeface="Arial"/>
              </a:rPr>
              <a:t>: Select the </a:t>
            </a:r>
            <a:r>
              <a:rPr b="1" i="0" lang="en-US" sz="1200">
                <a:solidFill>
                  <a:srgbClr val="0C0C0C"/>
                </a:solidFill>
                <a:latin typeface="Arial"/>
                <a:ea typeface="Arial"/>
                <a:cs typeface="Arial"/>
                <a:sym typeface="Arial"/>
              </a:rPr>
              <a:t>Get data</a:t>
            </a:r>
            <a:r>
              <a:rPr b="0" i="0" lang="en-US" sz="1200">
                <a:solidFill>
                  <a:srgbClr val="0C0C0C"/>
                </a:solidFill>
                <a:latin typeface="Arial"/>
                <a:ea typeface="Arial"/>
                <a:cs typeface="Arial"/>
                <a:sym typeface="Arial"/>
              </a:rPr>
              <a:t> feature in Power BI Desktop. Then, select the option that you need from the </a:t>
            </a:r>
            <a:r>
              <a:rPr b="1" i="0" lang="en-US" sz="1200">
                <a:solidFill>
                  <a:srgbClr val="0C0C0C"/>
                </a:solidFill>
                <a:latin typeface="Arial"/>
                <a:ea typeface="Arial"/>
                <a:cs typeface="Arial"/>
                <a:sym typeface="Arial"/>
              </a:rPr>
              <a:t>Online Services</a:t>
            </a:r>
            <a:r>
              <a:rPr b="0" i="0" lang="en-US" sz="1200">
                <a:solidFill>
                  <a:srgbClr val="0C0C0C"/>
                </a:solidFill>
                <a:latin typeface="Arial"/>
                <a:ea typeface="Arial"/>
                <a:cs typeface="Arial"/>
                <a:sym typeface="Arial"/>
              </a:rPr>
              <a:t> category.</a:t>
            </a:r>
            <a:endParaRPr/>
          </a:p>
          <a:p>
            <a:pPr indent="0" lvl="0" marL="0" rtl="0" algn="l">
              <a:lnSpc>
                <a:spcPct val="100000"/>
              </a:lnSpc>
              <a:spcBef>
                <a:spcPts val="0"/>
              </a:spcBef>
              <a:spcAft>
                <a:spcPts val="0"/>
              </a:spcAft>
              <a:buSzPts val="1100"/>
              <a:buNone/>
            </a:pPr>
            <a:r>
              <a:t/>
            </a:r>
            <a:endParaRPr b="0" i="0" sz="1200">
              <a:solidFill>
                <a:srgbClr val="0C0C0C"/>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i="0" lang="en-US" sz="1200">
                <a:solidFill>
                  <a:srgbClr val="0C0C0C"/>
                </a:solidFill>
                <a:latin typeface="Arial"/>
                <a:ea typeface="Arial"/>
                <a:cs typeface="Arial"/>
                <a:sym typeface="Arial"/>
              </a:rPr>
              <a:t>Choose the application data to import</a:t>
            </a:r>
            <a:r>
              <a:rPr b="0" i="0" lang="en-US" sz="1200">
                <a:solidFill>
                  <a:srgbClr val="0C0C0C"/>
                </a:solidFill>
                <a:latin typeface="Arial"/>
                <a:ea typeface="Arial"/>
                <a:cs typeface="Arial"/>
                <a:sym typeface="Arial"/>
              </a:rPr>
              <a:t>: Select the list that you want to load into Power BI Desktop. Similar to when you import from other data sources, you have the option to automatically load your data into Power BI model or launch the Power Query Editor to transform your data before loading it.</a:t>
            </a:r>
            <a:endParaRPr/>
          </a:p>
          <a:p>
            <a:pPr indent="0" lvl="0" marL="0" rtl="0" algn="l">
              <a:lnSpc>
                <a:spcPct val="100000"/>
              </a:lnSpc>
              <a:spcBef>
                <a:spcPts val="0"/>
              </a:spcBef>
              <a:spcAft>
                <a:spcPts val="0"/>
              </a:spcAft>
              <a:buSzPts val="1100"/>
              <a:buNone/>
            </a:pPr>
            <a:r>
              <a:t/>
            </a:r>
            <a:endParaRPr b="0" i="0" sz="1200">
              <a:solidFill>
                <a:srgbClr val="0C0C0C"/>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0" i="0" lang="en-US" sz="1200">
                <a:solidFill>
                  <a:srgbClr val="0C0C0C"/>
                </a:solidFill>
                <a:latin typeface="Arial"/>
                <a:ea typeface="Arial"/>
                <a:cs typeface="Arial"/>
                <a:sym typeface="Arial"/>
              </a:rPr>
              <a:t>When you are satisfied with your data, select the </a:t>
            </a:r>
            <a:r>
              <a:rPr b="1" i="0" lang="en-US" sz="1200">
                <a:solidFill>
                  <a:srgbClr val="0C0C0C"/>
                </a:solidFill>
                <a:latin typeface="Arial"/>
                <a:ea typeface="Arial"/>
                <a:cs typeface="Arial"/>
                <a:sym typeface="Arial"/>
              </a:rPr>
              <a:t>Close &amp; Apply</a:t>
            </a:r>
            <a:r>
              <a:rPr b="0" i="0" lang="en-US" sz="1200">
                <a:solidFill>
                  <a:srgbClr val="0C0C0C"/>
                </a:solidFill>
                <a:latin typeface="Arial"/>
                <a:ea typeface="Arial"/>
                <a:cs typeface="Arial"/>
                <a:sym typeface="Arial"/>
              </a:rPr>
              <a:t> button to apply your changes and load your data into Power BI Desktop.</a:t>
            </a:r>
            <a:endParaRPr/>
          </a:p>
          <a:p>
            <a:pPr indent="-228600" lvl="0" marL="457200" rtl="0" algn="l">
              <a:lnSpc>
                <a:spcPct val="100000"/>
              </a:lnSpc>
              <a:spcBef>
                <a:spcPts val="0"/>
              </a:spcBef>
              <a:spcAft>
                <a:spcPts val="0"/>
              </a:spcAft>
              <a:buSzPts val="1100"/>
              <a:buNone/>
            </a:pPr>
            <a:r>
              <a:t/>
            </a:r>
            <a:endParaRPr sz="1200">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sz="12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2: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0" lvl="0" marL="0" marR="0" rtl="0" algn="l">
              <a:lnSpc>
                <a:spcPct val="90000"/>
              </a:lnSpc>
              <a:spcBef>
                <a:spcPts val="0"/>
              </a:spcBef>
              <a:spcAft>
                <a:spcPts val="0"/>
              </a:spcAft>
              <a:buClr>
                <a:srgbClr val="000000"/>
              </a:buClr>
              <a:buSzPts val="1800"/>
              <a:buFont typeface="Arial"/>
              <a:buNone/>
            </a:pPr>
            <a:r>
              <a:rPr lang="en-US" sz="1800">
                <a:latin typeface="Arial"/>
                <a:ea typeface="Arial"/>
                <a:cs typeface="Arial"/>
                <a:sym typeface="Arial"/>
              </a:rPr>
              <a:t>Hello everyone and welcome to the </a:t>
            </a:r>
            <a:r>
              <a:rPr b="1" i="0" lang="en-US" sz="1800" u="none" cap="none" strike="noStrike">
                <a:latin typeface="Arial"/>
                <a:ea typeface="Arial"/>
                <a:cs typeface="Arial"/>
                <a:sym typeface="Arial"/>
              </a:rPr>
              <a:t>Power BI Introductory Training</a:t>
            </a:r>
            <a:r>
              <a:rPr lang="en-US" sz="1800">
                <a:latin typeface="Arial"/>
                <a:ea typeface="Arial"/>
                <a:cs typeface="Arial"/>
                <a:sym typeface="Arial"/>
              </a:rPr>
              <a:t>. My name is Shannon Lynch and I'll be your guide in learning the basics of Power BI today.</a:t>
            </a:r>
            <a:endParaRPr/>
          </a:p>
          <a:p>
            <a:pPr indent="0" lvl="0" marL="0" rtl="0" algn="l">
              <a:lnSpc>
                <a:spcPct val="90000"/>
              </a:lnSpc>
              <a:spcBef>
                <a:spcPts val="600"/>
              </a:spcBef>
              <a:spcAft>
                <a:spcPts val="0"/>
              </a:spcAft>
              <a:buSzPts val="1100"/>
              <a:buFont typeface="Arial"/>
              <a:buNone/>
            </a:pPr>
            <a:r>
              <a:t/>
            </a:r>
            <a:endParaRPr sz="1200" u="sng">
              <a:solidFill>
                <a:srgbClr val="0000FF"/>
              </a:solidFill>
              <a:latin typeface="Arial"/>
              <a:ea typeface="Arial"/>
              <a:cs typeface="Arial"/>
              <a:sym typeface="Arial"/>
            </a:endParaRPr>
          </a:p>
          <a:p>
            <a:pPr indent="-95250" lvl="0" marL="171450" marR="0" rtl="0" algn="l">
              <a:lnSpc>
                <a:spcPct val="100000"/>
              </a:lnSpc>
              <a:spcBef>
                <a:spcPts val="600"/>
              </a:spcBef>
              <a:spcAft>
                <a:spcPts val="0"/>
              </a:spcAft>
              <a:buClr>
                <a:srgbClr val="000000"/>
              </a:buClr>
              <a:buSzPts val="1200"/>
              <a:buFont typeface="Arial"/>
              <a:buNone/>
            </a:pPr>
            <a:r>
              <a:t/>
            </a:r>
            <a:endParaRPr b="0" i="1" sz="12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a:latin typeface="Arial"/>
                <a:ea typeface="Arial"/>
                <a:cs typeface="Arial"/>
                <a:sym typeface="Arial"/>
              </a:rPr>
              <a:t>Before we get started and To ensure that we can all engage without distractions I would kindly ask to keep you mike muted throughout the session.</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a:latin typeface="Arial"/>
                <a:ea typeface="Arial"/>
                <a:cs typeface="Arial"/>
                <a:sym typeface="Arial"/>
              </a:rPr>
              <a:t>If you do have questions comments or concerns please use the chat feature and also note that There will also be time given for Q&amp;A towards the end of our session.</a:t>
            </a:r>
            <a:endParaRPr/>
          </a:p>
          <a:p>
            <a:pPr indent="0" lvl="0" marL="0" rtl="0" algn="l">
              <a:lnSpc>
                <a:spcPct val="100000"/>
              </a:lnSpc>
              <a:spcBef>
                <a:spcPts val="0"/>
              </a:spcBef>
              <a:spcAft>
                <a:spcPts val="0"/>
              </a:spcAft>
              <a:buClr>
                <a:schemeClr val="dk1"/>
              </a:buClr>
              <a:buSzPts val="1400"/>
              <a:buFont typeface="Arial"/>
              <a:buNone/>
            </a:pPr>
            <a:r>
              <a:t/>
            </a:r>
            <a:endParaRPr>
              <a:latin typeface="Arial"/>
              <a:ea typeface="Arial"/>
              <a:cs typeface="Arial"/>
              <a:sym typeface="Arial"/>
            </a:endParaRPr>
          </a:p>
        </p:txBody>
      </p:sp>
      <p:sp>
        <p:nvSpPr>
          <p:cNvPr id="205" name="Google Shape;205;p2: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0C0C0C"/>
                </a:solidFill>
                <a:latin typeface="Arial"/>
                <a:ea typeface="Arial"/>
                <a:cs typeface="Arial"/>
                <a:sym typeface="Arial"/>
              </a:rPr>
              <a:t>Azure Analysis Services is an Azure product that allows you to ingest data from multiple data sources, build relationships between the data, and creates calculations on the data. The calculations are built using data analysis expressions (DAX). Azure Analysis Services is similar to the data modeling and storage technology in Power BI.</a:t>
            </a:r>
            <a:endParaRPr/>
          </a:p>
          <a:p>
            <a:pPr indent="0" lvl="0" marL="158750" rtl="0" algn="l">
              <a:lnSpc>
                <a:spcPct val="100000"/>
              </a:lnSpc>
              <a:spcBef>
                <a:spcPts val="0"/>
              </a:spcBef>
              <a:spcAft>
                <a:spcPts val="0"/>
              </a:spcAft>
              <a:buSzPts val="1100"/>
              <a:buNone/>
            </a:pPr>
            <a:r>
              <a:t/>
            </a:r>
            <a:endParaRPr>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rgbClr val="0C0C0C"/>
                </a:solidFill>
                <a:latin typeface="Arial"/>
                <a:ea typeface="Arial"/>
                <a:cs typeface="Arial"/>
                <a:sym typeface="Arial"/>
              </a:rPr>
              <a:t>Similar to a relational database, you can choose the tables that you want to use. If you want to directly query the Azure Analysis Services model, you can use DAX or MDX.</a:t>
            </a:r>
            <a:endParaRPr/>
          </a:p>
          <a:p>
            <a:pPr indent="0" lvl="0" marL="158750" rtl="0" algn="l">
              <a:lnSpc>
                <a:spcPct val="100000"/>
              </a:lnSpc>
              <a:spcBef>
                <a:spcPts val="0"/>
              </a:spcBef>
              <a:spcAft>
                <a:spcPts val="0"/>
              </a:spcAft>
              <a:buSzPts val="1100"/>
              <a:buNone/>
            </a:pPr>
            <a:r>
              <a:t/>
            </a:r>
            <a:endParaRPr>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rPr b="1" i="0" lang="en-US">
                <a:solidFill>
                  <a:srgbClr val="0C0C0C"/>
                </a:solidFill>
                <a:latin typeface="Arial"/>
                <a:ea typeface="Arial"/>
                <a:cs typeface="Arial"/>
                <a:sym typeface="Arial"/>
              </a:rPr>
              <a:t>Notable differences between Azure Analysis Services cubes and SQL Server are:</a:t>
            </a:r>
            <a:endParaRPr/>
          </a:p>
          <a:p>
            <a:pPr indent="0" lvl="0" marL="15875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171450" lvl="0" marL="171450" rtl="0" algn="l">
              <a:lnSpc>
                <a:spcPct val="100000"/>
              </a:lnSpc>
              <a:spcBef>
                <a:spcPts val="0"/>
              </a:spcBef>
              <a:spcAft>
                <a:spcPts val="0"/>
              </a:spcAft>
              <a:buSzPts val="1100"/>
              <a:buFont typeface="Arial"/>
              <a:buChar char="•"/>
            </a:pPr>
            <a:r>
              <a:rPr b="0" i="0" lang="en-US">
                <a:solidFill>
                  <a:srgbClr val="0C0C0C"/>
                </a:solidFill>
                <a:latin typeface="Arial"/>
                <a:ea typeface="Arial"/>
                <a:cs typeface="Arial"/>
                <a:sym typeface="Arial"/>
              </a:rPr>
              <a:t>Analysis Services cubes have calculations already in the cube, which will be discussed in more detail later.</a:t>
            </a:r>
            <a:endParaRPr/>
          </a:p>
          <a:p>
            <a:pPr indent="-171450" lvl="0" marL="171450" rtl="0" algn="l">
              <a:lnSpc>
                <a:spcPct val="100000"/>
              </a:lnSpc>
              <a:spcBef>
                <a:spcPts val="0"/>
              </a:spcBef>
              <a:spcAft>
                <a:spcPts val="0"/>
              </a:spcAft>
              <a:buSzPts val="1100"/>
              <a:buFont typeface="Arial"/>
              <a:buChar char="•"/>
            </a:pPr>
            <a:r>
              <a:rPr b="0" i="0" lang="en-US">
                <a:solidFill>
                  <a:srgbClr val="0C0C0C"/>
                </a:solidFill>
                <a:latin typeface="Arial"/>
                <a:ea typeface="Arial"/>
                <a:cs typeface="Arial"/>
                <a:sym typeface="Arial"/>
              </a:rPr>
              <a:t>If you don't need an entire table, you can query the data directly. Instead of using Transact-SQL (T-SQL) to query the data, like you would in SQL Server, you can use multi-dimensional expressions (MDX) or data analysis expressions (DAX).</a:t>
            </a:r>
            <a:endParaRPr/>
          </a:p>
          <a:p>
            <a:pPr indent="-171450" lvl="0" marL="171450" rtl="0" algn="l">
              <a:lnSpc>
                <a:spcPct val="100000"/>
              </a:lnSpc>
              <a:spcBef>
                <a:spcPts val="0"/>
              </a:spcBef>
              <a:spcAft>
                <a:spcPts val="0"/>
              </a:spcAft>
              <a:buSzPts val="1100"/>
              <a:buFont typeface="Arial"/>
              <a:buChar char="•"/>
            </a:pPr>
            <a:r>
              <a:rPr b="0" i="0" lang="en-US">
                <a:solidFill>
                  <a:srgbClr val="0C0C0C"/>
                </a:solidFill>
                <a:latin typeface="Arial"/>
                <a:ea typeface="Arial"/>
                <a:cs typeface="Arial"/>
                <a:sym typeface="Arial"/>
              </a:rPr>
              <a:t>You don't need to use the </a:t>
            </a:r>
            <a:r>
              <a:rPr b="1" i="0" lang="en-US">
                <a:solidFill>
                  <a:srgbClr val="0C0C0C"/>
                </a:solidFill>
                <a:latin typeface="Arial"/>
                <a:ea typeface="Arial"/>
                <a:cs typeface="Arial"/>
                <a:sym typeface="Arial"/>
              </a:rPr>
              <a:t>Get Data</a:t>
            </a:r>
            <a:r>
              <a:rPr b="0" i="0" lang="en-US">
                <a:solidFill>
                  <a:srgbClr val="0C0C0C"/>
                </a:solidFill>
                <a:latin typeface="Arial"/>
                <a:ea typeface="Arial"/>
                <a:cs typeface="Arial"/>
                <a:sym typeface="Arial"/>
              </a:rPr>
              <a:t> button in Power BI Desktop.</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0" lvl="0" marL="0" rtl="0" algn="l">
              <a:lnSpc>
                <a:spcPct val="100000"/>
              </a:lnSpc>
              <a:spcBef>
                <a:spcPts val="0"/>
              </a:spcBef>
              <a:spcAft>
                <a:spcPts val="0"/>
              </a:spcAft>
              <a:buSzPts val="1100"/>
              <a:buFont typeface="Arial"/>
              <a:buNone/>
            </a:pPr>
            <a:r>
              <a:t/>
            </a:r>
            <a:endParaRPr>
              <a:solidFill>
                <a:srgbClr val="0C0C0C"/>
              </a:solidFill>
              <a:latin typeface="Arial"/>
              <a:ea typeface="Arial"/>
              <a:cs typeface="Arial"/>
              <a:sym typeface="Arial"/>
            </a:endParaRPr>
          </a:p>
          <a:p>
            <a:pPr indent="0" lvl="0" marL="0" rtl="0" algn="l">
              <a:lnSpc>
                <a:spcPct val="100000"/>
              </a:lnSpc>
              <a:spcBef>
                <a:spcPts val="0"/>
              </a:spcBef>
              <a:spcAft>
                <a:spcPts val="0"/>
              </a:spcAft>
              <a:buSzPts val="1100"/>
              <a:buFont typeface="Arial"/>
              <a:buNone/>
            </a:pPr>
            <a:r>
              <a:rPr b="1" i="0" lang="en-US">
                <a:solidFill>
                  <a:srgbClr val="0C0C0C"/>
                </a:solidFill>
                <a:latin typeface="Arial"/>
                <a:ea typeface="Arial"/>
                <a:cs typeface="Arial"/>
                <a:sym typeface="Arial"/>
              </a:rPr>
              <a:t>Connect live</a:t>
            </a:r>
            <a:r>
              <a:rPr b="0" i="0" lang="en-US">
                <a:solidFill>
                  <a:srgbClr val="0C0C0C"/>
                </a:solidFill>
                <a:latin typeface="Arial"/>
                <a:ea typeface="Arial"/>
                <a:cs typeface="Arial"/>
                <a:sym typeface="Arial"/>
              </a:rPr>
              <a:t> is a new option in Azure Analysis Services. Azure Analysis Services uses the tabular model and DAX to build calculations, similar to Power BI.</a:t>
            </a:r>
            <a:endParaRPr/>
          </a:p>
          <a:p>
            <a:pPr indent="0" lvl="0" marL="0" rtl="0" algn="l">
              <a:lnSpc>
                <a:spcPct val="100000"/>
              </a:lnSpc>
              <a:spcBef>
                <a:spcPts val="0"/>
              </a:spcBef>
              <a:spcAft>
                <a:spcPts val="0"/>
              </a:spcAft>
              <a:buSzPts val="1100"/>
              <a:buFont typeface="Arial"/>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Because you want to get data to other data in your organization , you will likely import the data directly into Power BI. An acceptable alternative is to import all other data that you want (from Excel, SQL Server, and so on) into the Azure Analysis Services model and then use a live connection. Using this approach, the data modeling and DAX measures are all performed in one place, and it's a much simpler and easier way to maintain your solution.</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solidFill>
                <a:srgbClr val="0C0C0C"/>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solidFill>
                <a:srgbClr val="0C0C0C"/>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Data from API’s are typically transforms from JSON format into data tables in Power BI</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0C0C0C"/>
                </a:solidFill>
                <a:latin typeface="Arial"/>
                <a:ea typeface="Arial"/>
                <a:cs typeface="Arial"/>
                <a:sym typeface="Arial"/>
              </a:rPr>
              <a:t>The most popular way to use data in Power BI is to import it into a Power BI dataset. Importing the data means that the data is stored in the Power BI file and gets published along with the Power BI reports. This process helps make it easier for you to interact directly with your data. However, this approach might not work for all organizations.</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rPr b="1" i="0" lang="en-US">
                <a:solidFill>
                  <a:srgbClr val="0C0C0C"/>
                </a:solidFill>
                <a:latin typeface="Arial"/>
                <a:ea typeface="Arial"/>
                <a:cs typeface="Arial"/>
                <a:sym typeface="Arial"/>
              </a:rPr>
              <a:t>The three different types of storage modes you can choose from:</a:t>
            </a:r>
            <a:endParaRPr/>
          </a:p>
          <a:p>
            <a:pPr indent="0" lvl="0" marL="15875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0" lvl="0" marL="0" rtl="0" algn="l">
              <a:lnSpc>
                <a:spcPct val="100000"/>
              </a:lnSpc>
              <a:spcBef>
                <a:spcPts val="0"/>
              </a:spcBef>
              <a:spcAft>
                <a:spcPts val="0"/>
              </a:spcAft>
              <a:buSzPts val="1100"/>
              <a:buNone/>
            </a:pPr>
            <a:r>
              <a:rPr b="1" i="0" lang="en-US">
                <a:solidFill>
                  <a:srgbClr val="0C0C0C"/>
                </a:solidFill>
                <a:latin typeface="Arial"/>
                <a:ea typeface="Arial"/>
                <a:cs typeface="Arial"/>
                <a:sym typeface="Arial"/>
              </a:rPr>
              <a:t>Import</a:t>
            </a:r>
            <a:r>
              <a:rPr b="0" i="0" lang="en-US">
                <a:solidFill>
                  <a:srgbClr val="0C0C0C"/>
                </a:solidFill>
                <a:latin typeface="Arial"/>
                <a:ea typeface="Arial"/>
                <a:cs typeface="Arial"/>
                <a:sym typeface="Arial"/>
              </a:rPr>
              <a:t>: The Import mode allows you to create a local Power BI copy of your datasets from your data source.</a:t>
            </a:r>
            <a:endParaRPr/>
          </a:p>
          <a:p>
            <a:pPr indent="0" lvl="0" marL="0" rtl="0" algn="l">
              <a:lnSpc>
                <a:spcPct val="100000"/>
              </a:lnSpc>
              <a:spcBef>
                <a:spcPts val="0"/>
              </a:spcBef>
              <a:spcAft>
                <a:spcPts val="0"/>
              </a:spcAft>
              <a:buSzPts val="1100"/>
              <a:buFont typeface="Arial"/>
              <a:buNone/>
            </a:pPr>
            <a:r>
              <a:t/>
            </a:r>
            <a:endParaRPr b="0" i="0">
              <a:solidFill>
                <a:srgbClr val="0C0C0C"/>
              </a:solidFill>
              <a:latin typeface="Arial"/>
              <a:ea typeface="Arial"/>
              <a:cs typeface="Arial"/>
              <a:sym typeface="Arial"/>
            </a:endParaRPr>
          </a:p>
          <a:p>
            <a:pPr indent="0" lvl="0" marL="0" rtl="0" algn="l">
              <a:lnSpc>
                <a:spcPct val="100000"/>
              </a:lnSpc>
              <a:spcBef>
                <a:spcPts val="0"/>
              </a:spcBef>
              <a:spcAft>
                <a:spcPts val="0"/>
              </a:spcAft>
              <a:buSzPts val="1100"/>
              <a:buNone/>
            </a:pPr>
            <a:r>
              <a:rPr b="1" i="0" lang="en-US">
                <a:solidFill>
                  <a:srgbClr val="0C0C0C"/>
                </a:solidFill>
                <a:latin typeface="Arial"/>
                <a:ea typeface="Arial"/>
                <a:cs typeface="Arial"/>
                <a:sym typeface="Arial"/>
              </a:rPr>
              <a:t>DirectQuery</a:t>
            </a:r>
            <a:r>
              <a:rPr b="0" i="0" lang="en-US">
                <a:solidFill>
                  <a:srgbClr val="0C0C0C"/>
                </a:solidFill>
                <a:latin typeface="Arial"/>
                <a:ea typeface="Arial"/>
                <a:cs typeface="Arial"/>
                <a:sym typeface="Arial"/>
              </a:rPr>
              <a:t>: Create a direct connection to the data source, ensuring your data is not cached and you are always viewing the most up-to-date data.</a:t>
            </a:r>
            <a:endParaRPr/>
          </a:p>
          <a:p>
            <a:pPr indent="0" lvl="0" marL="0" rtl="0" algn="l">
              <a:lnSpc>
                <a:spcPct val="100000"/>
              </a:lnSpc>
              <a:spcBef>
                <a:spcPts val="0"/>
              </a:spcBef>
              <a:spcAft>
                <a:spcPts val="0"/>
              </a:spcAft>
              <a:buSzPts val="1100"/>
              <a:buFont typeface="Arial"/>
              <a:buNone/>
            </a:pPr>
            <a:r>
              <a:t/>
            </a:r>
            <a:endParaRPr b="1" i="0">
              <a:solidFill>
                <a:srgbClr val="0C0C0C"/>
              </a:solidFill>
              <a:latin typeface="Arial"/>
              <a:ea typeface="Arial"/>
              <a:cs typeface="Arial"/>
              <a:sym typeface="Arial"/>
            </a:endParaRPr>
          </a:p>
          <a:p>
            <a:pPr indent="0" lvl="0" marL="0" rtl="0" algn="l">
              <a:lnSpc>
                <a:spcPct val="100000"/>
              </a:lnSpc>
              <a:spcBef>
                <a:spcPts val="0"/>
              </a:spcBef>
              <a:spcAft>
                <a:spcPts val="0"/>
              </a:spcAft>
              <a:buSzPts val="1100"/>
              <a:buNone/>
            </a:pPr>
            <a:r>
              <a:rPr b="1" i="0" lang="en-US">
                <a:solidFill>
                  <a:srgbClr val="0C0C0C"/>
                </a:solidFill>
                <a:latin typeface="Arial"/>
                <a:ea typeface="Arial"/>
                <a:cs typeface="Arial"/>
                <a:sym typeface="Arial"/>
              </a:rPr>
              <a:t>Dual (Composite)</a:t>
            </a:r>
            <a:r>
              <a:rPr b="0" i="0" lang="en-US">
                <a:solidFill>
                  <a:srgbClr val="0C0C0C"/>
                </a:solidFill>
                <a:latin typeface="Arial"/>
                <a:ea typeface="Arial"/>
                <a:cs typeface="Arial"/>
                <a:sym typeface="Arial"/>
              </a:rPr>
              <a:t>: Identify some data to be directly imported and other data that must be queried.</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However, sometimes there may be security requirements around your data that make it impossible to directly import a copy. Or your datasets may simply be too large and would take too long to load into Power BI, and you want to avoid creating a performance bottleneck. Power BI solves these problems by using the DirectQuery storage mode, which allows you to query the data in the data source directly and not import a copy into Power BI. DirectQuery is useful because it ensures you are always viewing the most recent version of the data.</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Using the Dual mode allows Power BI to choose the most efficient form of data retrieval.</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You can set the storage mode for each table individually in your model. This action enables a single dataset, which provides the following benefits:</a:t>
            </a:r>
            <a:endParaRPr/>
          </a:p>
          <a:p>
            <a:pPr indent="-171450" lvl="1" marL="62865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Query performance</a:t>
            </a:r>
            <a:endParaRPr/>
          </a:p>
          <a:p>
            <a:pPr indent="-171450" lvl="1" marL="62865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Data refresh optimization</a:t>
            </a:r>
            <a:endParaRPr>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t/>
            </a:r>
            <a:endParaRPr>
              <a:solidFill>
                <a:srgbClr val="0C0C0C"/>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0C0C0C"/>
                </a:solidFill>
                <a:latin typeface="Arial"/>
                <a:ea typeface="Arial"/>
                <a:cs typeface="Arial"/>
                <a:sym typeface="Arial"/>
              </a:rPr>
              <a:t>Occasionally, organizations will need to address performance issues when running reports. Power BI provides the Performance Analyzer tool to help fix problems and streamline the process.</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rgbClr val="0C0C0C"/>
                </a:solidFill>
                <a:latin typeface="Arial"/>
                <a:ea typeface="Arial"/>
                <a:cs typeface="Arial"/>
                <a:sym typeface="Arial"/>
              </a:rPr>
              <a:t>Consider the scenario where you are building reports for the Sales team in your organization. You've imported your data, which is in several tables within the Sales team's SQL database, by creating a data connection to the database through DirectQuery. When you create preliminary visuals and filters, you notice that some tables are queried faster than others, and some filters are taking longer to process compared to others.</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rPr b="1" i="0" lang="en-US">
                <a:solidFill>
                  <a:srgbClr val="0C0C0C"/>
                </a:solidFill>
                <a:latin typeface="Arial"/>
                <a:ea typeface="Arial"/>
                <a:cs typeface="Arial"/>
                <a:sym typeface="Arial"/>
              </a:rPr>
              <a:t>Query diagnostics</a:t>
            </a:r>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Another tool that you can use to study query performance is </a:t>
            </a:r>
            <a:r>
              <a:rPr b="0" i="1" lang="en-US">
                <a:solidFill>
                  <a:srgbClr val="0C0C0C"/>
                </a:solidFill>
                <a:latin typeface="Arial"/>
                <a:ea typeface="Arial"/>
                <a:cs typeface="Arial"/>
                <a:sym typeface="Arial"/>
              </a:rPr>
              <a:t>query diagnostics</a:t>
            </a:r>
            <a:r>
              <a:rPr b="0" i="0" lang="en-US">
                <a:solidFill>
                  <a:srgbClr val="0C0C0C"/>
                </a:solidFill>
                <a:latin typeface="Arial"/>
                <a:ea typeface="Arial"/>
                <a:cs typeface="Arial"/>
                <a:sym typeface="Arial"/>
              </a:rPr>
              <a:t>. This feature allows you to determine what bottlenecks (if any) exist while loading and transforming your data, refreshing your data in Power Query, running SQL statements in Query Editor, and so on.</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1" i="0" lang="en-US">
                <a:solidFill>
                  <a:srgbClr val="0C0C0C"/>
                </a:solidFill>
                <a:latin typeface="Arial"/>
                <a:ea typeface="Arial"/>
                <a:cs typeface="Arial"/>
                <a:sym typeface="Arial"/>
              </a:rPr>
              <a:t>Other Techniques</a:t>
            </a:r>
            <a:r>
              <a:rPr b="0" i="0" lang="en-US">
                <a:solidFill>
                  <a:srgbClr val="0C0C0C"/>
                </a:solidFill>
                <a:latin typeface="Arial"/>
                <a:ea typeface="Arial"/>
                <a:cs typeface="Arial"/>
                <a:sym typeface="Arial"/>
              </a:rPr>
              <a:t>:</a:t>
            </a:r>
            <a:endParaRPr/>
          </a:p>
          <a:p>
            <a:pPr indent="-171450" lvl="1" marL="628650" rtl="0" algn="l">
              <a:lnSpc>
                <a:spcPct val="100000"/>
              </a:lnSpc>
              <a:spcBef>
                <a:spcPts val="0"/>
              </a:spcBef>
              <a:spcAft>
                <a:spcPts val="0"/>
              </a:spcAft>
              <a:buSzPts val="1100"/>
              <a:buFont typeface="Arial"/>
              <a:buChar char="•"/>
            </a:pPr>
            <a:r>
              <a:rPr b="0" i="0" lang="en-US">
                <a:solidFill>
                  <a:srgbClr val="0C0C0C"/>
                </a:solidFill>
                <a:latin typeface="Arial"/>
                <a:ea typeface="Arial"/>
                <a:cs typeface="Arial"/>
                <a:sym typeface="Arial"/>
              </a:rPr>
              <a:t>Process as much data as possible in the original data source.</a:t>
            </a:r>
            <a:endParaRPr/>
          </a:p>
          <a:p>
            <a:pPr indent="-171450" lvl="1" marL="628650" rtl="0" algn="l">
              <a:lnSpc>
                <a:spcPct val="100000"/>
              </a:lnSpc>
              <a:spcBef>
                <a:spcPts val="0"/>
              </a:spcBef>
              <a:spcAft>
                <a:spcPts val="0"/>
              </a:spcAft>
              <a:buSzPts val="1100"/>
              <a:buFont typeface="Arial"/>
              <a:buChar char="•"/>
            </a:pPr>
            <a:r>
              <a:rPr b="0" i="0" lang="en-US">
                <a:solidFill>
                  <a:srgbClr val="0C0C0C"/>
                </a:solidFill>
                <a:latin typeface="Arial"/>
                <a:ea typeface="Arial"/>
                <a:cs typeface="Arial"/>
                <a:sym typeface="Arial"/>
              </a:rPr>
              <a:t>Use native SQL queries.</a:t>
            </a:r>
            <a:endParaRPr/>
          </a:p>
          <a:p>
            <a:pPr indent="-171450" lvl="1" marL="628650" rtl="0" algn="l">
              <a:lnSpc>
                <a:spcPct val="100000"/>
              </a:lnSpc>
              <a:spcBef>
                <a:spcPts val="0"/>
              </a:spcBef>
              <a:spcAft>
                <a:spcPts val="0"/>
              </a:spcAft>
              <a:buSzPts val="1100"/>
              <a:buFont typeface="Arial"/>
              <a:buChar char="•"/>
            </a:pPr>
            <a:r>
              <a:rPr b="0" i="0" lang="en-US">
                <a:solidFill>
                  <a:srgbClr val="0C0C0C"/>
                </a:solidFill>
                <a:latin typeface="Arial"/>
                <a:ea typeface="Arial"/>
                <a:cs typeface="Arial"/>
                <a:sym typeface="Arial"/>
              </a:rPr>
              <a:t>Separate date and time, if bound together. </a:t>
            </a:r>
            <a:endParaRPr/>
          </a:p>
          <a:p>
            <a:pPr indent="-228600" lvl="0" marL="457200" rtl="0" algn="l">
              <a:lnSpc>
                <a:spcPct val="100000"/>
              </a:lnSpc>
              <a:spcBef>
                <a:spcPts val="0"/>
              </a:spcBef>
              <a:spcAft>
                <a:spcPts val="0"/>
              </a:spcAft>
              <a:buSzPts val="1100"/>
              <a:buNone/>
            </a:pPr>
            <a:r>
              <a:t/>
            </a:r>
            <a:endParaRPr b="0" i="0">
              <a:solidFill>
                <a:srgbClr val="D4D4D4"/>
              </a:solidFill>
              <a:latin typeface="Quattrocento Sans"/>
              <a:ea typeface="Quattrocento Sans"/>
              <a:cs typeface="Quattrocento Sans"/>
              <a:sym typeface="Quattrocento Sans"/>
            </a:endParaRPr>
          </a:p>
          <a:p>
            <a:pPr indent="-228600" lvl="0" marL="457200" rtl="0" algn="l">
              <a:lnSpc>
                <a:spcPct val="100000"/>
              </a:lnSpc>
              <a:spcBef>
                <a:spcPts val="0"/>
              </a:spcBef>
              <a:spcAft>
                <a:spcPts val="0"/>
              </a:spcAft>
              <a:buSzPts val="1100"/>
              <a:buNone/>
            </a:pPr>
            <a:r>
              <a:t/>
            </a:r>
            <a:endParaRPr b="0" i="0">
              <a:solidFill>
                <a:srgbClr val="D4D4D4"/>
              </a:solidFill>
              <a:latin typeface="Quattrocento Sans"/>
              <a:ea typeface="Quattrocento Sans"/>
              <a:cs typeface="Quattrocento Sans"/>
              <a:sym typeface="Quattrocento Sans"/>
            </a:endParaRPr>
          </a:p>
          <a:p>
            <a:pPr indent="-228600" lvl="0" marL="4572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0C0C0C"/>
                </a:solidFill>
                <a:latin typeface="Arial"/>
                <a:ea typeface="Arial"/>
                <a:cs typeface="Arial"/>
                <a:sym typeface="Arial"/>
              </a:rPr>
              <a:t>The query folding within Power Query Editor helps you increase the performance of your Power BI reports. </a:t>
            </a:r>
            <a:r>
              <a:rPr b="0" i="1" lang="en-US">
                <a:solidFill>
                  <a:srgbClr val="0C0C0C"/>
                </a:solidFill>
                <a:latin typeface="Arial"/>
                <a:ea typeface="Arial"/>
                <a:cs typeface="Arial"/>
                <a:sym typeface="Arial"/>
              </a:rPr>
              <a:t>Query folding</a:t>
            </a:r>
            <a:r>
              <a:rPr b="0" i="0" lang="en-US">
                <a:solidFill>
                  <a:srgbClr val="0C0C0C"/>
                </a:solidFill>
                <a:latin typeface="Arial"/>
                <a:ea typeface="Arial"/>
                <a:cs typeface="Arial"/>
                <a:sym typeface="Arial"/>
              </a:rPr>
              <a:t> is the process by which the transformations and edits that you make in Power Query Editor are simultaneously tracked as native queries, or simple </a:t>
            </a:r>
            <a:r>
              <a:rPr b="1" i="0" lang="en-US">
                <a:solidFill>
                  <a:srgbClr val="0C0C0C"/>
                </a:solidFill>
                <a:latin typeface="Arial"/>
                <a:ea typeface="Arial"/>
                <a:cs typeface="Arial"/>
                <a:sym typeface="Arial"/>
              </a:rPr>
              <a:t>Select</a:t>
            </a:r>
            <a:r>
              <a:rPr b="0" i="0" lang="en-US">
                <a:solidFill>
                  <a:srgbClr val="0C0C0C"/>
                </a:solidFill>
                <a:latin typeface="Arial"/>
                <a:ea typeface="Arial"/>
                <a:cs typeface="Arial"/>
                <a:sym typeface="Arial"/>
              </a:rPr>
              <a:t> SQL statements, while you are actively making transformations. The reason for implementing this process is to ensure that these transformations can take place in the original data source server and do not overwhelm Power BI computing resources.</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You can use Power Query to load data into Power BI. Using Power Query Editor you can then make further transformations to your data, such as renaming or deleting columns, appending, parsing, filtering, or grouping your data.</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The benefits to query folding include:</a:t>
            </a:r>
            <a:endParaRPr/>
          </a:p>
          <a:p>
            <a:pPr indent="-171450" lvl="1" marL="628650" rtl="0" algn="l">
              <a:lnSpc>
                <a:spcPct val="100000"/>
              </a:lnSpc>
              <a:spcBef>
                <a:spcPts val="0"/>
              </a:spcBef>
              <a:spcAft>
                <a:spcPts val="0"/>
              </a:spcAft>
              <a:buSzPts val="1100"/>
              <a:buChar char="○"/>
            </a:pPr>
            <a:r>
              <a:rPr b="1" i="0" lang="en-US">
                <a:solidFill>
                  <a:srgbClr val="0C0C0C"/>
                </a:solidFill>
                <a:latin typeface="Arial"/>
                <a:ea typeface="Arial"/>
                <a:cs typeface="Arial"/>
                <a:sym typeface="Arial"/>
              </a:rPr>
              <a:t>More efficiency in data refreshes and incremental refreshes</a:t>
            </a:r>
            <a:r>
              <a:rPr b="0" i="0" lang="en-US">
                <a:solidFill>
                  <a:srgbClr val="0C0C0C"/>
                </a:solidFill>
                <a:latin typeface="Arial"/>
                <a:ea typeface="Arial"/>
                <a:cs typeface="Arial"/>
                <a:sym typeface="Arial"/>
              </a:rPr>
              <a:t>. When you import data tables by using query folding, Power BI is better able to allocate resources and refresh the data faster because Power BI does not have to run through each transformation locally.</a:t>
            </a:r>
            <a:endParaRPr/>
          </a:p>
          <a:p>
            <a:pPr indent="-171450" lvl="1" marL="628650" rtl="0" algn="l">
              <a:lnSpc>
                <a:spcPct val="100000"/>
              </a:lnSpc>
              <a:spcBef>
                <a:spcPts val="0"/>
              </a:spcBef>
              <a:spcAft>
                <a:spcPts val="0"/>
              </a:spcAft>
              <a:buSzPts val="1100"/>
              <a:buChar char="○"/>
            </a:pPr>
            <a:r>
              <a:rPr b="1" i="0" lang="en-US">
                <a:solidFill>
                  <a:srgbClr val="0C0C0C"/>
                </a:solidFill>
                <a:latin typeface="Arial"/>
                <a:ea typeface="Arial"/>
                <a:cs typeface="Arial"/>
                <a:sym typeface="Arial"/>
              </a:rPr>
              <a:t>Automatic compatibility with DirectQuery and Dual storage modes</a:t>
            </a:r>
            <a:r>
              <a:rPr b="0" i="0" lang="en-US">
                <a:solidFill>
                  <a:srgbClr val="0C0C0C"/>
                </a:solidFill>
                <a:latin typeface="Arial"/>
                <a:ea typeface="Arial"/>
                <a:cs typeface="Arial"/>
                <a:sym typeface="Arial"/>
              </a:rPr>
              <a:t>. All DirectQuery and Dual storage mode data sources must have the back-end server processing abilities to create a direct connection, which means that query folding is an automatic capability that you can use. If all transformations can be reduced to a single </a:t>
            </a:r>
            <a:r>
              <a:rPr b="1" i="0" lang="en-US">
                <a:solidFill>
                  <a:srgbClr val="0C0C0C"/>
                </a:solidFill>
                <a:latin typeface="Arial"/>
                <a:ea typeface="Arial"/>
                <a:cs typeface="Arial"/>
                <a:sym typeface="Arial"/>
              </a:rPr>
              <a:t>Select</a:t>
            </a:r>
            <a:r>
              <a:rPr b="0" i="0" lang="en-US">
                <a:solidFill>
                  <a:srgbClr val="0C0C0C"/>
                </a:solidFill>
                <a:latin typeface="Arial"/>
                <a:ea typeface="Arial"/>
                <a:cs typeface="Arial"/>
                <a:sym typeface="Arial"/>
              </a:rPr>
              <a:t> statement, then query folding can occur.</a:t>
            </a:r>
            <a:endParaRPr/>
          </a:p>
          <a:p>
            <a:pPr indent="-228600" lvl="0" marL="457200" rtl="0" algn="l">
              <a:lnSpc>
                <a:spcPct val="100000"/>
              </a:lnSpc>
              <a:spcBef>
                <a:spcPts val="0"/>
              </a:spcBef>
              <a:spcAft>
                <a:spcPts val="0"/>
              </a:spcAft>
              <a:buSzPts val="1100"/>
              <a:buNone/>
            </a:pPr>
            <a:r>
              <a:t/>
            </a:r>
            <a:endParaRPr>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If the </a:t>
            </a:r>
            <a:r>
              <a:rPr b="1" i="0" lang="en-US">
                <a:solidFill>
                  <a:srgbClr val="0C0C0C"/>
                </a:solidFill>
                <a:latin typeface="Arial"/>
                <a:ea typeface="Arial"/>
                <a:cs typeface="Arial"/>
                <a:sym typeface="Arial"/>
              </a:rPr>
              <a:t>View Native Query</a:t>
            </a:r>
            <a:r>
              <a:rPr b="0" i="0" lang="en-US">
                <a:solidFill>
                  <a:srgbClr val="0C0C0C"/>
                </a:solidFill>
                <a:latin typeface="Arial"/>
                <a:ea typeface="Arial"/>
                <a:cs typeface="Arial"/>
                <a:sym typeface="Arial"/>
              </a:rPr>
              <a:t> option is not available (not displayed in bold type), that query folding is not possible for this step, and you will have to work backward in the </a:t>
            </a:r>
            <a:r>
              <a:rPr b="1" i="0" lang="en-US">
                <a:solidFill>
                  <a:srgbClr val="0C0C0C"/>
                </a:solidFill>
                <a:latin typeface="Arial"/>
                <a:ea typeface="Arial"/>
                <a:cs typeface="Arial"/>
                <a:sym typeface="Arial"/>
              </a:rPr>
              <a:t>Applied Steps</a:t>
            </a:r>
            <a:r>
              <a:rPr b="0" i="0" lang="en-US">
                <a:solidFill>
                  <a:srgbClr val="0C0C0C"/>
                </a:solidFill>
                <a:latin typeface="Arial"/>
                <a:ea typeface="Arial"/>
                <a:cs typeface="Arial"/>
                <a:sym typeface="Arial"/>
              </a:rPr>
              <a:t> area until you reach the step in which </a:t>
            </a:r>
            <a:r>
              <a:rPr b="1" i="0" lang="en-US">
                <a:solidFill>
                  <a:srgbClr val="0C0C0C"/>
                </a:solidFill>
                <a:latin typeface="Arial"/>
                <a:ea typeface="Arial"/>
                <a:cs typeface="Arial"/>
                <a:sym typeface="Arial"/>
              </a:rPr>
              <a:t>View Native Query</a:t>
            </a:r>
            <a:r>
              <a:rPr b="0" i="0" lang="en-US">
                <a:solidFill>
                  <a:srgbClr val="0C0C0C"/>
                </a:solidFill>
                <a:latin typeface="Arial"/>
                <a:ea typeface="Arial"/>
                <a:cs typeface="Arial"/>
                <a:sym typeface="Arial"/>
              </a:rPr>
              <a:t> is available (displays in bold type). This process will reveal the native query that is used to transform the dataset.</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Native queries are not possible for the following transformations:</a:t>
            </a:r>
            <a:endParaRPr/>
          </a:p>
          <a:p>
            <a:pPr indent="-171450" lvl="1" marL="62865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Adding an index column</a:t>
            </a:r>
            <a:endParaRPr/>
          </a:p>
          <a:p>
            <a:pPr indent="-171450" lvl="1" marL="62865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Merging and appending columns of different tables with two different sources</a:t>
            </a:r>
            <a:endParaRPr/>
          </a:p>
          <a:p>
            <a:pPr indent="-171450" lvl="1" marL="62865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Changing the data type of a column</a:t>
            </a:r>
            <a:endParaRPr/>
          </a:p>
          <a:p>
            <a:pPr indent="-171450" lvl="1" marL="62865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Running complex DAX functions</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t/>
            </a:r>
            <a:endParaRPr>
              <a:solidFill>
                <a:srgbClr val="0C0C0C"/>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t/>
            </a:r>
            <a:endParaRPr>
              <a:solidFill>
                <a:srgbClr val="0C0C0C"/>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3: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171450" lvl="0" marL="171450" rtl="0" algn="l">
              <a:lnSpc>
                <a:spcPct val="100000"/>
              </a:lnSpc>
              <a:spcBef>
                <a:spcPts val="0"/>
              </a:spcBef>
              <a:spcAft>
                <a:spcPts val="0"/>
              </a:spcAft>
              <a:buClr>
                <a:schemeClr val="dk1"/>
              </a:buClr>
              <a:buSzPts val="1400"/>
              <a:buFont typeface="Arial"/>
              <a:buChar char="•"/>
            </a:pPr>
            <a:r>
              <a:rPr lang="en-US"/>
              <a:t>The purpose of this slide is to set the ground rules for the course. The instructor may adjust the points they choose to highlight based on the audience. </a:t>
            </a:r>
            <a:endParaRPr/>
          </a:p>
        </p:txBody>
      </p:sp>
      <p:sp>
        <p:nvSpPr>
          <p:cNvPr id="214" name="Google Shape;214;p3: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marR="0" rtl="0" algn="l">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Power Query Editor in Power BI Desktop shapes imported data by renaming columns or tables, converting text to numbers, removing rows, setting headers, and more. </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Shaping data is essential for meeting your needs and creating suitable reports.</a:t>
            </a:r>
            <a:endParaRPr/>
          </a:p>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Data from two sources, a manual .csv file created in Excel by the Sales team and data from the organization's ERP system, has been loaded into the Power BI model. The data appears disorganized in Power BI Desktop, with unnecessary data and incorrect formats.</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To prepare for report building, utilize Power Query Editor to clean and shape the data.</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latin typeface="Arial"/>
                <a:ea typeface="Arial"/>
                <a:cs typeface="Arial"/>
                <a:sym typeface="Arial"/>
              </a:rPr>
              <a:t>ETL – Extract, Transform,Load</a:t>
            </a:r>
            <a:endParaRPr>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Common actions performed in Power Query Editor include tasks like renaming columns, removing unnecessary ones, and applying formatting, which can all be found in the Transform ribbon. While we won't cover all these actions here, we recommend exploring them to familiarize yourself with the available options.</a:t>
            </a:r>
            <a:endParaRPr/>
          </a:p>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To start shaping your initial data, your first step should involve identifying column headers and names in your dataset and ensuring their correct placement.</a:t>
            </a:r>
            <a:endParaRPr/>
          </a:p>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Additionally, you have the capability to:</a:t>
            </a:r>
            <a:endParaRPr/>
          </a:p>
          <a:p>
            <a:pPr indent="-298450" lvl="0" marL="457200" rtl="0" algn="l">
              <a:lnSpc>
                <a:spcPct val="100000"/>
              </a:lnSpc>
              <a:spcBef>
                <a:spcPts val="0"/>
              </a:spcBef>
              <a:spcAft>
                <a:spcPts val="0"/>
              </a:spcAft>
              <a:buSzPts val="1100"/>
              <a:buFont typeface="Arial"/>
              <a:buChar char="•"/>
            </a:pPr>
            <a:r>
              <a:rPr b="0" i="0" lang="en-US">
                <a:solidFill>
                  <a:srgbClr val="374151"/>
                </a:solidFill>
                <a:latin typeface="Arial"/>
                <a:ea typeface="Arial"/>
                <a:cs typeface="Arial"/>
                <a:sym typeface="Arial"/>
              </a:rPr>
              <a:t>Add columns based on existing ones</a:t>
            </a:r>
            <a:endParaRPr/>
          </a:p>
          <a:p>
            <a:pPr indent="-298450" lvl="0" marL="457200" rtl="0" algn="l">
              <a:lnSpc>
                <a:spcPct val="100000"/>
              </a:lnSpc>
              <a:spcBef>
                <a:spcPts val="0"/>
              </a:spcBef>
              <a:spcAft>
                <a:spcPts val="0"/>
              </a:spcAft>
              <a:buSzPts val="1100"/>
              <a:buFont typeface="Arial"/>
              <a:buChar char="•"/>
            </a:pPr>
            <a:r>
              <a:rPr b="0" i="0" lang="en-US">
                <a:solidFill>
                  <a:srgbClr val="374151"/>
                </a:solidFill>
                <a:latin typeface="Arial"/>
                <a:ea typeface="Arial"/>
                <a:cs typeface="Arial"/>
                <a:sym typeface="Arial"/>
              </a:rPr>
              <a:t>Create custom columns using the M language</a:t>
            </a:r>
            <a:endParaRPr/>
          </a:p>
          <a:p>
            <a:pPr indent="-298450" lvl="0" marL="457200" rtl="0" algn="l">
              <a:lnSpc>
                <a:spcPct val="100000"/>
              </a:lnSpc>
              <a:spcBef>
                <a:spcPts val="0"/>
              </a:spcBef>
              <a:spcAft>
                <a:spcPts val="0"/>
              </a:spcAft>
              <a:buSzPts val="1100"/>
              <a:buFont typeface="Arial"/>
              <a:buChar char="•"/>
            </a:pPr>
            <a:r>
              <a:rPr b="0" i="0" lang="en-US">
                <a:solidFill>
                  <a:srgbClr val="374151"/>
                </a:solidFill>
                <a:latin typeface="Arial"/>
                <a:ea typeface="Arial"/>
                <a:cs typeface="Arial"/>
                <a:sym typeface="Arial"/>
              </a:rPr>
              <a:t>Convert date/time columns to calculate age, years, and more.</a:t>
            </a:r>
            <a:endParaRPr/>
          </a:p>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Use "Choose columns" or "Go to Column" to select the specific columns you need, and avoid retaining unnecessary ones. If you're working with date/time data but only require the date or time portion, adjust the data type accordingly to optimize your dataset's size.</a:t>
            </a:r>
            <a:endParaRPr/>
          </a:p>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Remember that when you explicitly choose columns, your selections remain unaffected by any new columns added to the underlying dataset. This differs from merely removing a column by name. Always double-check and ensure correct data types after completing column transformations.</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387350" rtl="0" algn="l">
              <a:lnSpc>
                <a:spcPct val="100000"/>
              </a:lnSpc>
              <a:spcBef>
                <a:spcPts val="0"/>
              </a:spcBef>
              <a:spcAft>
                <a:spcPts val="0"/>
              </a:spcAft>
              <a:buSzPts val="1100"/>
              <a:buFont typeface="Arial"/>
              <a:buAutoNum type="arabicPeriod"/>
            </a:pPr>
            <a:r>
              <a:rPr b="1" i="0" lang="en-US">
                <a:solidFill>
                  <a:srgbClr val="161616"/>
                </a:solidFill>
                <a:latin typeface="Arial"/>
                <a:ea typeface="Arial"/>
                <a:cs typeface="Arial"/>
                <a:sym typeface="Arial"/>
              </a:rPr>
              <a:t>Ribbon</a:t>
            </a:r>
            <a:r>
              <a:rPr b="0" i="0" lang="en-US">
                <a:solidFill>
                  <a:srgbClr val="161616"/>
                </a:solidFill>
                <a:latin typeface="Arial"/>
                <a:ea typeface="Arial"/>
                <a:cs typeface="Arial"/>
                <a:sym typeface="Arial"/>
              </a:rPr>
              <a:t>: the ribbon navigation experience, which provides multiple tabs to add transforms, select options for your query, and access different ribbon buttons to complete various tasks.</a:t>
            </a:r>
            <a:endParaRPr/>
          </a:p>
          <a:p>
            <a:pPr indent="-158750" lvl="0" marL="387350" rtl="0" algn="l">
              <a:lnSpc>
                <a:spcPct val="100000"/>
              </a:lnSpc>
              <a:spcBef>
                <a:spcPts val="0"/>
              </a:spcBef>
              <a:spcAft>
                <a:spcPts val="0"/>
              </a:spcAft>
              <a:buSzPts val="1100"/>
              <a:buFont typeface="Arial"/>
              <a:buNone/>
            </a:pPr>
            <a:r>
              <a:t/>
            </a:r>
            <a:endParaRPr b="0" i="0">
              <a:solidFill>
                <a:srgbClr val="161616"/>
              </a:solidFill>
              <a:latin typeface="Arial"/>
              <a:ea typeface="Arial"/>
              <a:cs typeface="Arial"/>
              <a:sym typeface="Arial"/>
            </a:endParaRPr>
          </a:p>
          <a:p>
            <a:pPr indent="-228600" lvl="0" marL="387350" rtl="0" algn="l">
              <a:lnSpc>
                <a:spcPct val="100000"/>
              </a:lnSpc>
              <a:spcBef>
                <a:spcPts val="0"/>
              </a:spcBef>
              <a:spcAft>
                <a:spcPts val="0"/>
              </a:spcAft>
              <a:buSzPts val="1100"/>
              <a:buFont typeface="Arial"/>
              <a:buAutoNum type="arabicPeriod"/>
            </a:pPr>
            <a:r>
              <a:rPr b="1" i="0" lang="en-US">
                <a:solidFill>
                  <a:srgbClr val="161616"/>
                </a:solidFill>
                <a:latin typeface="Arial"/>
                <a:ea typeface="Arial"/>
                <a:cs typeface="Arial"/>
                <a:sym typeface="Arial"/>
              </a:rPr>
              <a:t>Queries pane</a:t>
            </a:r>
            <a:r>
              <a:rPr b="0" i="0" lang="en-US">
                <a:solidFill>
                  <a:srgbClr val="161616"/>
                </a:solidFill>
                <a:latin typeface="Arial"/>
                <a:ea typeface="Arial"/>
                <a:cs typeface="Arial"/>
                <a:sym typeface="Arial"/>
              </a:rPr>
              <a:t>: a view of all your available queries.</a:t>
            </a:r>
            <a:endParaRPr/>
          </a:p>
          <a:p>
            <a:pPr indent="-228600" lvl="0" marL="457200" rtl="0" algn="l">
              <a:lnSpc>
                <a:spcPct val="100000"/>
              </a:lnSpc>
              <a:spcBef>
                <a:spcPts val="0"/>
              </a:spcBef>
              <a:spcAft>
                <a:spcPts val="0"/>
              </a:spcAft>
              <a:buSzPts val="1100"/>
              <a:buFont typeface="Arial"/>
              <a:buNone/>
            </a:pPr>
            <a:r>
              <a:t/>
            </a:r>
            <a:endParaRPr b="0" i="0">
              <a:solidFill>
                <a:srgbClr val="161616"/>
              </a:solidFill>
              <a:latin typeface="Arial"/>
              <a:ea typeface="Arial"/>
              <a:cs typeface="Arial"/>
              <a:sym typeface="Arial"/>
            </a:endParaRPr>
          </a:p>
          <a:p>
            <a:pPr indent="-228600" lvl="0" marL="387350" rtl="0" algn="l">
              <a:lnSpc>
                <a:spcPct val="100000"/>
              </a:lnSpc>
              <a:spcBef>
                <a:spcPts val="0"/>
              </a:spcBef>
              <a:spcAft>
                <a:spcPts val="0"/>
              </a:spcAft>
              <a:buSzPts val="1100"/>
              <a:buFont typeface="Arial"/>
              <a:buAutoNum type="arabicPeriod"/>
            </a:pPr>
            <a:r>
              <a:rPr b="1" i="0" lang="en-US">
                <a:solidFill>
                  <a:srgbClr val="161616"/>
                </a:solidFill>
                <a:latin typeface="Arial"/>
                <a:ea typeface="Arial"/>
                <a:cs typeface="Arial"/>
                <a:sym typeface="Arial"/>
              </a:rPr>
              <a:t>Current view</a:t>
            </a:r>
            <a:r>
              <a:rPr b="0" i="0" lang="en-US">
                <a:solidFill>
                  <a:srgbClr val="161616"/>
                </a:solidFill>
                <a:latin typeface="Arial"/>
                <a:ea typeface="Arial"/>
                <a:cs typeface="Arial"/>
                <a:sym typeface="Arial"/>
              </a:rPr>
              <a:t>: your main working view, that by default, displays a preview of the data for your query. You can also enable the </a:t>
            </a:r>
            <a:r>
              <a:rPr b="0" i="0" lang="en-US" u="sng" strike="noStrike">
                <a:solidFill>
                  <a:srgbClr val="161616"/>
                </a:solidFill>
                <a:latin typeface="Arial"/>
                <a:ea typeface="Arial"/>
                <a:cs typeface="Arial"/>
                <a:sym typeface="Arial"/>
                <a:hlinkClick r:id="rId2">
                  <a:extLst>
                    <a:ext uri="{A12FA001-AC4F-418D-AE19-62706E023703}">
                      <ahyp:hlinkClr val="tx"/>
                    </a:ext>
                  </a:extLst>
                </a:hlinkClick>
              </a:rPr>
              <a:t>diagram view</a:t>
            </a:r>
            <a:r>
              <a:rPr b="0" i="0" lang="en-US">
                <a:solidFill>
                  <a:srgbClr val="161616"/>
                </a:solidFill>
                <a:latin typeface="Arial"/>
                <a:ea typeface="Arial"/>
                <a:cs typeface="Arial"/>
                <a:sym typeface="Arial"/>
              </a:rPr>
              <a:t> along with the data preview view. You can also switch between the </a:t>
            </a:r>
            <a:r>
              <a:rPr b="0" i="0" lang="en-US" u="sng" strike="noStrike">
                <a:solidFill>
                  <a:srgbClr val="161616"/>
                </a:solidFill>
                <a:latin typeface="Arial"/>
                <a:ea typeface="Arial"/>
                <a:cs typeface="Arial"/>
                <a:sym typeface="Arial"/>
                <a:hlinkClick r:id="rId3">
                  <a:extLst>
                    <a:ext uri="{A12FA001-AC4F-418D-AE19-62706E023703}">
                      <ahyp:hlinkClr val="tx"/>
                    </a:ext>
                  </a:extLst>
                </a:hlinkClick>
              </a:rPr>
              <a:t>schema view</a:t>
            </a:r>
            <a:r>
              <a:rPr b="0" i="0" lang="en-US">
                <a:solidFill>
                  <a:srgbClr val="161616"/>
                </a:solidFill>
                <a:latin typeface="Arial"/>
                <a:ea typeface="Arial"/>
                <a:cs typeface="Arial"/>
                <a:sym typeface="Arial"/>
              </a:rPr>
              <a:t> and the data preview view while maintaining the diagram view.</a:t>
            </a:r>
            <a:endParaRPr/>
          </a:p>
          <a:p>
            <a:pPr indent="-158750" lvl="0" marL="387350" rtl="0" algn="l">
              <a:lnSpc>
                <a:spcPct val="100000"/>
              </a:lnSpc>
              <a:spcBef>
                <a:spcPts val="0"/>
              </a:spcBef>
              <a:spcAft>
                <a:spcPts val="0"/>
              </a:spcAft>
              <a:buSzPts val="1100"/>
              <a:buFont typeface="Arial"/>
              <a:buNone/>
            </a:pPr>
            <a:r>
              <a:t/>
            </a:r>
            <a:endParaRPr b="0" i="0">
              <a:solidFill>
                <a:srgbClr val="161616"/>
              </a:solidFill>
              <a:latin typeface="Arial"/>
              <a:ea typeface="Arial"/>
              <a:cs typeface="Arial"/>
              <a:sym typeface="Arial"/>
            </a:endParaRPr>
          </a:p>
          <a:p>
            <a:pPr indent="-228600" lvl="0" marL="387350" rtl="0" algn="l">
              <a:lnSpc>
                <a:spcPct val="100000"/>
              </a:lnSpc>
              <a:spcBef>
                <a:spcPts val="0"/>
              </a:spcBef>
              <a:spcAft>
                <a:spcPts val="0"/>
              </a:spcAft>
              <a:buSzPts val="1100"/>
              <a:buFont typeface="Arial"/>
              <a:buAutoNum type="arabicPeriod"/>
            </a:pPr>
            <a:r>
              <a:rPr b="1" i="0" lang="en-US">
                <a:solidFill>
                  <a:srgbClr val="161616"/>
                </a:solidFill>
                <a:latin typeface="Arial"/>
                <a:ea typeface="Arial"/>
                <a:cs typeface="Arial"/>
                <a:sym typeface="Arial"/>
              </a:rPr>
              <a:t>Query settings</a:t>
            </a:r>
            <a:r>
              <a:rPr b="0" i="0" lang="en-US">
                <a:solidFill>
                  <a:srgbClr val="161616"/>
                </a:solidFill>
                <a:latin typeface="Arial"/>
                <a:ea typeface="Arial"/>
                <a:cs typeface="Arial"/>
                <a:sym typeface="Arial"/>
              </a:rPr>
              <a:t>: a view of the currently selected query with relevant information, such as query name, query steps, and various indicators.</a:t>
            </a:r>
            <a:endParaRPr/>
          </a:p>
          <a:p>
            <a:pPr indent="-228600" lvl="0" marL="457200" rtl="0" algn="l">
              <a:lnSpc>
                <a:spcPct val="100000"/>
              </a:lnSpc>
              <a:spcBef>
                <a:spcPts val="0"/>
              </a:spcBef>
              <a:spcAft>
                <a:spcPts val="0"/>
              </a:spcAft>
              <a:buSzPts val="1100"/>
              <a:buFont typeface="Arial"/>
              <a:buNone/>
            </a:pPr>
            <a:r>
              <a:t/>
            </a:r>
            <a:endParaRPr b="0" i="0">
              <a:solidFill>
                <a:srgbClr val="161616"/>
              </a:solidFill>
              <a:latin typeface="Arial"/>
              <a:ea typeface="Arial"/>
              <a:cs typeface="Arial"/>
              <a:sym typeface="Arial"/>
            </a:endParaRPr>
          </a:p>
          <a:p>
            <a:pPr indent="-228600" lvl="0" marL="387350" rtl="0" algn="l">
              <a:lnSpc>
                <a:spcPct val="100000"/>
              </a:lnSpc>
              <a:spcBef>
                <a:spcPts val="0"/>
              </a:spcBef>
              <a:spcAft>
                <a:spcPts val="0"/>
              </a:spcAft>
              <a:buSzPts val="1100"/>
              <a:buFont typeface="Arial"/>
              <a:buAutoNum type="arabicPeriod"/>
            </a:pPr>
            <a:r>
              <a:rPr b="1" i="0" lang="en-US">
                <a:solidFill>
                  <a:srgbClr val="161616"/>
                </a:solidFill>
                <a:latin typeface="Arial"/>
                <a:ea typeface="Arial"/>
                <a:cs typeface="Arial"/>
                <a:sym typeface="Arial"/>
              </a:rPr>
              <a:t>Status bar</a:t>
            </a:r>
            <a:r>
              <a:rPr b="0" i="0" lang="en-US">
                <a:solidFill>
                  <a:srgbClr val="161616"/>
                </a:solidFill>
                <a:latin typeface="Arial"/>
                <a:ea typeface="Arial"/>
                <a:cs typeface="Arial"/>
                <a:sym typeface="Arial"/>
              </a:rPr>
              <a:t>: a bar displaying relevant important information about your query, such as execution time, total columns and rows, and processing status. This bar also contains buttons to change your current view.</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Understanding Data Structures:</a:t>
            </a:r>
            <a:endParaRPr/>
          </a:p>
          <a:p>
            <a:pPr indent="-298450" lvl="0" marL="457200" rtl="0" algn="l">
              <a:lnSpc>
                <a:spcPct val="100000"/>
              </a:lnSpc>
              <a:spcBef>
                <a:spcPts val="0"/>
              </a:spcBef>
              <a:spcAft>
                <a:spcPts val="0"/>
              </a:spcAft>
              <a:buSzPts val="1100"/>
              <a:buChar char="●"/>
            </a:pPr>
            <a:r>
              <a:rPr lang="en-US"/>
              <a:t>Before delving into data exploration in Power Query Editor, it's essential to grasp the fundamental data structures underlying the organization of your data. Profiling your data can occur either prior to or in tandem with the data transformation process. An important aspect of this understanding involves identifying related tables, which is crucial for configuring relationships during the subsequent data modeling phase.</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Identifying Data Anomalies and Gathering Data Statistics:</a:t>
            </a:r>
            <a:endParaRPr/>
          </a:p>
          <a:p>
            <a:pPr indent="-298450" lvl="0" marL="457200" rtl="0" algn="l">
              <a:lnSpc>
                <a:spcPct val="100000"/>
              </a:lnSpc>
              <a:spcBef>
                <a:spcPts val="0"/>
              </a:spcBef>
              <a:spcAft>
                <a:spcPts val="0"/>
              </a:spcAft>
              <a:buSzPts val="1100"/>
              <a:buChar char="●"/>
            </a:pPr>
            <a:r>
              <a:rPr lang="en-US"/>
              <a:t>Once you've established a connection to your data source and entered the Transform Data stage in Power Query Editor, you have the opportunity to detect any irregularities or anomalies within your dataset. Data anomalies refer to data points that deviate significantly from the norm within your dataset.</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Within this context, you can utilize several tools:</a:t>
            </a:r>
            <a:endParaRPr/>
          </a:p>
          <a:p>
            <a:pPr indent="-228600" lvl="0" marL="4572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Column Distribution: This tool provides insights into how data is distributed within a specific column.</a:t>
            </a:r>
            <a:endParaRPr/>
          </a:p>
          <a:p>
            <a:pPr indent="0" lvl="0" marL="158750" rtl="0" algn="l">
              <a:lnSpc>
                <a:spcPct val="100000"/>
              </a:lnSpc>
              <a:spcBef>
                <a:spcPts val="0"/>
              </a:spcBef>
              <a:spcAft>
                <a:spcPts val="0"/>
              </a:spcAft>
              <a:buSzPts val="1100"/>
              <a:buNone/>
            </a:pPr>
            <a:r>
              <a:rPr lang="en-US"/>
              <a:t>Column Profile: For a more in-depth analysis of a column's content, including basic statistical information, you can refer to the Column Profile.</a:t>
            </a:r>
            <a:endParaRPr/>
          </a:p>
          <a:p>
            <a:pPr indent="0" lvl="0" marL="158750" rtl="0" algn="l">
              <a:lnSpc>
                <a:spcPct val="100000"/>
              </a:lnSpc>
              <a:spcBef>
                <a:spcPts val="0"/>
              </a:spcBef>
              <a:spcAft>
                <a:spcPts val="0"/>
              </a:spcAft>
              <a:buSzPts val="1100"/>
              <a:buNone/>
            </a:pPr>
            <a:r>
              <a:rPr lang="en-US"/>
              <a:t>Value Distribution Graph: This graphical representation illustrates the frequency of each unique value within a particular column.</a:t>
            </a:r>
            <a:endParaRPr/>
          </a:p>
          <a:p>
            <a:pPr indent="0" lvl="0" marL="158750" rtl="0" algn="l">
              <a:lnSpc>
                <a:spcPct val="100000"/>
              </a:lnSpc>
              <a:spcBef>
                <a:spcPts val="0"/>
              </a:spcBef>
              <a:spcAft>
                <a:spcPts val="0"/>
              </a:spcAft>
              <a:buSzPts val="1100"/>
              <a:buNone/>
            </a:pPr>
            <a:r>
              <a:rPr lang="en-US"/>
              <a:t>Column Statistics: This feature offers valuable information such as the count of zero and null values, the column's average value, standard deviation, and even the count of even and odd values present in the column.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The capability to merge queries is a potent tool as it empowers you to combine or consolidate various tables or queries. You might find it advantageous to merge tables under the following circumstances: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When you have an excessive number of tables, leading to a convoluted data model that's challenging to navigate.</a:t>
            </a:r>
            <a:endParaRPr/>
          </a:p>
          <a:p>
            <a:pPr indent="-298450" lvl="0" marL="457200" rtl="0" algn="l">
              <a:lnSpc>
                <a:spcPct val="100000"/>
              </a:lnSpc>
              <a:spcBef>
                <a:spcPts val="0"/>
              </a:spcBef>
              <a:spcAft>
                <a:spcPts val="0"/>
              </a:spcAft>
              <a:buSzPts val="1100"/>
              <a:buChar char="●"/>
            </a:pPr>
            <a:r>
              <a:rPr lang="en-US"/>
              <a:t>When multiple tables serve a similar purpose or role.</a:t>
            </a:r>
            <a:endParaRPr/>
          </a:p>
          <a:p>
            <a:pPr indent="-298450" lvl="0" marL="457200" rtl="0" algn="l">
              <a:lnSpc>
                <a:spcPct val="100000"/>
              </a:lnSpc>
              <a:spcBef>
                <a:spcPts val="0"/>
              </a:spcBef>
              <a:spcAft>
                <a:spcPts val="0"/>
              </a:spcAft>
              <a:buSzPts val="1100"/>
              <a:buChar char="●"/>
            </a:pPr>
            <a:r>
              <a:rPr lang="en-US"/>
              <a:t>When a table contains just a few columns that could better fit within a different table.</a:t>
            </a:r>
            <a:endParaRPr/>
          </a:p>
          <a:p>
            <a:pPr indent="-298450" lvl="0" marL="457200" rtl="0" algn="l">
              <a:lnSpc>
                <a:spcPct val="100000"/>
              </a:lnSpc>
              <a:spcBef>
                <a:spcPts val="0"/>
              </a:spcBef>
              <a:spcAft>
                <a:spcPts val="0"/>
              </a:spcAft>
              <a:buSzPts val="1100"/>
              <a:buChar char="●"/>
            </a:pPr>
            <a:r>
              <a:rPr lang="en-US"/>
              <a:t>When you need to utilize several columns from different tables to create a custom column.</a:t>
            </a:r>
            <a:endParaRPr/>
          </a:p>
          <a:p>
            <a:pPr indent="-298450" lvl="0" marL="457200" rtl="0" algn="l">
              <a:lnSpc>
                <a:spcPct val="100000"/>
              </a:lnSpc>
              <a:spcBef>
                <a:spcPts val="0"/>
              </a:spcBef>
              <a:spcAft>
                <a:spcPts val="0"/>
              </a:spcAft>
              <a:buSzPts val="1100"/>
              <a:buChar char="●"/>
            </a:pPr>
            <a:r>
              <a:rPr lang="en-US"/>
              <a:t>Merging tables can be accomplished in two ways: through merging and appending.</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Appending:</a:t>
            </a:r>
            <a:endParaRPr/>
          </a:p>
          <a:p>
            <a:pPr indent="-298450" lvl="0" marL="457200" rtl="0" algn="l">
              <a:lnSpc>
                <a:spcPct val="100000"/>
              </a:lnSpc>
              <a:spcBef>
                <a:spcPts val="0"/>
              </a:spcBef>
              <a:spcAft>
                <a:spcPts val="0"/>
              </a:spcAft>
              <a:buSzPts val="1100"/>
              <a:buChar char="●"/>
            </a:pPr>
            <a:r>
              <a:rPr lang="en-US"/>
              <a:t>When you append queries, you effectively add rows of data from one table or query to another. For instance, if you have one table with 300 rows and another with 100 rows, appending queries results in a combined table of 400 rows. It's important to note that appending queries does not eliminate duplicates.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In cases where the columns in the source queries don't precisely match, appending still functions. However, it creates a new column in the output for each distinct column. If one of the source queries lacks a particular column, the cell values for that column in those rows will be null.</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Merging:</a:t>
            </a:r>
            <a:endParaRPr/>
          </a:p>
          <a:p>
            <a:pPr indent="-298450" lvl="0" marL="457200" rtl="0" algn="l">
              <a:lnSpc>
                <a:spcPct val="100000"/>
              </a:lnSpc>
              <a:spcBef>
                <a:spcPts val="0"/>
              </a:spcBef>
              <a:spcAft>
                <a:spcPts val="0"/>
              </a:spcAft>
              <a:buSzPts val="1100"/>
              <a:buChar char="●"/>
            </a:pPr>
            <a:r>
              <a:rPr lang="en-US"/>
              <a:t>Merging queries entails the consolidation of data from multiple tables based on a common column shared among them. This process resembles the JOIN clause in SQL, where you incorporate columns from one table (or query) into another. To merge two tables successfully, there must be a key column that links the two tables.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Furthermore, you have the flexibility to choose how to join these tables, similar to using JOIN statements in SQL. Your join options encompass: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Left Outer: Displays all rows from the first table and only the matching rows from the second.</a:t>
            </a:r>
            <a:endParaRPr/>
          </a:p>
          <a:p>
            <a:pPr indent="-298450" lvl="0" marL="457200" rtl="0" algn="l">
              <a:lnSpc>
                <a:spcPct val="100000"/>
              </a:lnSpc>
              <a:spcBef>
                <a:spcPts val="0"/>
              </a:spcBef>
              <a:spcAft>
                <a:spcPts val="0"/>
              </a:spcAft>
              <a:buSzPts val="1100"/>
              <a:buChar char="●"/>
            </a:pPr>
            <a:r>
              <a:rPr lang="en-US"/>
              <a:t>Full Outer: Displays all rows from both tables.</a:t>
            </a:r>
            <a:endParaRPr/>
          </a:p>
          <a:p>
            <a:pPr indent="-298450" lvl="0" marL="457200" rtl="0" algn="l">
              <a:lnSpc>
                <a:spcPct val="100000"/>
              </a:lnSpc>
              <a:spcBef>
                <a:spcPts val="0"/>
              </a:spcBef>
              <a:spcAft>
                <a:spcPts val="0"/>
              </a:spcAft>
              <a:buSzPts val="1100"/>
              <a:buChar char="●"/>
            </a:pPr>
            <a:r>
              <a:rPr lang="en-US"/>
              <a:t>Inner: Displays only the matched rows between the two tables.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The "Split Column" feature in Power Query lets you divide a single column of data into multiple columns, either by specifying a delimiter or a fixed number of characters. It's a handy tool for reorganizing data to suit your analysis or reporting requirements. Simply select the column, choose the split method, customize options if needed, preview the results, and then load the transformed data.</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Unpivoting Columns:</a:t>
            </a:r>
            <a:endParaRPr/>
          </a:p>
          <a:p>
            <a:pPr indent="-298450" lvl="0" marL="457200" rtl="0" algn="l">
              <a:lnSpc>
                <a:spcPct val="100000"/>
              </a:lnSpc>
              <a:spcBef>
                <a:spcPts val="0"/>
              </a:spcBef>
              <a:spcAft>
                <a:spcPts val="0"/>
              </a:spcAft>
              <a:buSzPts val="1100"/>
              <a:buChar char="●"/>
            </a:pPr>
            <a:r>
              <a:rPr lang="en-US"/>
              <a:t>When we perform the operation of unpivoting a table, what we essentially do is take all the distinct rows found in the "category name" column and transform them into individual columns.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Unpivoting is a valuable functionality within Power BI, applicable to data from various sources, although it's most commonly employed when working with imported data from Excel. Unpivoting simplifies the process of later creating DAX measures with the data. By executing this operation, it helps streamline the subsequent steps.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In situations where the data you are shaping lacks structure and is considered flat (meaning it contains a lot of detail but isn't organized or grouped), it can be challenging to identify data patterns. To address this, you can utilize the "Pivot Column" feature to convert your flat data into a structured table that presents aggregate values for each unique value within a specific column.</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Pivoting Columns:</a:t>
            </a:r>
            <a:endParaRPr/>
          </a:p>
          <a:p>
            <a:pPr indent="-298450" lvl="0" marL="457200" rtl="0" algn="l">
              <a:lnSpc>
                <a:spcPct val="100000"/>
              </a:lnSpc>
              <a:spcBef>
                <a:spcPts val="0"/>
              </a:spcBef>
              <a:spcAft>
                <a:spcPts val="0"/>
              </a:spcAft>
              <a:buSzPts val="1100"/>
              <a:buChar char="●"/>
            </a:pPr>
            <a:r>
              <a:rPr lang="en-US"/>
              <a:t>Similarly, if you are dealing with flat data that lacks organization or grouping, the absence of structure can complicate the task of recognizing data patterns.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To overcome this challenge, you can employ the "Pivot Column" feature, which allows you to transform your flat data into a table presenting aggregate values for each distinct value within a given column. For example, you might utilize this feature to summarize data using various mathematical functions such as Count, Minimum, Maximum, Median, Average, or Sum</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Utilizing parameters involves specifying the desired data values for the report, resulting in the report dynamically adjusting to filter the data accordingly.</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Consider a sales analysis report as an example, where setting a parameter for the salesperson ID serves to enable personalized analysis for different sales representatives.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By establishing a parameter for the salesperson ID, users gain the capability to choose a specific salesperson from a dropdown menu or slicer within the Power BI report. Subsequently, this chosen parameter value is employed in Power Query to filter the sales data, ensuring that only transactions linked to the selected salesperson are included. This functionality empowers users to concentrate on individual sales performance, perform comparisons among salespeople, and obtain insights into their distinct contributions to overall revenue and customer acquisition.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Arial"/>
              <a:buChar char="•"/>
            </a:pPr>
            <a:r>
              <a:rPr lang="en-US"/>
              <a:t>The purpose of this slide is to provide a brief overview of Data Society’s company mission.</a:t>
            </a:r>
            <a:endParaRPr/>
          </a:p>
        </p:txBody>
      </p:sp>
      <p:sp>
        <p:nvSpPr>
          <p:cNvPr id="223" name="Google Shape;223;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i="0" lang="en-US" sz="1100" u="none" strike="noStrike">
                <a:solidFill>
                  <a:srgbClr val="000000"/>
                </a:solidFill>
                <a:latin typeface="Calibri"/>
                <a:ea typeface="Calibri"/>
                <a:cs typeface="Calibri"/>
                <a:sym typeface="Calibri"/>
              </a:rPr>
              <a:t>1)</a:t>
            </a:r>
            <a:r>
              <a:rPr b="0" i="0" lang="en-US" sz="1100" u="none" strike="noStrike">
                <a:solidFill>
                  <a:srgbClr val="000000"/>
                </a:solidFill>
                <a:latin typeface="Calibri"/>
                <a:ea typeface="Calibri"/>
                <a:cs typeface="Calibri"/>
                <a:sym typeface="Calibri"/>
              </a:rPr>
              <a:t>In the “</a:t>
            </a:r>
            <a:r>
              <a:rPr b="1" i="0" lang="en-US" sz="1100" u="none" strike="noStrike">
                <a:solidFill>
                  <a:srgbClr val="000000"/>
                </a:solidFill>
                <a:latin typeface="Calibri"/>
                <a:ea typeface="Calibri"/>
                <a:cs typeface="Calibri"/>
                <a:sym typeface="Calibri"/>
              </a:rPr>
              <a:t>Preview Features</a:t>
            </a:r>
            <a:r>
              <a:rPr b="0" i="0" lang="en-US" sz="1100" u="none" strike="noStrike">
                <a:solidFill>
                  <a:srgbClr val="000000"/>
                </a:solidFill>
                <a:latin typeface="Calibri"/>
                <a:ea typeface="Calibri"/>
                <a:cs typeface="Calibri"/>
                <a:sym typeface="Calibri"/>
              </a:rPr>
              <a:t>” tab, deselect any active features while you are taking this course</a:t>
            </a:r>
            <a:endParaRPr/>
          </a:p>
          <a:p>
            <a:pPr indent="0" lvl="0" marL="158750" rtl="0" algn="l">
              <a:lnSpc>
                <a:spcPct val="100000"/>
              </a:lnSpc>
              <a:spcBef>
                <a:spcPts val="0"/>
              </a:spcBef>
              <a:spcAft>
                <a:spcPts val="0"/>
              </a:spcAft>
              <a:buSzPts val="1100"/>
              <a:buNone/>
            </a:pPr>
            <a:r>
              <a:t/>
            </a:r>
            <a:endParaRPr b="0" i="0" sz="1100" u="none" strike="noStrike">
              <a:solidFill>
                <a:srgbClr val="000000"/>
              </a:solidFill>
              <a:latin typeface="Calibri"/>
              <a:ea typeface="Calibri"/>
              <a:cs typeface="Calibri"/>
              <a:sym typeface="Calibri"/>
            </a:endParaRPr>
          </a:p>
          <a:p>
            <a:pPr indent="0" lvl="0" marL="158750" rtl="0" algn="l">
              <a:lnSpc>
                <a:spcPct val="100000"/>
              </a:lnSpc>
              <a:spcBef>
                <a:spcPts val="0"/>
              </a:spcBef>
              <a:spcAft>
                <a:spcPts val="0"/>
              </a:spcAft>
              <a:buSzPts val="1100"/>
              <a:buNone/>
            </a:pPr>
            <a:r>
              <a:rPr b="1" i="0" lang="en-US" sz="1100" u="none" strike="noStrike">
                <a:solidFill>
                  <a:srgbClr val="000000"/>
                </a:solidFill>
                <a:latin typeface="Calibri"/>
                <a:ea typeface="Calibri"/>
                <a:cs typeface="Calibri"/>
                <a:sym typeface="Calibri"/>
              </a:rPr>
              <a:t>2)</a:t>
            </a:r>
            <a:r>
              <a:rPr b="0" i="0" lang="en-US" sz="1100" u="none" strike="noStrike">
                <a:solidFill>
                  <a:srgbClr val="000000"/>
                </a:solidFill>
                <a:latin typeface="Calibri"/>
                <a:ea typeface="Calibri"/>
                <a:cs typeface="Calibri"/>
                <a:sym typeface="Calibri"/>
              </a:rPr>
              <a:t>In the “</a:t>
            </a:r>
            <a:r>
              <a:rPr b="1" i="0" lang="en-US" sz="1100" u="none" strike="noStrike">
                <a:solidFill>
                  <a:srgbClr val="000000"/>
                </a:solidFill>
                <a:latin typeface="Calibri"/>
                <a:ea typeface="Calibri"/>
                <a:cs typeface="Calibri"/>
                <a:sym typeface="Calibri"/>
              </a:rPr>
              <a:t>Data Load</a:t>
            </a:r>
            <a:r>
              <a:rPr b="0" i="0" lang="en-US" sz="1100" u="none" strike="noStrike">
                <a:solidFill>
                  <a:srgbClr val="000000"/>
                </a:solidFill>
                <a:latin typeface="Calibri"/>
                <a:ea typeface="Calibri"/>
                <a:cs typeface="Calibri"/>
                <a:sym typeface="Calibri"/>
              </a:rPr>
              <a:t>” tab, deselect the “</a:t>
            </a:r>
            <a:r>
              <a:rPr b="0" i="1" lang="en-US" sz="1100" u="none" strike="noStrike">
                <a:solidFill>
                  <a:srgbClr val="000000"/>
                </a:solidFill>
                <a:latin typeface="Calibri"/>
                <a:ea typeface="Calibri"/>
                <a:cs typeface="Calibri"/>
                <a:sym typeface="Calibri"/>
              </a:rPr>
              <a:t>Update Relationships</a:t>
            </a:r>
            <a:r>
              <a:rPr b="0" i="0" lang="en-US" sz="1100" u="none" strike="noStrike">
                <a:solidFill>
                  <a:srgbClr val="000000"/>
                </a:solidFill>
                <a:latin typeface="Calibri"/>
                <a:ea typeface="Calibri"/>
                <a:cs typeface="Calibri"/>
                <a:sym typeface="Calibri"/>
              </a:rPr>
              <a:t>”, “</a:t>
            </a:r>
            <a:r>
              <a:rPr b="0" i="1" lang="en-US" sz="1100" u="none" strike="noStrike">
                <a:solidFill>
                  <a:srgbClr val="000000"/>
                </a:solidFill>
                <a:latin typeface="Calibri"/>
                <a:ea typeface="Calibri"/>
                <a:cs typeface="Calibri"/>
                <a:sym typeface="Calibri"/>
              </a:rPr>
              <a:t>Autodetect new relationships after data is loaded</a:t>
            </a:r>
            <a:r>
              <a:rPr b="0" i="0" lang="en-US" sz="1100" u="none" strike="noStrike">
                <a:solidFill>
                  <a:srgbClr val="000000"/>
                </a:solidFill>
                <a:latin typeface="Calibri"/>
                <a:ea typeface="Calibri"/>
                <a:cs typeface="Calibri"/>
                <a:sym typeface="Calibri"/>
              </a:rPr>
              <a:t>” and “</a:t>
            </a:r>
            <a:r>
              <a:rPr b="0" i="1" lang="en-US" sz="1100" u="none" strike="noStrike">
                <a:solidFill>
                  <a:srgbClr val="000000"/>
                </a:solidFill>
                <a:latin typeface="Calibri"/>
                <a:ea typeface="Calibri"/>
                <a:cs typeface="Calibri"/>
                <a:sym typeface="Calibri"/>
              </a:rPr>
              <a:t>Auto date/</a:t>
            </a:r>
            <a:r>
              <a:rPr b="0" i="0" lang="en-US" sz="1100" u="none" strike="noStrike">
                <a:solidFill>
                  <a:srgbClr val="000000"/>
                </a:solidFill>
                <a:latin typeface="Calibri"/>
                <a:ea typeface="Calibri"/>
                <a:cs typeface="Calibri"/>
                <a:sym typeface="Calibri"/>
              </a:rPr>
              <a:t>time” options</a:t>
            </a:r>
            <a:endParaRPr/>
          </a:p>
          <a:p>
            <a:pPr indent="0" lvl="0" marL="158750" rtl="0" algn="l">
              <a:lnSpc>
                <a:spcPct val="100000"/>
              </a:lnSpc>
              <a:spcBef>
                <a:spcPts val="0"/>
              </a:spcBef>
              <a:spcAft>
                <a:spcPts val="0"/>
              </a:spcAft>
              <a:buSzPts val="1100"/>
              <a:buNone/>
            </a:pPr>
            <a:r>
              <a:t/>
            </a:r>
            <a:endParaRPr b="0" i="0" sz="1100" u="none" strike="noStrike">
              <a:solidFill>
                <a:srgbClr val="000000"/>
              </a:solidFill>
              <a:latin typeface="Calibri"/>
              <a:ea typeface="Calibri"/>
              <a:cs typeface="Calibri"/>
              <a:sym typeface="Calibri"/>
            </a:endParaRPr>
          </a:p>
          <a:p>
            <a:pPr indent="0" lvl="0" marL="158750" rtl="0" algn="l">
              <a:lnSpc>
                <a:spcPct val="100000"/>
              </a:lnSpc>
              <a:spcBef>
                <a:spcPts val="0"/>
              </a:spcBef>
              <a:spcAft>
                <a:spcPts val="0"/>
              </a:spcAft>
              <a:buSzPts val="1100"/>
              <a:buNone/>
            </a:pPr>
            <a:r>
              <a:rPr b="1" i="0" lang="en-US" sz="1100" u="none" strike="noStrike">
                <a:solidFill>
                  <a:srgbClr val="000000"/>
                </a:solidFill>
                <a:latin typeface="Calibri"/>
                <a:ea typeface="Calibri"/>
                <a:cs typeface="Calibri"/>
                <a:sym typeface="Calibri"/>
              </a:rPr>
              <a:t>3)</a:t>
            </a:r>
            <a:r>
              <a:rPr b="0" i="0" lang="en-US" sz="1100" u="none" strike="noStrike">
                <a:solidFill>
                  <a:srgbClr val="000000"/>
                </a:solidFill>
                <a:latin typeface="Calibri"/>
                <a:ea typeface="Calibri"/>
                <a:cs typeface="Calibri"/>
                <a:sym typeface="Calibri"/>
              </a:rPr>
              <a:t>In the “</a:t>
            </a:r>
            <a:r>
              <a:rPr b="1" i="0" lang="en-US" sz="1100" u="none" strike="noStrike">
                <a:solidFill>
                  <a:srgbClr val="000000"/>
                </a:solidFill>
                <a:latin typeface="Calibri"/>
                <a:ea typeface="Calibri"/>
                <a:cs typeface="Calibri"/>
                <a:sym typeface="Calibri"/>
              </a:rPr>
              <a:t>Regional Settings</a:t>
            </a:r>
            <a:r>
              <a:rPr b="0" i="0" lang="en-US" sz="1100" u="none" strike="noStrike">
                <a:solidFill>
                  <a:srgbClr val="000000"/>
                </a:solidFill>
                <a:latin typeface="Calibri"/>
                <a:ea typeface="Calibri"/>
                <a:cs typeface="Calibri"/>
                <a:sym typeface="Calibri"/>
              </a:rPr>
              <a:t>” tab, make sure to use the “</a:t>
            </a:r>
            <a:r>
              <a:rPr b="0" i="1" lang="en-US" sz="1100" u="none" strike="noStrike">
                <a:solidFill>
                  <a:srgbClr val="000000"/>
                </a:solidFill>
                <a:latin typeface="Calibri"/>
                <a:ea typeface="Calibri"/>
                <a:cs typeface="Calibri"/>
                <a:sym typeface="Calibri"/>
              </a:rPr>
              <a:t>English (United States)</a:t>
            </a:r>
            <a:r>
              <a:rPr b="0" i="0" lang="en-US" sz="1100" u="none" strike="noStrike">
                <a:solidFill>
                  <a:srgbClr val="000000"/>
                </a:solidFill>
                <a:latin typeface="Calibri"/>
                <a:ea typeface="Calibri"/>
                <a:cs typeface="Calibri"/>
                <a:sym typeface="Calibri"/>
              </a:rPr>
              <a:t>” locale for import</a:t>
            </a:r>
            <a:endParaRPr/>
          </a:p>
          <a:p>
            <a:pPr indent="0" lvl="0" marL="158750" rtl="0" algn="l">
              <a:lnSpc>
                <a:spcPct val="100000"/>
              </a:lnSpc>
              <a:spcBef>
                <a:spcPts val="0"/>
              </a:spcBef>
              <a:spcAft>
                <a:spcPts val="0"/>
              </a:spcAft>
              <a:buSzPts val="1100"/>
              <a:buNone/>
            </a:pPr>
            <a:r>
              <a:t/>
            </a:r>
            <a:endParaRPr b="0" i="0" sz="1100" u="none" strike="noStrike">
              <a:solidFill>
                <a:srgbClr val="000000"/>
              </a:solidFill>
              <a:latin typeface="Calibri"/>
              <a:ea typeface="Calibri"/>
              <a:cs typeface="Calibri"/>
              <a:sym typeface="Calibri"/>
            </a:endParaRPr>
          </a:p>
          <a:p>
            <a:pPr indent="0" lvl="0" marL="158750" rtl="0" algn="l">
              <a:lnSpc>
                <a:spcPct val="100000"/>
              </a:lnSpc>
              <a:spcBef>
                <a:spcPts val="0"/>
              </a:spcBef>
              <a:spcAft>
                <a:spcPts val="0"/>
              </a:spcAft>
              <a:buSzPts val="1100"/>
              <a:buNone/>
            </a:pPr>
            <a:r>
              <a:rPr b="1" i="0" lang="en-US" sz="1100" u="none" strike="noStrike">
                <a:solidFill>
                  <a:srgbClr val="000000"/>
                </a:solidFill>
                <a:latin typeface="Calibri"/>
                <a:ea typeface="Calibri"/>
                <a:cs typeface="Calibri"/>
                <a:sym typeface="Calibri"/>
              </a:rPr>
              <a:t>NOTE: </a:t>
            </a:r>
            <a:r>
              <a:rPr b="0" i="0" lang="en-US" sz="1100" u="none" strike="noStrike">
                <a:solidFill>
                  <a:srgbClr val="000000"/>
                </a:solidFill>
                <a:latin typeface="Calibri"/>
                <a:ea typeface="Calibri"/>
                <a:cs typeface="Calibri"/>
                <a:sym typeface="Calibri"/>
              </a:rPr>
              <a:t>You may need to update settings in both the </a:t>
            </a:r>
            <a:r>
              <a:rPr b="1" i="0" lang="en-US" sz="1100" u="none" strike="noStrike">
                <a:solidFill>
                  <a:srgbClr val="000000"/>
                </a:solidFill>
                <a:latin typeface="Calibri"/>
                <a:ea typeface="Calibri"/>
                <a:cs typeface="Calibri"/>
                <a:sym typeface="Calibri"/>
              </a:rPr>
              <a:t>Current File </a:t>
            </a:r>
            <a:r>
              <a:rPr b="0" i="0" lang="en-US" sz="1100" u="none" strike="noStrike">
                <a:solidFill>
                  <a:srgbClr val="000000"/>
                </a:solidFill>
                <a:latin typeface="Calibri"/>
                <a:ea typeface="Calibri"/>
                <a:cs typeface="Calibri"/>
                <a:sym typeface="Calibri"/>
              </a:rPr>
              <a:t>and </a:t>
            </a:r>
            <a:r>
              <a:rPr b="1" i="0" lang="en-US" sz="1100" u="none" strike="noStrike">
                <a:solidFill>
                  <a:srgbClr val="000000"/>
                </a:solidFill>
                <a:latin typeface="Calibri"/>
                <a:ea typeface="Calibri"/>
                <a:cs typeface="Calibri"/>
                <a:sym typeface="Calibri"/>
              </a:rPr>
              <a:t>Global </a:t>
            </a:r>
            <a:r>
              <a:rPr b="0" i="0" lang="en-US" sz="1100" u="none" strike="noStrike">
                <a:solidFill>
                  <a:srgbClr val="000000"/>
                </a:solidFill>
                <a:latin typeface="Calibri"/>
                <a:ea typeface="Calibri"/>
                <a:cs typeface="Calibri"/>
                <a:sym typeface="Calibri"/>
              </a:rPr>
              <a:t>sections</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latin typeface="Arial"/>
                <a:ea typeface="Arial"/>
                <a:cs typeface="Arial"/>
                <a:sym typeface="Arial"/>
              </a:rPr>
              <a:t>You can design a star schema to simplify your data. It's not the only way to simplify your data, but it is a popular method; therefore, every Power BI data analyst should understand it. In a star schema, each table within your dataset is defined as a dimension or a fact table, as shown in the following visual.</a:t>
            </a:r>
            <a:endParaRPr>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t>You can design a star schema to simplify your data. It's not the only way to simplify your data, but it is a popular method; therefore, every Power BI data analyst should understand it. In a star schema, each table within your dataset is defined as a dimension or a fact table, as shown in the following visual.</a:t>
            </a:r>
            <a:endParaRPr/>
          </a:p>
          <a:p>
            <a:pPr indent="-228600" lvl="0" marL="4572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Database normalization is the process used to organize a database into tables. In a way that eliminates redundant data and improves data integrity. The basic idea is that each table should be about a specific topic.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5: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229" name="Google Shape;229;p5: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en-US" sz="1100" u="none" strike="noStrike">
                <a:solidFill>
                  <a:srgbClr val="000000"/>
                </a:solidFill>
                <a:latin typeface="Arial"/>
                <a:ea typeface="Arial"/>
                <a:cs typeface="Arial"/>
                <a:sym typeface="Arial"/>
              </a:rPr>
              <a:t>Cardinality </a:t>
            </a:r>
            <a:r>
              <a:rPr b="0" i="0" lang="en-US" sz="1100" u="none" strike="noStrike">
                <a:solidFill>
                  <a:srgbClr val="000000"/>
                </a:solidFill>
                <a:latin typeface="Arial"/>
                <a:ea typeface="Arial"/>
                <a:cs typeface="Arial"/>
                <a:sym typeface="Arial"/>
              </a:rPr>
              <a:t>refers to the </a:t>
            </a:r>
            <a:r>
              <a:rPr b="0" i="1" lang="en-US" sz="1100" u="none" strike="noStrike">
                <a:solidFill>
                  <a:srgbClr val="000000"/>
                </a:solidFill>
                <a:latin typeface="Arial"/>
                <a:ea typeface="Arial"/>
                <a:cs typeface="Arial"/>
                <a:sym typeface="Arial"/>
              </a:rPr>
              <a:t>uniqueness of values </a:t>
            </a:r>
            <a:r>
              <a:rPr b="0" i="0" lang="en-US" sz="1100" u="none" strike="noStrike">
                <a:solidFill>
                  <a:srgbClr val="000000"/>
                </a:solidFill>
                <a:latin typeface="Arial"/>
                <a:ea typeface="Arial"/>
                <a:cs typeface="Arial"/>
                <a:sym typeface="Arial"/>
              </a:rPr>
              <a:t>in a column</a:t>
            </a:r>
            <a:endParaRPr/>
          </a:p>
          <a:p>
            <a:pPr indent="0" lvl="0" marL="158750" rtl="0" algn="l">
              <a:lnSpc>
                <a:spcPct val="100000"/>
              </a:lnSpc>
              <a:spcBef>
                <a:spcPts val="0"/>
              </a:spcBef>
              <a:spcAft>
                <a:spcPts val="0"/>
              </a:spcAft>
              <a:buSzPts val="1100"/>
              <a:buNone/>
            </a:pPr>
            <a:r>
              <a:t/>
            </a:r>
            <a:endParaRPr b="0" i="0" sz="1100" u="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sz="1100" u="none" strike="noStrike">
                <a:solidFill>
                  <a:srgbClr val="252525"/>
                </a:solidFill>
                <a:latin typeface="Arial"/>
                <a:ea typeface="Arial"/>
                <a:cs typeface="Arial"/>
                <a:sym typeface="Arial"/>
              </a:rPr>
              <a:t>For our purposes, all relationships in the data model should follow a “</a:t>
            </a:r>
            <a:r>
              <a:rPr b="1" i="0" lang="en-US" sz="1100" u="none" strike="noStrike">
                <a:solidFill>
                  <a:srgbClr val="252525"/>
                </a:solidFill>
                <a:latin typeface="Arial"/>
                <a:ea typeface="Arial"/>
                <a:cs typeface="Arial"/>
                <a:sym typeface="Arial"/>
              </a:rPr>
              <a:t>one-to-many</a:t>
            </a:r>
            <a:r>
              <a:rPr b="0" i="0" lang="en-US" sz="1100" u="none" strike="noStrike">
                <a:solidFill>
                  <a:srgbClr val="252525"/>
                </a:solidFill>
                <a:latin typeface="Arial"/>
                <a:ea typeface="Arial"/>
                <a:cs typeface="Arial"/>
                <a:sym typeface="Arial"/>
              </a:rPr>
              <a:t>” cardinality; </a:t>
            </a:r>
            <a:r>
              <a:rPr b="1" i="0" lang="en-US" sz="1100" u="none" strike="noStrike">
                <a:solidFill>
                  <a:srgbClr val="252525"/>
                </a:solidFill>
                <a:latin typeface="Arial"/>
                <a:ea typeface="Arial"/>
                <a:cs typeface="Arial"/>
                <a:sym typeface="Arial"/>
              </a:rPr>
              <a:t>one </a:t>
            </a:r>
            <a:r>
              <a:rPr b="0" i="0" lang="en-US" sz="1100" u="none" strike="noStrike">
                <a:solidFill>
                  <a:srgbClr val="252525"/>
                </a:solidFill>
                <a:latin typeface="Arial"/>
                <a:ea typeface="Arial"/>
                <a:cs typeface="Arial"/>
                <a:sym typeface="Arial"/>
              </a:rPr>
              <a:t>instance of each </a:t>
            </a:r>
            <a:r>
              <a:rPr b="0" i="1" lang="en-US" sz="1100" u="none" strike="noStrike">
                <a:solidFill>
                  <a:srgbClr val="252525"/>
                </a:solidFill>
                <a:latin typeface="Arial"/>
                <a:ea typeface="Arial"/>
                <a:cs typeface="Arial"/>
                <a:sym typeface="Arial"/>
              </a:rPr>
              <a:t>primary key</a:t>
            </a:r>
            <a:r>
              <a:rPr b="0" i="0" lang="en-US" sz="1100" u="none" strike="noStrike">
                <a:solidFill>
                  <a:srgbClr val="252525"/>
                </a:solidFill>
                <a:latin typeface="Arial"/>
                <a:ea typeface="Arial"/>
                <a:cs typeface="Arial"/>
                <a:sym typeface="Arial"/>
              </a:rPr>
              <a:t>, but potentially </a:t>
            </a:r>
            <a:r>
              <a:rPr b="1" i="0" lang="en-US" sz="1100" u="none" strike="noStrike">
                <a:solidFill>
                  <a:srgbClr val="252525"/>
                </a:solidFill>
                <a:latin typeface="Arial"/>
                <a:ea typeface="Arial"/>
                <a:cs typeface="Arial"/>
                <a:sym typeface="Arial"/>
              </a:rPr>
              <a:t>many instances</a:t>
            </a:r>
            <a:r>
              <a:rPr b="0" i="0" lang="en-US" sz="1100" u="none" strike="noStrike">
                <a:solidFill>
                  <a:srgbClr val="252525"/>
                </a:solidFill>
                <a:latin typeface="Arial"/>
                <a:ea typeface="Arial"/>
                <a:cs typeface="Arial"/>
                <a:sym typeface="Arial"/>
              </a:rPr>
              <a:t> of each </a:t>
            </a:r>
            <a:r>
              <a:rPr b="0" i="1" lang="en-US" sz="1100" u="none" strike="noStrike">
                <a:solidFill>
                  <a:srgbClr val="252525"/>
                </a:solidFill>
                <a:latin typeface="Arial"/>
                <a:ea typeface="Arial"/>
                <a:cs typeface="Arial"/>
                <a:sym typeface="Arial"/>
              </a:rPr>
              <a:t>foreign key</a:t>
            </a:r>
            <a:endParaRPr b="0" i="0" sz="1100" u="none" strike="noStrike">
              <a:solidFill>
                <a:srgbClr val="252525"/>
              </a:solidFill>
              <a:latin typeface="Arial"/>
              <a:ea typeface="Arial"/>
              <a:cs typeface="Arial"/>
              <a:sym typeface="Arial"/>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One-to-many relationships are valuable in Power BI, they should be used wisely and with careful consideration of their potential impact on complexity, performance, and data integrity. Properly defined and maintained, these relationships can help you represent and analyze your data effectively.</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one-to-one relationships are typically avoided in Power BI because they can add unnecessary complexity and reduce flexibility. Instead, consider merging tables when appropriate to simplify your data model and potentially improve performance.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latin typeface="Arial"/>
                <a:ea typeface="Arial"/>
                <a:cs typeface="Arial"/>
                <a:sym typeface="Arial"/>
              </a:rPr>
              <a:t>Imagine a situation where your assignment involves creating a visual representation to analyze budget data related to customers and accounts. Given that there can be multiple customers associated with the same account, and vice versa, it becomes evident that you must establish a many-to-many relationship to accurately model this scenario.</a:t>
            </a:r>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rgbClr val="374151"/>
                </a:solidFill>
                <a:latin typeface="Arial"/>
                <a:ea typeface="Arial"/>
                <a:cs typeface="Arial"/>
                <a:sym typeface="Arial"/>
              </a:rPr>
              <a:t>Avoiding many-to-many relationships in Power BI is advisable because they can introduce complexity and potential issues into your data model. Here are a few reasons why you should be cautious with many-to-many relationships:</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1" i="0" lang="en-US">
                <a:solidFill>
                  <a:srgbClr val="374151"/>
                </a:solidFill>
                <a:latin typeface="Arial"/>
                <a:ea typeface="Arial"/>
                <a:cs typeface="Arial"/>
                <a:sym typeface="Arial"/>
              </a:rPr>
              <a:t>Ambiguity</a:t>
            </a:r>
            <a:r>
              <a:rPr b="0" i="0" lang="en-US">
                <a:solidFill>
                  <a:srgbClr val="374151"/>
                </a:solidFill>
                <a:latin typeface="Arial"/>
                <a:ea typeface="Arial"/>
                <a:cs typeface="Arial"/>
                <a:sym typeface="Arial"/>
              </a:rPr>
              <a:t>: Many-to-many relationships can create ambiguity when querying the data. Aggregations and calculations may not yield clear or expected results, making it challenging to draw meaningful insights.</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1" i="0" lang="en-US">
                <a:solidFill>
                  <a:srgbClr val="374151"/>
                </a:solidFill>
                <a:latin typeface="Arial"/>
                <a:ea typeface="Arial"/>
                <a:cs typeface="Arial"/>
                <a:sym typeface="Arial"/>
              </a:rPr>
              <a:t>Performance Impact</a:t>
            </a:r>
            <a:r>
              <a:rPr b="0" i="0" lang="en-US">
                <a:solidFill>
                  <a:srgbClr val="374151"/>
                </a:solidFill>
                <a:latin typeface="Arial"/>
                <a:ea typeface="Arial"/>
                <a:cs typeface="Arial"/>
                <a:sym typeface="Arial"/>
              </a:rPr>
              <a:t>: They can negatively impact query performance, as Power BI may need to process multiple intermediate tables to resolve the relationships. This can lead to slower report rendering and longer refresh times.</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1" i="0" lang="en-US">
                <a:solidFill>
                  <a:srgbClr val="374151"/>
                </a:solidFill>
                <a:latin typeface="Arial"/>
                <a:ea typeface="Arial"/>
                <a:cs typeface="Arial"/>
                <a:sym typeface="Arial"/>
              </a:rPr>
              <a:t>Maintenance Complexity</a:t>
            </a:r>
            <a:r>
              <a:rPr b="0" i="0" lang="en-US">
                <a:solidFill>
                  <a:srgbClr val="374151"/>
                </a:solidFill>
                <a:latin typeface="Arial"/>
                <a:ea typeface="Arial"/>
                <a:cs typeface="Arial"/>
                <a:sym typeface="Arial"/>
              </a:rPr>
              <a:t>: Managing many-to-many relationships requires careful consideration and maintenance. Changes to the data model or relationships can be more challenging to implement and troubleshoot.</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1" i="0" lang="en-US">
                <a:solidFill>
                  <a:srgbClr val="374151"/>
                </a:solidFill>
                <a:latin typeface="Arial"/>
                <a:ea typeface="Arial"/>
                <a:cs typeface="Arial"/>
                <a:sym typeface="Arial"/>
              </a:rPr>
              <a:t>Potential Data Integrity Issues</a:t>
            </a:r>
            <a:r>
              <a:rPr b="0" i="0" lang="en-US">
                <a:solidFill>
                  <a:srgbClr val="374151"/>
                </a:solidFill>
                <a:latin typeface="Arial"/>
                <a:ea typeface="Arial"/>
                <a:cs typeface="Arial"/>
                <a:sym typeface="Arial"/>
              </a:rPr>
              <a:t>: Many-to-many relationships can lead to data integrity problems, such as duplicate or incorrect results. It's crucial to be vigilant in ensuring data accuracy.</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1" i="0" lang="en-US">
                <a:solidFill>
                  <a:srgbClr val="374151"/>
                </a:solidFill>
                <a:latin typeface="Arial"/>
                <a:ea typeface="Arial"/>
                <a:cs typeface="Arial"/>
                <a:sym typeface="Arial"/>
              </a:rPr>
              <a:t>Alternative Solutions</a:t>
            </a:r>
            <a:r>
              <a:rPr b="0" i="0" lang="en-US">
                <a:solidFill>
                  <a:srgbClr val="374151"/>
                </a:solidFill>
                <a:latin typeface="Arial"/>
                <a:ea typeface="Arial"/>
                <a:cs typeface="Arial"/>
                <a:sym typeface="Arial"/>
              </a:rPr>
              <a:t>: In many cases, you can achieve the same analytical goals using alternative modeling techniques, like bridging tables, without resorting to many-to-many relationships. These methods can often provide a clearer and more efficient way to structure your data.</a:t>
            </a:r>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br>
              <a:rPr lang="en-US">
                <a:latin typeface="Arial"/>
                <a:ea typeface="Arial"/>
                <a:cs typeface="Arial"/>
                <a:sym typeface="Arial"/>
              </a:rPr>
            </a:br>
            <a:r>
              <a:rPr b="0" i="0" lang="en-US">
                <a:solidFill>
                  <a:srgbClr val="374151"/>
                </a:solidFill>
                <a:latin typeface="Arial"/>
                <a:ea typeface="Arial"/>
                <a:cs typeface="Arial"/>
                <a:sym typeface="Arial"/>
              </a:rPr>
              <a:t>Inactive relationships in Power BI refer to relationships between tables in a data model that are not actively used for filtering or calculations in a report. These relationships are typically created to support specific scenarios, like solving circular dependencies, but are marked as inactive to prevent unintended consequences in your data analysis. Inactive relationships can be activated when needed, providing flexibility in building complex data models without compromising performance or data accuracy.</a:t>
            </a:r>
            <a:endParaRPr>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61616"/>
                </a:solidFill>
                <a:latin typeface="Arial"/>
                <a:ea typeface="Arial"/>
                <a:cs typeface="Arial"/>
                <a:sym typeface="Arial"/>
              </a:rPr>
              <a:t>A model relationship propagates filters applied on the column of one model table to a different model table. Filters will propagate so long as there's a relationship path to follow, which can involve propagation to multiple tables.</a:t>
            </a:r>
            <a:endParaRPr/>
          </a:p>
          <a:p>
            <a:pPr indent="0" lvl="0" marL="158750" rtl="0" algn="l">
              <a:lnSpc>
                <a:spcPct val="100000"/>
              </a:lnSpc>
              <a:spcBef>
                <a:spcPts val="0"/>
              </a:spcBef>
              <a:spcAft>
                <a:spcPts val="0"/>
              </a:spcAft>
              <a:buSzPts val="1100"/>
              <a:buNone/>
            </a:pPr>
            <a:r>
              <a:t/>
            </a:r>
            <a:endParaRPr b="0" i="0">
              <a:solidFill>
                <a:srgbClr val="161616"/>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61616"/>
                </a:solidFill>
                <a:latin typeface="Arial"/>
                <a:ea typeface="Arial"/>
                <a:cs typeface="Arial"/>
                <a:sym typeface="Arial"/>
              </a:rPr>
              <a:t>Relationship paths are deterministic, meaning that filters are always propagated in the same way and without random variation. Relationships can, however, be disabled, or have filter context modified by model calculations that use particular DAX functions.</a:t>
            </a:r>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SzPts val="1100"/>
              <a:buNone/>
            </a:pPr>
            <a:r>
              <a:rPr lang="en-US" sz="1100"/>
              <a:t>In this case, the only valid way to filter both Internet Sales  and Reseler Sales data byProduct key is to use the ProductKey field from the DimProduct table, which is upstream and related to both data tables</a:t>
            </a:r>
            <a:endParaRPr sz="1100"/>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None/>
            </a:pPr>
            <a:r>
              <a:rPr b="0" i="0" lang="en-US">
                <a:solidFill>
                  <a:srgbClr val="374151"/>
                </a:solidFill>
                <a:latin typeface="Arial"/>
                <a:ea typeface="Arial"/>
                <a:cs typeface="Arial"/>
                <a:sym typeface="Arial"/>
              </a:rPr>
              <a:t>DAX (Data Analysis Expressions) is used in Microsoft Power BI to enable advanced data modeling, analysis, and calculations. With DAX, you can create calculated columns, measures, and custom tables that go beyond simple aggregations. It offers a rich set of functions, operators, and constants to perform complex calculations, data transformations, and business logic. DAX allows users to create powerful formulas and expressions that unlock deeper insights, enable dynamic reporting, and support sophisticated data analysis scenarios in Power BI.</a:t>
            </a:r>
            <a:endParaRPr>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All comparison operators, except strict equal to (==), treat BLANK as equal to the number zero, an empty string (""), the date December 30, 1899, or FALSE.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It means that the expression [Revenue] = 0 will be TRUE when the value of [Revenue] is either zero or BLANK. In contrast, [Revenue] == 0 is TRUE only when the value of [Revenue] is zero.</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A calculated column formula must return a scalar or single value.</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Calculated columns in import models have a cost: </a:t>
            </a:r>
            <a:endParaRPr/>
          </a:p>
          <a:p>
            <a:pPr indent="-298450" lvl="0" marL="457200" rtl="0" algn="l">
              <a:lnSpc>
                <a:spcPct val="100000"/>
              </a:lnSpc>
              <a:spcBef>
                <a:spcPts val="0"/>
              </a:spcBef>
              <a:spcAft>
                <a:spcPts val="0"/>
              </a:spcAft>
              <a:buSzPts val="1100"/>
              <a:buChar char="●"/>
            </a:pPr>
            <a:r>
              <a:rPr lang="en-US"/>
              <a:t>	They increase the model storage size and they can prolong the data refresh time.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The reason is because calculated columns recalculate when they have formula dependencies to refreshed tables.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en-US" sz="1100" u="none" strike="noStrike">
                <a:solidFill>
                  <a:schemeClr val="dk1"/>
                </a:solidFill>
                <a:latin typeface="Arial"/>
                <a:ea typeface="Arial"/>
                <a:cs typeface="Arial"/>
                <a:sym typeface="Arial"/>
              </a:rPr>
              <a:t>Power BI</a:t>
            </a:r>
            <a:r>
              <a:rPr b="0" i="0" lang="en-US" sz="1100" u="none" strike="noStrike">
                <a:solidFill>
                  <a:schemeClr val="dk1"/>
                </a:solidFill>
                <a:latin typeface="Arial"/>
                <a:ea typeface="Arial"/>
                <a:cs typeface="Arial"/>
                <a:sym typeface="Arial"/>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endParaRPr/>
          </a:p>
          <a:p>
            <a:pPr indent="-228600" lvl="0" marL="457200" rtl="0" algn="l">
              <a:lnSpc>
                <a:spcPct val="100000"/>
              </a:lnSpc>
              <a:spcBef>
                <a:spcPts val="0"/>
              </a:spcBef>
              <a:spcAft>
                <a:spcPts val="0"/>
              </a:spcAft>
              <a:buSzPts val="1100"/>
              <a:buNone/>
            </a:pPr>
            <a:r>
              <a:t/>
            </a:r>
            <a:endParaRPr b="0" i="0" sz="1100" u="none" strike="noStrike">
              <a:solidFill>
                <a:schemeClr val="dk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sz="1100" u="none" strike="noStrike">
                <a:solidFill>
                  <a:schemeClr val="dk1"/>
                </a:solidFill>
                <a:latin typeface="Arial"/>
                <a:ea typeface="Arial"/>
                <a:cs typeface="Arial"/>
                <a:sym typeface="Arial"/>
              </a:rPr>
              <a:t>You can consider Power BI as the analysis and insights leg of Microsoft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1" name="Google Shape;861;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p73:notes"/>
          <p:cNvSpPr txBox="1"/>
          <p:nvPr>
            <p:ph idx="1" type="body"/>
          </p:nvPr>
        </p:nvSpPr>
        <p:spPr>
          <a:xfrm>
            <a:off x="685800" y="4343399"/>
            <a:ext cx="5486400" cy="443246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Font typeface="Arial"/>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Consider the top measure definition that's written in a single line and that includes 2 DAX function calls</a:t>
            </a:r>
            <a:endParaRPr/>
          </a:p>
          <a:p>
            <a:pPr indent="0" lvl="0" marL="15875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The following example is the same measure definition but now formatted, which helps make it easier to read and understand:</a:t>
            </a:r>
            <a:endParaRPr/>
          </a:p>
          <a:p>
            <a:pPr indent="0" lvl="0" marL="15875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When you add a carriage return, remember to press the </a:t>
            </a:r>
            <a:r>
              <a:rPr b="1" i="0" lang="en-US">
                <a:solidFill>
                  <a:srgbClr val="171717"/>
                </a:solidFill>
                <a:latin typeface="Arial"/>
                <a:ea typeface="Arial"/>
                <a:cs typeface="Arial"/>
                <a:sym typeface="Arial"/>
              </a:rPr>
              <a:t>Shift+Enter</a:t>
            </a:r>
            <a:r>
              <a:rPr b="0" i="0" lang="en-US">
                <a:solidFill>
                  <a:srgbClr val="171717"/>
                </a:solidFill>
                <a:latin typeface="Arial"/>
                <a:ea typeface="Arial"/>
                <a:cs typeface="Arial"/>
                <a:sym typeface="Arial"/>
              </a:rPr>
              <a:t> shortcut keys.</a:t>
            </a:r>
            <a:endParaRPr/>
          </a:p>
          <a:p>
            <a:pPr indent="0" lvl="0" marL="15875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Tip:</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An excellent formatting tool from another source that can help you format your calculations is </a:t>
            </a:r>
            <a:r>
              <a:rPr b="1" i="0" lang="en-US" u="sng" strike="noStrike">
                <a:solidFill>
                  <a:schemeClr val="hlink"/>
                </a:solidFill>
                <a:latin typeface="Arial"/>
                <a:ea typeface="Arial"/>
                <a:cs typeface="Arial"/>
                <a:sym typeface="Arial"/>
                <a:hlinkClick r:id="rId2"/>
              </a:rPr>
              <a:t>DAX Formatter </a:t>
            </a:r>
            <a:r>
              <a:rPr b="0" i="0" lang="en-US">
                <a:solidFill>
                  <a:srgbClr val="171717"/>
                </a:solidFill>
                <a:latin typeface="Arial"/>
                <a:ea typeface="Arial"/>
                <a:cs typeface="Arial"/>
                <a:sym typeface="Arial"/>
              </a:rPr>
              <a:t>. </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The tool allows you to paste in your calculation and format it. </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Then, you can copy the formatted calculation to your clipboard and paste it back into Power BI Desktop.</a:t>
            </a:r>
            <a:endParaRPr/>
          </a:p>
          <a:p>
            <a:pPr indent="-101600" lvl="0" marL="171450" rtl="0" algn="l">
              <a:lnSpc>
                <a:spcPct val="100000"/>
              </a:lnSpc>
              <a:spcBef>
                <a:spcPts val="0"/>
              </a:spcBef>
              <a:spcAft>
                <a:spcPts val="0"/>
              </a:spcAft>
              <a:buSzPts val="1100"/>
              <a:buFont typeface="Arial"/>
              <a:buNone/>
            </a:pPr>
            <a:r>
              <a:t/>
            </a:r>
            <a:endParaRPr b="0" i="0">
              <a:solidFill>
                <a:srgbClr val="171717"/>
              </a:solidFill>
              <a:latin typeface="Arial"/>
              <a:ea typeface="Arial"/>
              <a:cs typeface="Arial"/>
              <a:sym typeface="Arial"/>
            </a:endParaRPr>
          </a:p>
          <a:p>
            <a:pPr indent="0" lvl="0" marL="158750" rtl="0" algn="l">
              <a:lnSpc>
                <a:spcPct val="100000"/>
              </a:lnSpc>
              <a:spcBef>
                <a:spcPts val="0"/>
              </a:spcBef>
              <a:spcAft>
                <a:spcPts val="0"/>
              </a:spcAft>
              <a:buSzPts val="1100"/>
              <a:buFont typeface="Arial"/>
              <a:buNone/>
            </a:pPr>
            <a:r>
              <a:rPr b="1" i="0" lang="en-US">
                <a:solidFill>
                  <a:srgbClr val="374151"/>
                </a:solidFill>
                <a:latin typeface="Arial"/>
                <a:ea typeface="Arial"/>
                <a:cs typeface="Arial"/>
                <a:sym typeface="Arial"/>
              </a:rPr>
              <a:t>Formatting Benefits</a:t>
            </a:r>
            <a:endParaRPr/>
          </a:p>
          <a:p>
            <a:pPr indent="-298450" lvl="0" marL="457200" rtl="0" algn="l">
              <a:lnSpc>
                <a:spcPct val="100000"/>
              </a:lnSpc>
              <a:spcBef>
                <a:spcPts val="0"/>
              </a:spcBef>
              <a:spcAft>
                <a:spcPts val="0"/>
              </a:spcAft>
              <a:buSzPts val="1100"/>
              <a:buFont typeface="Arial"/>
              <a:buAutoNum type="arabicPeriod"/>
            </a:pPr>
            <a:r>
              <a:rPr b="0" i="0" lang="en-US">
                <a:solidFill>
                  <a:srgbClr val="374151"/>
                </a:solidFill>
                <a:latin typeface="Arial"/>
                <a:ea typeface="Arial"/>
                <a:cs typeface="Arial"/>
                <a:sym typeface="Arial"/>
              </a:rPr>
              <a:t>Readability</a:t>
            </a:r>
            <a:endParaRPr/>
          </a:p>
          <a:p>
            <a:pPr indent="-298450" lvl="0" marL="457200" rtl="0" algn="l">
              <a:lnSpc>
                <a:spcPct val="100000"/>
              </a:lnSpc>
              <a:spcBef>
                <a:spcPts val="0"/>
              </a:spcBef>
              <a:spcAft>
                <a:spcPts val="0"/>
              </a:spcAft>
              <a:buSzPts val="1100"/>
              <a:buFont typeface="Arial"/>
              <a:buAutoNum type="arabicPeriod"/>
            </a:pPr>
            <a:r>
              <a:rPr b="0" i="0" lang="en-US">
                <a:solidFill>
                  <a:srgbClr val="374151"/>
                </a:solidFill>
                <a:latin typeface="Arial"/>
                <a:ea typeface="Arial"/>
                <a:cs typeface="Arial"/>
                <a:sym typeface="Arial"/>
              </a:rPr>
              <a:t>Debugging ease</a:t>
            </a:r>
            <a:endParaRPr/>
          </a:p>
          <a:p>
            <a:pPr indent="-298450" lvl="0" marL="457200" rtl="0" algn="l">
              <a:lnSpc>
                <a:spcPct val="100000"/>
              </a:lnSpc>
              <a:spcBef>
                <a:spcPts val="0"/>
              </a:spcBef>
              <a:spcAft>
                <a:spcPts val="0"/>
              </a:spcAft>
              <a:buSzPts val="1100"/>
              <a:buFont typeface="Arial"/>
              <a:buAutoNum type="arabicPeriod"/>
            </a:pPr>
            <a:r>
              <a:rPr b="0" i="0" lang="en-US">
                <a:solidFill>
                  <a:srgbClr val="374151"/>
                </a:solidFill>
                <a:latin typeface="Arial"/>
                <a:ea typeface="Arial"/>
                <a:cs typeface="Arial"/>
                <a:sym typeface="Arial"/>
              </a:rPr>
              <a:t>Maintenance efficiency</a:t>
            </a:r>
            <a:endParaRPr/>
          </a:p>
          <a:p>
            <a:pPr indent="-298450" lvl="0" marL="457200" rtl="0" algn="l">
              <a:lnSpc>
                <a:spcPct val="100000"/>
              </a:lnSpc>
              <a:spcBef>
                <a:spcPts val="0"/>
              </a:spcBef>
              <a:spcAft>
                <a:spcPts val="0"/>
              </a:spcAft>
              <a:buSzPts val="1100"/>
              <a:buFont typeface="Arial"/>
              <a:buAutoNum type="arabicPeriod"/>
            </a:pPr>
            <a:r>
              <a:rPr b="0" i="0" lang="en-US">
                <a:solidFill>
                  <a:srgbClr val="374151"/>
                </a:solidFill>
                <a:latin typeface="Arial"/>
                <a:ea typeface="Arial"/>
                <a:cs typeface="Arial"/>
                <a:sym typeface="Arial"/>
              </a:rPr>
              <a:t>Collaboration support</a:t>
            </a:r>
            <a:endParaRPr/>
          </a:p>
          <a:p>
            <a:pPr indent="-298450" lvl="0" marL="457200" rtl="0" algn="l">
              <a:lnSpc>
                <a:spcPct val="100000"/>
              </a:lnSpc>
              <a:spcBef>
                <a:spcPts val="0"/>
              </a:spcBef>
              <a:spcAft>
                <a:spcPts val="0"/>
              </a:spcAft>
              <a:buSzPts val="1100"/>
              <a:buFont typeface="Arial"/>
              <a:buAutoNum type="arabicPeriod"/>
            </a:pPr>
            <a:r>
              <a:rPr b="0" i="0" lang="en-US">
                <a:solidFill>
                  <a:srgbClr val="374151"/>
                </a:solidFill>
                <a:latin typeface="Arial"/>
                <a:ea typeface="Arial"/>
                <a:cs typeface="Arial"/>
                <a:sym typeface="Arial"/>
              </a:rPr>
              <a:t>Self-documentation</a:t>
            </a:r>
            <a:endParaRPr/>
          </a:p>
          <a:p>
            <a:pPr indent="-298450" lvl="0" marL="457200" rtl="0" algn="l">
              <a:lnSpc>
                <a:spcPct val="100000"/>
              </a:lnSpc>
              <a:spcBef>
                <a:spcPts val="0"/>
              </a:spcBef>
              <a:spcAft>
                <a:spcPts val="0"/>
              </a:spcAft>
              <a:buSzPts val="1100"/>
              <a:buFont typeface="Arial"/>
              <a:buAutoNum type="arabicPeriod"/>
            </a:pPr>
            <a:r>
              <a:rPr b="0" i="0" lang="en-US">
                <a:solidFill>
                  <a:srgbClr val="374151"/>
                </a:solidFill>
                <a:latin typeface="Arial"/>
                <a:ea typeface="Arial"/>
                <a:cs typeface="Arial"/>
                <a:sym typeface="Arial"/>
              </a:rPr>
              <a:t>Potential performance improvements</a:t>
            </a:r>
            <a:endParaRPr/>
          </a:p>
          <a:p>
            <a:pPr indent="-101600" lvl="0" marL="171450" rtl="0" algn="l">
              <a:lnSpc>
                <a:spcPct val="100000"/>
              </a:lnSpc>
              <a:spcBef>
                <a:spcPts val="0"/>
              </a:spcBef>
              <a:spcAft>
                <a:spcPts val="0"/>
              </a:spcAft>
              <a:buSzPts val="1100"/>
              <a:buFont typeface="Arial"/>
              <a:buNone/>
            </a:pPr>
            <a:r>
              <a:t/>
            </a:r>
            <a:endParaRPr b="0" i="0">
              <a:solidFill>
                <a:srgbClr val="171717"/>
              </a:solidFill>
              <a:latin typeface="Arial"/>
              <a:ea typeface="Arial"/>
              <a:cs typeface="Arial"/>
              <a:sym typeface="Arial"/>
            </a:endParaRPr>
          </a:p>
          <a:p>
            <a:pPr indent="0" lvl="0" marL="158750" rtl="0" algn="l">
              <a:lnSpc>
                <a:spcPct val="100000"/>
              </a:lnSpc>
              <a:spcBef>
                <a:spcPts val="0"/>
              </a:spcBef>
              <a:spcAft>
                <a:spcPts val="0"/>
              </a:spcAft>
              <a:buSzPts val="1100"/>
              <a:buFont typeface="Arial"/>
              <a:buNone/>
            </a:pPr>
            <a:r>
              <a:t/>
            </a:r>
            <a:endParaRPr b="0" i="0">
              <a:solidFill>
                <a:srgbClr val="374151"/>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p74:notes"/>
          <p:cNvSpPr txBox="1"/>
          <p:nvPr>
            <p:ph idx="1" type="body"/>
          </p:nvPr>
        </p:nvSpPr>
        <p:spPr>
          <a:xfrm>
            <a:off x="685800" y="4343399"/>
            <a:ext cx="5486400" cy="4432465"/>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latin typeface="Arial"/>
                <a:ea typeface="Arial"/>
                <a:cs typeface="Arial"/>
                <a:sym typeface="Arial"/>
              </a:rPr>
              <a:t>Avoid putting comments at the end of your DAX query (below the last closing parenthesis), as they can be missed or omitted by users and formatting tools</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Variables in DAX are placeholders for values or expressions that you can use within a DAX formula. They improve code readability, simplify complex calculations, and enhance performance by storing intermediate results. Variables make DAX formulas more understandable and maintainable, especially in scenarios where you need to reuse the same value or sub-expression multiple times in your calculations.</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US"/>
              <a:t>VAR = Declaration of the variable with an assigned name</a:t>
            </a:r>
            <a:endParaRPr/>
          </a:p>
          <a:p>
            <a:pPr indent="0" lvl="0" marL="158750" rtl="0" algn="l">
              <a:lnSpc>
                <a:spcPct val="100000"/>
              </a:lnSpc>
              <a:spcBef>
                <a:spcPts val="0"/>
              </a:spcBef>
              <a:spcAft>
                <a:spcPts val="0"/>
              </a:spcAft>
              <a:buSzPts val="1100"/>
              <a:buNone/>
            </a:pPr>
            <a:r>
              <a:rPr b="1" lang="en-US"/>
              <a:t>Return = results</a:t>
            </a:r>
            <a:endParaRPr b="1"/>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9" name="Google Shape;899;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7" name="Google Shape;907;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6" name="Google Shape;916;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solidFill>
                  <a:srgbClr val="171717"/>
                </a:solidFill>
                <a:latin typeface="Arial"/>
                <a:ea typeface="Arial"/>
                <a:cs typeface="Arial"/>
                <a:sym typeface="Arial"/>
              </a:rPr>
              <a:t>DAX </a:t>
            </a:r>
            <a:r>
              <a:rPr b="0" i="0" lang="en-US">
                <a:solidFill>
                  <a:srgbClr val="171717"/>
                </a:solidFill>
                <a:latin typeface="Arial"/>
                <a:ea typeface="Arial"/>
                <a:cs typeface="Arial"/>
                <a:sym typeface="Arial"/>
              </a:rPr>
              <a:t>includes a set of functions known as </a:t>
            </a:r>
            <a:r>
              <a:rPr b="0" i="1" lang="en-US">
                <a:solidFill>
                  <a:srgbClr val="171717"/>
                </a:solidFill>
                <a:latin typeface="Arial"/>
                <a:ea typeface="Arial"/>
                <a:cs typeface="Arial"/>
                <a:sym typeface="Arial"/>
              </a:rPr>
              <a:t>iterator functions</a:t>
            </a:r>
            <a:r>
              <a:rPr b="0" i="0" lang="en-US">
                <a:solidFill>
                  <a:srgbClr val="171717"/>
                </a:solidFill>
                <a:latin typeface="Arial"/>
                <a:ea typeface="Arial"/>
                <a:cs typeface="Arial"/>
                <a:sym typeface="Arial"/>
              </a:rPr>
              <a:t>.</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Iterator functions enumerate all rows of a given table and evaluate a given expression for each row. They provide you with flexibility and control over how your model calculations will summarize data.</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By now, you're familiar with single-column summarization functions, including SUM, COUNT, MIN, MAX, and others. Each of these functions has an equivalent iterator function that's identified by the "X" suffix, such as SUMX, COUNTX, MINX, MAXX, and others. </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Additionally, specialized iterator functions exist that perform filtering, ranking, semi-additive calculations over time, and more.</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Characteristic of all iterator functions, you must pass in a table and an expression. The table can be a model table reference or an expression that returns a table object. The expression must be evaluated to a scalar value.</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3" name="Google Shape;923;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71717"/>
                </a:solidFill>
                <a:latin typeface="Quattrocento Sans"/>
                <a:ea typeface="Quattrocento Sans"/>
                <a:cs typeface="Quattrocento Sans"/>
                <a:sym typeface="Quattrocento Sans"/>
              </a:rPr>
              <a:t>This is what the signature of a common iterator function (SUMX) looks like.</a:t>
            </a:r>
            <a:endParaRPr/>
          </a:p>
          <a:p>
            <a:pPr indent="-228600" lvl="0" marL="457200" rtl="0" algn="l">
              <a:lnSpc>
                <a:spcPct val="100000"/>
              </a:lnSpc>
              <a:spcBef>
                <a:spcPts val="0"/>
              </a:spcBef>
              <a:spcAft>
                <a:spcPts val="0"/>
              </a:spcAft>
              <a:buSzPts val="1100"/>
              <a:buNone/>
            </a:pPr>
            <a:r>
              <a:t/>
            </a:r>
            <a:endParaRPr b="0" i="0">
              <a:solidFill>
                <a:srgbClr val="171717"/>
              </a:solidFill>
              <a:latin typeface="Quattrocento Sans"/>
              <a:ea typeface="Quattrocento Sans"/>
              <a:cs typeface="Quattrocento Sans"/>
              <a:sym typeface="Quattrocento Sans"/>
            </a:endParaRPr>
          </a:p>
          <a:p>
            <a:pPr indent="-298450" lvl="0" marL="457200" rtl="0" algn="l">
              <a:lnSpc>
                <a:spcPct val="100000"/>
              </a:lnSpc>
              <a:spcBef>
                <a:spcPts val="0"/>
              </a:spcBef>
              <a:spcAft>
                <a:spcPts val="0"/>
              </a:spcAft>
              <a:buSzPts val="1100"/>
              <a:buChar char="●"/>
            </a:pPr>
            <a:r>
              <a:rPr b="0" i="0" lang="en-US">
                <a:solidFill>
                  <a:srgbClr val="171717"/>
                </a:solidFill>
                <a:latin typeface="Quattrocento Sans"/>
                <a:ea typeface="Quattrocento Sans"/>
                <a:cs typeface="Quattrocento Sans"/>
                <a:sym typeface="Quattrocento Sans"/>
              </a:rPr>
              <a:t>Now, consider the example of the </a:t>
            </a:r>
            <a:r>
              <a:rPr b="1" i="0" lang="en-US">
                <a:solidFill>
                  <a:srgbClr val="171717"/>
                </a:solidFill>
                <a:latin typeface="Quattrocento Sans"/>
                <a:ea typeface="Quattrocento Sans"/>
                <a:cs typeface="Quattrocento Sans"/>
                <a:sym typeface="Quattrocento Sans"/>
              </a:rPr>
              <a:t>Revenue</a:t>
            </a:r>
            <a:r>
              <a:rPr b="0" i="0" lang="en-US">
                <a:solidFill>
                  <a:srgbClr val="171717"/>
                </a:solidFill>
                <a:latin typeface="Quattrocento Sans"/>
                <a:ea typeface="Quattrocento Sans"/>
                <a:cs typeface="Quattrocento Sans"/>
                <a:sym typeface="Quattrocento Sans"/>
              </a:rPr>
              <a:t> measure. It iterates each row of the </a:t>
            </a:r>
            <a:r>
              <a:rPr b="1" i="0" lang="en-US">
                <a:solidFill>
                  <a:srgbClr val="171717"/>
                </a:solidFill>
                <a:latin typeface="Quattrocento Sans"/>
                <a:ea typeface="Quattrocento Sans"/>
                <a:cs typeface="Quattrocento Sans"/>
                <a:sym typeface="Quattrocento Sans"/>
              </a:rPr>
              <a:t>Sales</a:t>
            </a:r>
            <a:r>
              <a:rPr b="0" i="0" lang="en-US">
                <a:solidFill>
                  <a:srgbClr val="171717"/>
                </a:solidFill>
                <a:latin typeface="Quattrocento Sans"/>
                <a:ea typeface="Quattrocento Sans"/>
                <a:cs typeface="Quattrocento Sans"/>
                <a:sym typeface="Quattrocento Sans"/>
              </a:rPr>
              <a:t> table (in filter context) and multiplies the </a:t>
            </a:r>
            <a:r>
              <a:rPr b="1" i="0" lang="en-US">
                <a:solidFill>
                  <a:srgbClr val="171717"/>
                </a:solidFill>
                <a:latin typeface="Quattrocento Sans"/>
                <a:ea typeface="Quattrocento Sans"/>
                <a:cs typeface="Quattrocento Sans"/>
                <a:sym typeface="Quattrocento Sans"/>
              </a:rPr>
              <a:t>Order Quantity </a:t>
            </a:r>
            <a:r>
              <a:rPr b="0" i="0" lang="en-US">
                <a:solidFill>
                  <a:srgbClr val="171717"/>
                </a:solidFill>
                <a:latin typeface="Quattrocento Sans"/>
                <a:ea typeface="Quattrocento Sans"/>
                <a:cs typeface="Quattrocento Sans"/>
                <a:sym typeface="Quattrocento Sans"/>
              </a:rPr>
              <a:t>column by the </a:t>
            </a:r>
            <a:r>
              <a:rPr b="1" i="0" lang="en-US">
                <a:solidFill>
                  <a:srgbClr val="171717"/>
                </a:solidFill>
                <a:latin typeface="Quattrocento Sans"/>
                <a:ea typeface="Quattrocento Sans"/>
                <a:cs typeface="Quattrocento Sans"/>
                <a:sym typeface="Quattrocento Sans"/>
              </a:rPr>
              <a:t>Unit Price </a:t>
            </a:r>
            <a:r>
              <a:rPr b="0" i="0" lang="en-US">
                <a:solidFill>
                  <a:srgbClr val="171717"/>
                </a:solidFill>
                <a:latin typeface="Quattrocento Sans"/>
                <a:ea typeface="Quattrocento Sans"/>
                <a:cs typeface="Quattrocento Sans"/>
                <a:sym typeface="Quattrocento Sans"/>
              </a:rPr>
              <a:t>column.</a:t>
            </a:r>
            <a:endParaRPr/>
          </a:p>
          <a:p>
            <a:pPr indent="-298450" lvl="0" marL="457200" rtl="0" algn="l">
              <a:lnSpc>
                <a:spcPct val="100000"/>
              </a:lnSpc>
              <a:spcBef>
                <a:spcPts val="0"/>
              </a:spcBef>
              <a:spcAft>
                <a:spcPts val="0"/>
              </a:spcAft>
              <a:buSzPts val="1100"/>
              <a:buChar char="●"/>
            </a:pPr>
            <a:r>
              <a:rPr b="0" i="0" lang="en-US">
                <a:solidFill>
                  <a:srgbClr val="171717"/>
                </a:solidFill>
                <a:latin typeface="Quattrocento Sans"/>
                <a:ea typeface="Quattrocento Sans"/>
                <a:cs typeface="Quattrocento Sans"/>
                <a:sym typeface="Quattrocento Sans"/>
              </a:rPr>
              <a:t>Finally, it sums all row calculations together to produce total revenue.</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US" sz="1200">
                <a:solidFill>
                  <a:srgbClr val="161616"/>
                </a:solidFill>
                <a:latin typeface="Arial"/>
                <a:ea typeface="Arial"/>
                <a:cs typeface="Arial"/>
                <a:sym typeface="Arial"/>
              </a:rPr>
              <a:t>Microsoft Fabric is an all-in-one analytics solution for enterprises that covers everything from data movement to data science, Real-Time Analytics, and business intelligence. It offers a comprehensive suite of services, including data lake, data engineering, and data integration, all in one place.</a:t>
            </a:r>
            <a:endParaRPr/>
          </a:p>
          <a:p>
            <a:pPr indent="0" lvl="0" marL="158750" marR="0" rtl="0" algn="l">
              <a:lnSpc>
                <a:spcPct val="100000"/>
              </a:lnSpc>
              <a:spcBef>
                <a:spcPts val="0"/>
              </a:spcBef>
              <a:spcAft>
                <a:spcPts val="0"/>
              </a:spcAft>
              <a:buClr>
                <a:srgbClr val="000000"/>
              </a:buClr>
              <a:buSzPts val="1100"/>
              <a:buFont typeface="Arial"/>
              <a:buNone/>
            </a:pPr>
            <a:r>
              <a:t/>
            </a:r>
            <a:endParaRPr b="0" i="0" sz="1200">
              <a:solidFill>
                <a:srgbClr val="161616"/>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000">
                <a:solidFill>
                  <a:srgbClr val="E6E6E6"/>
                </a:solidFill>
                <a:latin typeface="Quattrocento Sans"/>
                <a:ea typeface="Quattrocento Sans"/>
                <a:cs typeface="Quattrocento Sans"/>
                <a:sym typeface="Quattrocento Sans"/>
              </a:rPr>
              <a:t>Microsoft Fabric's unified management and governance make it easier for data professionals to work together on data projects. Fabric removes data silos and the need for access to multiple systems, enhancing collaboration between data professionals.</a:t>
            </a:r>
            <a:endParaRPr/>
          </a:p>
          <a:p>
            <a:pPr indent="-228600" lvl="0" marL="457200" marR="0" rtl="0" algn="l">
              <a:lnSpc>
                <a:spcPct val="100000"/>
              </a:lnSpc>
              <a:spcBef>
                <a:spcPts val="0"/>
              </a:spcBef>
              <a:spcAft>
                <a:spcPts val="0"/>
              </a:spcAft>
              <a:buClr>
                <a:srgbClr val="000000"/>
              </a:buClr>
              <a:buSzPts val="1100"/>
              <a:buFont typeface="Arial"/>
              <a:buNone/>
            </a:pPr>
            <a:r>
              <a:t/>
            </a:r>
            <a:endParaRPr sz="1200">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sz="1200">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 name="Google Shape;932;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4" name="Google Shape;944;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latin typeface="Arial"/>
                <a:ea typeface="Arial"/>
                <a:cs typeface="Arial"/>
                <a:sym typeface="Arial"/>
              </a:rPr>
              <a:t>Recommendation is to </a:t>
            </a:r>
            <a:r>
              <a:rPr b="0" i="1" lang="en-US" u="none" strike="noStrike">
                <a:solidFill>
                  <a:srgbClr val="000000"/>
                </a:solidFill>
                <a:latin typeface="Arial"/>
                <a:ea typeface="Arial"/>
                <a:cs typeface="Arial"/>
                <a:sym typeface="Arial"/>
              </a:rPr>
              <a:t>Turn OFF the auto date/time feature in Power BI Desktop and either import a date or create a date table using DAX</a:t>
            </a:r>
            <a:endParaRPr>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0" name="Google Shape;970;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lang="en-US"/>
              <a:t>Important Note: </a:t>
            </a:r>
            <a:r>
              <a:rPr lang="en-US"/>
              <a:t>Time should always be split from the date into a new column as this will facilitate relationship connection requirement</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8" name="Google Shape;988;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9" name="Google Shape;999;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None/>
            </a:pPr>
            <a:r>
              <a:rPr b="1" i="0" lang="en-US">
                <a:solidFill>
                  <a:srgbClr val="161616"/>
                </a:solidFill>
                <a:latin typeface="Arial"/>
                <a:ea typeface="Arial"/>
                <a:cs typeface="Arial"/>
                <a:sym typeface="Arial"/>
              </a:rPr>
              <a:t>Date dimension table….</a:t>
            </a:r>
            <a:r>
              <a:rPr b="0" i="0" lang="en-US">
                <a:solidFill>
                  <a:srgbClr val="161616"/>
                </a:solidFill>
                <a:latin typeface="Arial"/>
                <a:ea typeface="Arial"/>
                <a:cs typeface="Arial"/>
                <a:sym typeface="Arial"/>
              </a:rPr>
              <a:t>During report creation in Power BI, a common business requirement is to make calculations based on date and time. Organizations want to know how their business is doing over months, quarters, fiscal years, and so on. For this reason, it is crucial that these time-oriented values are formatted correctly. Power BI autodetects for date columns and tables; however, situations can occur where you will need to take extra steps to get the dates in the format that your organization requires.</a:t>
            </a:r>
            <a:endParaRPr>
              <a:latin typeface="Arial"/>
              <a:ea typeface="Arial"/>
              <a:cs typeface="Arial"/>
              <a:sym typeface="Arial"/>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 name="Google Shape;1008;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9" name="Google Shape;1019;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To use the Time Intelligence functions, a table must be marked as a date table.</a:t>
            </a:r>
            <a:endParaRPr/>
          </a:p>
          <a:p>
            <a:pPr indent="0" lvl="0" marL="0" marR="0" rtl="0" algn="l">
              <a:lnSpc>
                <a:spcPct val="100000"/>
              </a:lnSpc>
              <a:spcBef>
                <a:spcPts val="0"/>
              </a:spcBef>
              <a:spcAft>
                <a:spcPts val="0"/>
              </a:spcAft>
              <a:buClr>
                <a:srgbClr val="000000"/>
              </a:buClr>
              <a:buSzPts val="1100"/>
              <a:buFont typeface="Arial"/>
              <a:buNone/>
            </a:pPr>
            <a:r>
              <a:rPr lang="en-US"/>
              <a:t>Multiple model tables can be marked as date tables. </a:t>
            </a:r>
            <a:r>
              <a:rPr b="1" lang="en-US"/>
              <a:t>(Not Mandatory)</a:t>
            </a:r>
            <a:endParaRPr b="1"/>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US"/>
              <a:t>For more information, see https://docs.microsoft.com/power-bi/guidance/model-date-tables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9" name="Google Shape;1029;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5" name="Google Shape;1035;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1" name="Google Shape;1041;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7" name="Google Shape;1047;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4" name="Google Shape;1054;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171717"/>
                </a:solidFill>
                <a:latin typeface="Arial"/>
                <a:ea typeface="Arial"/>
                <a:cs typeface="Arial"/>
                <a:sym typeface="Arial"/>
              </a:rPr>
              <a:t>You can use the </a:t>
            </a:r>
            <a:r>
              <a:rPr b="0" i="0" lang="en-US" u="sng" strike="noStrike">
                <a:solidFill>
                  <a:schemeClr val="hlink"/>
                </a:solidFill>
                <a:latin typeface="Arial"/>
                <a:ea typeface="Arial"/>
                <a:cs typeface="Arial"/>
                <a:sym typeface="Arial"/>
                <a:hlinkClick r:id="rId2"/>
              </a:rPr>
              <a:t>CALCULATE </a:t>
            </a:r>
            <a:r>
              <a:rPr b="0" i="0" lang="en-US">
                <a:solidFill>
                  <a:srgbClr val="171717"/>
                </a:solidFill>
                <a:latin typeface="Arial"/>
                <a:ea typeface="Arial"/>
                <a:cs typeface="Arial"/>
                <a:sym typeface="Arial"/>
              </a:rPr>
              <a:t> DAX function to modify filter context in your formulas. </a:t>
            </a:r>
            <a:endParaRPr/>
          </a:p>
          <a:p>
            <a:pPr indent="0" lvl="0" marL="158750" rtl="0" algn="l">
              <a:lnSpc>
                <a:spcPct val="100000"/>
              </a:lnSpc>
              <a:spcBef>
                <a:spcPts val="0"/>
              </a:spcBef>
              <a:spcAft>
                <a:spcPts val="0"/>
              </a:spcAft>
              <a:buSzPts val="1100"/>
              <a:buNone/>
            </a:pPr>
            <a:r>
              <a:t/>
            </a:r>
            <a:endParaRPr>
              <a:solidFill>
                <a:srgbClr val="171717"/>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rgbClr val="171717"/>
                </a:solidFill>
                <a:latin typeface="Arial"/>
                <a:ea typeface="Arial"/>
                <a:cs typeface="Arial"/>
                <a:sym typeface="Arial"/>
              </a:rPr>
              <a:t>The syntax for the CALCULATE function is as follows:</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The function requires passing in an expression that returns a scalar value and as many filters as you need. </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The expression can be a measure (which is a named expression) or any expression that can be evaluated in filter context.</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Filters can be Boolean expressions or table expressions. </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It's also possible to pass in filter modification functions that provide additional control when you are modifying filter context.</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When you have multiple filters, they're evaluated by using the AND logical operator, which means that all conditions must be TRUE at the same time.</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rgbClr val="171717"/>
                </a:solidFill>
                <a:latin typeface="Arial"/>
                <a:ea typeface="Arial"/>
                <a:cs typeface="Arial"/>
                <a:sym typeface="Arial"/>
              </a:rPr>
              <a:t>Note:</a:t>
            </a:r>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The </a:t>
            </a:r>
            <a:r>
              <a:rPr b="1" i="0" lang="en-US" u="sng" strike="noStrike">
                <a:solidFill>
                  <a:schemeClr val="hlink"/>
                </a:solidFill>
                <a:latin typeface="Arial"/>
                <a:ea typeface="Arial"/>
                <a:cs typeface="Arial"/>
                <a:sym typeface="Arial"/>
                <a:hlinkClick r:id="rId3"/>
              </a:rPr>
              <a:t>CALCULATETABLE </a:t>
            </a:r>
            <a:r>
              <a:rPr b="0" i="0" lang="en-US">
                <a:solidFill>
                  <a:srgbClr val="171717"/>
                </a:solidFill>
                <a:latin typeface="Arial"/>
                <a:ea typeface="Arial"/>
                <a:cs typeface="Arial"/>
                <a:sym typeface="Arial"/>
              </a:rPr>
              <a:t> DAX function performs exactly the same functionality as the CALCULATE function, except that it modifies the filter context that is applied to an expression that returns a table object. </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In this module, the explanations and examples use the CALCULATE function, but keep in mind that these scenarios could also apply to the CALCULATETABLE function.</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7" name="Google Shape;1067;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171717"/>
                </a:solidFill>
                <a:latin typeface="Arial"/>
                <a:ea typeface="Arial"/>
                <a:cs typeface="Arial"/>
                <a:sym typeface="Arial"/>
              </a:rPr>
              <a:t>A Boolean expression filter is an expression that evaluates to TRUE or FALSE. </a:t>
            </a:r>
            <a:endParaRPr/>
          </a:p>
          <a:p>
            <a:pPr indent="0" lvl="0" marL="158750" rtl="0" algn="l">
              <a:lnSpc>
                <a:spcPct val="100000"/>
              </a:lnSpc>
              <a:spcBef>
                <a:spcPts val="0"/>
              </a:spcBef>
              <a:spcAft>
                <a:spcPts val="0"/>
              </a:spcAft>
              <a:buSzPts val="1100"/>
              <a:buNone/>
            </a:pPr>
            <a:r>
              <a:t/>
            </a:r>
            <a:endParaRPr>
              <a:solidFill>
                <a:srgbClr val="171717"/>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rgbClr val="171717"/>
                </a:solidFill>
                <a:latin typeface="Arial"/>
                <a:ea typeface="Arial"/>
                <a:cs typeface="Arial"/>
                <a:sym typeface="Arial"/>
              </a:rPr>
              <a:t>Boolean (True/False) filters must abide by the following rules:</a:t>
            </a:r>
            <a:endParaRPr/>
          </a:p>
          <a:p>
            <a:pPr indent="0" lvl="1" marL="61595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They can reference only a single column</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They cannot reference measures</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They cannot use functions that scan or return a table that includes aggregation functions like SUM</a:t>
            </a:r>
            <a:endParaRPr/>
          </a:p>
          <a:p>
            <a:pPr indent="-101600" lvl="0" marL="171450" rtl="0" algn="l">
              <a:lnSpc>
                <a:spcPct val="100000"/>
              </a:lnSpc>
              <a:spcBef>
                <a:spcPts val="0"/>
              </a:spcBef>
              <a:spcAft>
                <a:spcPts val="0"/>
              </a:spcAft>
              <a:buSzPts val="1100"/>
              <a:buFont typeface="Arial"/>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Internally, Microsoft Power BI translates Boolean filter expressions to table filter expressions, which is how it translates your </a:t>
            </a:r>
            <a:r>
              <a:rPr b="1" i="0" lang="en-US">
                <a:solidFill>
                  <a:srgbClr val="171717"/>
                </a:solidFill>
                <a:latin typeface="Arial"/>
                <a:ea typeface="Arial"/>
                <a:cs typeface="Arial"/>
                <a:sym typeface="Arial"/>
              </a:rPr>
              <a:t>Revenue Red</a:t>
            </a:r>
            <a:r>
              <a:rPr b="0" i="0" lang="en-US">
                <a:solidFill>
                  <a:srgbClr val="171717"/>
                </a:solidFill>
                <a:latin typeface="Arial"/>
                <a:ea typeface="Arial"/>
                <a:cs typeface="Arial"/>
                <a:sym typeface="Arial"/>
              </a:rPr>
              <a:t> measure definition.</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The top example is internally re-written to be the same as the bottom expression</a:t>
            </a:r>
            <a:endParaRPr/>
          </a:p>
          <a:p>
            <a:pPr indent="-101600" lvl="0" marL="171450" rtl="0" algn="l">
              <a:lnSpc>
                <a:spcPct val="100000"/>
              </a:lnSpc>
              <a:spcBef>
                <a:spcPts val="0"/>
              </a:spcBef>
              <a:spcAft>
                <a:spcPts val="0"/>
              </a:spcAft>
              <a:buSzPts val="1100"/>
              <a:buFont typeface="Arial"/>
              <a:buNone/>
            </a:pPr>
            <a:r>
              <a:t/>
            </a:r>
            <a:endParaRPr b="0" i="0">
              <a:solidFill>
                <a:srgbClr val="171717"/>
              </a:solidFill>
              <a:latin typeface="Quattrocento Sans"/>
              <a:ea typeface="Quattrocento Sans"/>
              <a:cs typeface="Quattrocento Sans"/>
              <a:sym typeface="Quattrocento Sans"/>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8" name="Google Shape;1078;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A table expression filter applies a table object as a filter. </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It could be a reference to a model table; however, it's likely a DAX function that returns a table object.</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Commonly, you'll use the </a:t>
            </a:r>
            <a:r>
              <a:rPr b="0" i="0" lang="en-US" u="sng" strike="noStrike">
                <a:solidFill>
                  <a:srgbClr val="171717"/>
                </a:solidFill>
                <a:latin typeface="Arial"/>
                <a:ea typeface="Arial"/>
                <a:cs typeface="Arial"/>
                <a:sym typeface="Arial"/>
                <a:hlinkClick r:id="rId2">
                  <a:extLst>
                    <a:ext uri="{A12FA001-AC4F-418D-AE19-62706E023703}">
                      <ahyp:hlinkClr val="tx"/>
                    </a:ext>
                  </a:extLst>
                </a:hlinkClick>
              </a:rPr>
              <a:t>FILTER </a:t>
            </a:r>
            <a:r>
              <a:rPr b="0" i="0" lang="en-US">
                <a:solidFill>
                  <a:srgbClr val="171717"/>
                </a:solidFill>
                <a:latin typeface="Arial"/>
                <a:ea typeface="Arial"/>
                <a:cs typeface="Arial"/>
                <a:sym typeface="Arial"/>
              </a:rPr>
              <a:t> DAX function to apply complex filter conditions, including those that can't be defined by a Boolean filter expression. </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The FILTER function is classed as an iterator function, and so you would pass in a table, or table expression, and an expression to evaluate for each row of that table.</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The FILTER function returns a table object with exactly the same structure as one that the table passed in. </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Its rows are a subset of those rows that were passed in, meaning the rows where the expression evaluated as TRUE.</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6" name="Google Shape;1086;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When using the CALCULATE function, you can pass in filter modification functions, which allow you to accomplish more than adding filters.</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The REMOVEFILTERS function is relatively new. In previous versions of DAX, you removed filters by using the </a:t>
            </a:r>
            <a:r>
              <a:rPr b="1" i="0" lang="en-US" u="sng" strike="noStrike">
                <a:solidFill>
                  <a:schemeClr val="hlink"/>
                </a:solidFill>
                <a:latin typeface="Arial"/>
                <a:ea typeface="Arial"/>
                <a:cs typeface="Arial"/>
                <a:sym typeface="Arial"/>
                <a:hlinkClick r:id="rId2"/>
              </a:rPr>
              <a:t>ALL </a:t>
            </a:r>
            <a:r>
              <a:rPr b="0" i="0" lang="en-US">
                <a:solidFill>
                  <a:srgbClr val="171717"/>
                </a:solidFill>
                <a:latin typeface="Arial"/>
                <a:ea typeface="Arial"/>
                <a:cs typeface="Arial"/>
                <a:sym typeface="Arial"/>
              </a:rPr>
              <a:t> DAX function or variants including the </a:t>
            </a:r>
            <a:r>
              <a:rPr b="1" i="0" lang="en-US" u="sng" strike="noStrike">
                <a:solidFill>
                  <a:schemeClr val="hlink"/>
                </a:solidFill>
                <a:latin typeface="Arial"/>
                <a:ea typeface="Arial"/>
                <a:cs typeface="Arial"/>
                <a:sym typeface="Arial"/>
                <a:hlinkClick r:id="rId3"/>
              </a:rPr>
              <a:t>ALLEXCEPT </a:t>
            </a:r>
            <a:r>
              <a:rPr b="0" i="0" lang="en-US">
                <a:solidFill>
                  <a:srgbClr val="171717"/>
                </a:solidFill>
                <a:latin typeface="Arial"/>
                <a:ea typeface="Arial"/>
                <a:cs typeface="Arial"/>
                <a:sym typeface="Arial"/>
              </a:rPr>
              <a:t> and the </a:t>
            </a:r>
            <a:r>
              <a:rPr b="1" i="0" lang="en-US" u="sng" strike="noStrike">
                <a:solidFill>
                  <a:schemeClr val="hlink"/>
                </a:solidFill>
                <a:latin typeface="Arial"/>
                <a:ea typeface="Arial"/>
                <a:cs typeface="Arial"/>
                <a:sym typeface="Arial"/>
                <a:hlinkClick r:id="rId4"/>
              </a:rPr>
              <a:t>ALLNOBLANKROW </a:t>
            </a:r>
            <a:r>
              <a:rPr b="0" i="0" lang="en-US">
                <a:solidFill>
                  <a:srgbClr val="171717"/>
                </a:solidFill>
                <a:latin typeface="Arial"/>
                <a:ea typeface="Arial"/>
                <a:cs typeface="Arial"/>
                <a:sym typeface="Arial"/>
              </a:rPr>
              <a:t> DAX functions. </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These functions behave as both filter modifiers and as functions that return table objects of distinct values. These functions are mentioned now because you're likely to find documentation and formula examples that remove filters by using them.</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The following examples show how adding filter expressions to the CALCULATE function works.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As in the previous activity, the Revenue Red measure was added to a table visual that groups by region and displays revenue. Because no filter is applied on the Color column in the Product table, the evaluation of the measure adds a new filter to filter context. In the first row, the value of $2,681,324.79 is for red products that were sold in the Australian region.</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In the second table visual, the first column of the table visual is switched from Region to Color. It produces a different result because the Color column in the Product table is now in filter context. The Revenue Red measure formula evaluates the Revenue measure by adding a filter on the Color column (to red) in the Product table.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Consequently, in this visual that groups by color, the measure formula overwrites the filter context with a new filter. This result might or might not be what you want.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The next unit introduces the KEEPFILTERS  DAX function, which is a filter modification function that you can use to preserve filters rather than overwrite them.</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3" name="Google Shape;1103;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71717"/>
                </a:solidFill>
                <a:latin typeface="Quattrocento Sans"/>
                <a:ea typeface="Quattrocento Sans"/>
                <a:cs typeface="Quattrocento Sans"/>
                <a:sym typeface="Quattrocento Sans"/>
              </a:rPr>
              <a:t>An inactive model relationship can only propagate filters when the </a:t>
            </a:r>
            <a:r>
              <a:rPr b="0" i="0" lang="en-US" u="sng" strike="noStrike">
                <a:solidFill>
                  <a:schemeClr val="hlink"/>
                </a:solidFill>
                <a:latin typeface="Quattrocento Sans"/>
                <a:ea typeface="Quattrocento Sans"/>
                <a:cs typeface="Quattrocento Sans"/>
                <a:sym typeface="Quattrocento Sans"/>
                <a:hlinkClick r:id="rId2"/>
              </a:rPr>
              <a:t>USERELATIONSHIP </a:t>
            </a:r>
            <a:r>
              <a:rPr b="0" i="0" lang="en-US">
                <a:solidFill>
                  <a:srgbClr val="171717"/>
                </a:solidFill>
                <a:latin typeface="Quattrocento Sans"/>
                <a:ea typeface="Quattrocento Sans"/>
                <a:cs typeface="Quattrocento Sans"/>
                <a:sym typeface="Quattrocento Sans"/>
              </a:rPr>
              <a:t> DAX function is passed as a filter expression to the CALCULATE function. </a:t>
            </a:r>
            <a:endParaRPr/>
          </a:p>
          <a:p>
            <a:pPr indent="-228600" lvl="0" marL="457200" rtl="0" algn="l">
              <a:lnSpc>
                <a:spcPct val="100000"/>
              </a:lnSpc>
              <a:spcBef>
                <a:spcPts val="0"/>
              </a:spcBef>
              <a:spcAft>
                <a:spcPts val="0"/>
              </a:spcAft>
              <a:buSzPts val="1100"/>
              <a:buNone/>
            </a:pPr>
            <a:r>
              <a:t/>
            </a:r>
            <a:endParaRPr b="0" i="0">
              <a:solidFill>
                <a:srgbClr val="171717"/>
              </a:solidFill>
              <a:latin typeface="Quattrocento Sans"/>
              <a:ea typeface="Quattrocento Sans"/>
              <a:cs typeface="Quattrocento Sans"/>
              <a:sym typeface="Quattrocento Sans"/>
            </a:endParaRPr>
          </a:p>
          <a:p>
            <a:pPr indent="-298450" lvl="0" marL="457200" rtl="0" algn="l">
              <a:lnSpc>
                <a:spcPct val="100000"/>
              </a:lnSpc>
              <a:spcBef>
                <a:spcPts val="0"/>
              </a:spcBef>
              <a:spcAft>
                <a:spcPts val="0"/>
              </a:spcAft>
              <a:buSzPts val="1100"/>
              <a:buChar char="●"/>
            </a:pPr>
            <a:r>
              <a:rPr b="0" i="0" lang="en-US">
                <a:solidFill>
                  <a:srgbClr val="171717"/>
                </a:solidFill>
                <a:latin typeface="Quattrocento Sans"/>
                <a:ea typeface="Quattrocento Sans"/>
                <a:cs typeface="Quattrocento Sans"/>
                <a:sym typeface="Quattrocento Sans"/>
              </a:rPr>
              <a:t>When you use this function to engage an inactive relationship, the active relationship will automatically become inactive.</a:t>
            </a:r>
            <a:endParaRPr/>
          </a:p>
          <a:p>
            <a:pPr indent="-228600" lvl="0" marL="457200" rtl="0" algn="l">
              <a:lnSpc>
                <a:spcPct val="100000"/>
              </a:lnSpc>
              <a:spcBef>
                <a:spcPts val="0"/>
              </a:spcBef>
              <a:spcAft>
                <a:spcPts val="0"/>
              </a:spcAft>
              <a:buSzPts val="1100"/>
              <a:buNone/>
            </a:pPr>
            <a:r>
              <a:t/>
            </a:r>
            <a:endParaRPr b="0" i="0">
              <a:solidFill>
                <a:srgbClr val="171717"/>
              </a:solidFill>
              <a:latin typeface="Quattrocento Sans"/>
              <a:ea typeface="Quattrocento Sans"/>
              <a:cs typeface="Quattrocento Sans"/>
              <a:sym typeface="Quattrocento Sans"/>
            </a:endParaRPr>
          </a:p>
          <a:p>
            <a:pPr indent="-298450" lvl="0" marL="457200" rtl="0" algn="l">
              <a:lnSpc>
                <a:spcPct val="100000"/>
              </a:lnSpc>
              <a:spcBef>
                <a:spcPts val="0"/>
              </a:spcBef>
              <a:spcAft>
                <a:spcPts val="0"/>
              </a:spcAft>
              <a:buSzPts val="1100"/>
              <a:buChar char="●"/>
            </a:pPr>
            <a:r>
              <a:rPr b="0" i="0" lang="en-US">
                <a:solidFill>
                  <a:srgbClr val="171717"/>
                </a:solidFill>
                <a:latin typeface="Quattrocento Sans"/>
                <a:ea typeface="Quattrocento Sans"/>
                <a:cs typeface="Quattrocento Sans"/>
                <a:sym typeface="Quattrocento Sans"/>
              </a:rPr>
              <a:t>Review an example of a measure definition that uses an inactive relationship to calculate the </a:t>
            </a:r>
            <a:r>
              <a:rPr b="1" i="0" lang="en-US">
                <a:solidFill>
                  <a:srgbClr val="171717"/>
                </a:solidFill>
                <a:latin typeface="Quattrocento Sans"/>
                <a:ea typeface="Quattrocento Sans"/>
                <a:cs typeface="Quattrocento Sans"/>
                <a:sym typeface="Quattrocento Sans"/>
              </a:rPr>
              <a:t>Revenue</a:t>
            </a:r>
            <a:r>
              <a:rPr b="0" i="0" lang="en-US">
                <a:solidFill>
                  <a:srgbClr val="171717"/>
                </a:solidFill>
                <a:latin typeface="Quattrocento Sans"/>
                <a:ea typeface="Quattrocento Sans"/>
                <a:cs typeface="Quattrocento Sans"/>
                <a:sym typeface="Quattrocento Sans"/>
              </a:rPr>
              <a:t> measure by shipped dates: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2" name="Google Shape;1112;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hyperlink" Target="https://goo.gl/maps/kBUSowm8acoNevJ4A" TargetMode="External"/><Relationship Id="rId4" Type="http://schemas.openxmlformats.org/officeDocument/2006/relationships/hyperlink" Target="https://goo.gl/maps/kBUSowm8acoNevJ4A" TargetMode="External"/><Relationship Id="rId5" Type="http://schemas.openxmlformats.org/officeDocument/2006/relationships/hyperlink" Target="https://goo.gl/maps/kBUSowm8acoNevJ4A"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type="title">
  <p:cSld name="TITLE">
    <p:spTree>
      <p:nvGrpSpPr>
        <p:cNvPr id="12" name="Shape 12"/>
        <p:cNvGrpSpPr/>
        <p:nvPr/>
      </p:nvGrpSpPr>
      <p:grpSpPr>
        <a:xfrm>
          <a:off x="0" y="0"/>
          <a:ext cx="0" cy="0"/>
          <a:chOff x="0" y="0"/>
          <a:chExt cx="0" cy="0"/>
        </a:xfrm>
      </p:grpSpPr>
      <p:sp>
        <p:nvSpPr>
          <p:cNvPr id="13" name="Google Shape;13;p156"/>
          <p:cNvSpPr txBox="1"/>
          <p:nvPr>
            <p:ph type="ctrTitle"/>
          </p:nvPr>
        </p:nvSpPr>
        <p:spPr>
          <a:xfrm>
            <a:off x="572100" y="3850500"/>
            <a:ext cx="5836500" cy="2254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3200">
                <a:solidFill>
                  <a:schemeClr val="accent5"/>
                </a:solidFill>
              </a:defRPr>
            </a:lvl1pPr>
            <a:lvl2pPr lvl="1" algn="l">
              <a:lnSpc>
                <a:spcPct val="115000"/>
              </a:lnSpc>
              <a:spcBef>
                <a:spcPts val="0"/>
              </a:spcBef>
              <a:spcAft>
                <a:spcPts val="0"/>
              </a:spcAft>
              <a:buSzPts val="5200"/>
              <a:buNone/>
              <a:defRPr sz="6240"/>
            </a:lvl2pPr>
            <a:lvl3pPr lvl="2" algn="l">
              <a:lnSpc>
                <a:spcPct val="115000"/>
              </a:lnSpc>
              <a:spcBef>
                <a:spcPts val="0"/>
              </a:spcBef>
              <a:spcAft>
                <a:spcPts val="0"/>
              </a:spcAft>
              <a:buSzPts val="5200"/>
              <a:buNone/>
              <a:defRPr sz="6240"/>
            </a:lvl3pPr>
            <a:lvl4pPr lvl="3" algn="l">
              <a:lnSpc>
                <a:spcPct val="115000"/>
              </a:lnSpc>
              <a:spcBef>
                <a:spcPts val="0"/>
              </a:spcBef>
              <a:spcAft>
                <a:spcPts val="0"/>
              </a:spcAft>
              <a:buSzPts val="5200"/>
              <a:buNone/>
              <a:defRPr sz="6240"/>
            </a:lvl4pPr>
            <a:lvl5pPr lvl="4" algn="l">
              <a:lnSpc>
                <a:spcPct val="115000"/>
              </a:lnSpc>
              <a:spcBef>
                <a:spcPts val="0"/>
              </a:spcBef>
              <a:spcAft>
                <a:spcPts val="0"/>
              </a:spcAft>
              <a:buSzPts val="5200"/>
              <a:buNone/>
              <a:defRPr sz="6240"/>
            </a:lvl5pPr>
            <a:lvl6pPr lvl="5" algn="l">
              <a:lnSpc>
                <a:spcPct val="115000"/>
              </a:lnSpc>
              <a:spcBef>
                <a:spcPts val="0"/>
              </a:spcBef>
              <a:spcAft>
                <a:spcPts val="0"/>
              </a:spcAft>
              <a:buSzPts val="5200"/>
              <a:buNone/>
              <a:defRPr sz="6240"/>
            </a:lvl6pPr>
            <a:lvl7pPr lvl="6" algn="l">
              <a:lnSpc>
                <a:spcPct val="115000"/>
              </a:lnSpc>
              <a:spcBef>
                <a:spcPts val="0"/>
              </a:spcBef>
              <a:spcAft>
                <a:spcPts val="0"/>
              </a:spcAft>
              <a:buSzPts val="5200"/>
              <a:buNone/>
              <a:defRPr sz="6240"/>
            </a:lvl7pPr>
            <a:lvl8pPr lvl="7" algn="l">
              <a:lnSpc>
                <a:spcPct val="115000"/>
              </a:lnSpc>
              <a:spcBef>
                <a:spcPts val="0"/>
              </a:spcBef>
              <a:spcAft>
                <a:spcPts val="0"/>
              </a:spcAft>
              <a:buSzPts val="5200"/>
              <a:buNone/>
              <a:defRPr sz="6240"/>
            </a:lvl8pPr>
            <a:lvl9pPr lvl="8" algn="l">
              <a:lnSpc>
                <a:spcPct val="115000"/>
              </a:lnSpc>
              <a:spcBef>
                <a:spcPts val="0"/>
              </a:spcBef>
              <a:spcAft>
                <a:spcPts val="0"/>
              </a:spcAft>
              <a:buSzPts val="5200"/>
              <a:buNone/>
              <a:defRPr sz="6240"/>
            </a:lvl9pPr>
          </a:lstStyle>
          <a:p/>
        </p:txBody>
      </p:sp>
      <p:pic>
        <p:nvPicPr>
          <p:cNvPr id="14" name="Google Shape;14;p156"/>
          <p:cNvPicPr preferRelativeResize="0"/>
          <p:nvPr/>
        </p:nvPicPr>
        <p:blipFill rotWithShape="1">
          <a:blip r:embed="rId2">
            <a:alphaModFix/>
          </a:blip>
          <a:srcRect b="-931" l="0" r="0" t="-1484"/>
          <a:stretch/>
        </p:blipFill>
        <p:spPr>
          <a:xfrm>
            <a:off x="6408701" y="979470"/>
            <a:ext cx="5414399" cy="5125140"/>
          </a:xfrm>
          <a:prstGeom prst="rect">
            <a:avLst/>
          </a:prstGeom>
          <a:noFill/>
          <a:ln>
            <a:noFill/>
          </a:ln>
        </p:spPr>
      </p:pic>
      <p:pic>
        <p:nvPicPr>
          <p:cNvPr id="15" name="Google Shape;15;p156"/>
          <p:cNvPicPr preferRelativeResize="0"/>
          <p:nvPr/>
        </p:nvPicPr>
        <p:blipFill rotWithShape="1">
          <a:blip r:embed="rId3">
            <a:alphaModFix/>
          </a:blip>
          <a:srcRect b="0" l="0" r="0" t="0"/>
          <a:stretch/>
        </p:blipFill>
        <p:spPr>
          <a:xfrm>
            <a:off x="572101" y="3252333"/>
            <a:ext cx="5414412" cy="4270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 name="Shape 62"/>
        <p:cNvGrpSpPr/>
        <p:nvPr/>
      </p:nvGrpSpPr>
      <p:grpSpPr>
        <a:xfrm>
          <a:off x="0" y="0"/>
          <a:ext cx="0" cy="0"/>
          <a:chOff x="0" y="0"/>
          <a:chExt cx="0" cy="0"/>
        </a:xfrm>
      </p:grpSpPr>
      <p:sp>
        <p:nvSpPr>
          <p:cNvPr id="63" name="Google Shape;63;p165"/>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64" name="Google Shape;64;p165"/>
          <p:cNvSpPr txBox="1"/>
          <p:nvPr>
            <p:ph type="title"/>
          </p:nvPr>
        </p:nvSpPr>
        <p:spPr>
          <a:xfrm>
            <a:off x="415600"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showMasterSp="0" type="obj">
  <p:cSld name="OBJECT">
    <p:spTree>
      <p:nvGrpSpPr>
        <p:cNvPr id="65" name="Shape 65"/>
        <p:cNvGrpSpPr/>
        <p:nvPr/>
      </p:nvGrpSpPr>
      <p:grpSpPr>
        <a:xfrm>
          <a:off x="0" y="0"/>
          <a:ext cx="0" cy="0"/>
          <a:chOff x="0" y="0"/>
          <a:chExt cx="0" cy="0"/>
        </a:xfrm>
      </p:grpSpPr>
      <p:sp>
        <p:nvSpPr>
          <p:cNvPr id="66" name="Google Shape;66;p166"/>
          <p:cNvSpPr txBox="1"/>
          <p:nvPr>
            <p:ph type="title"/>
          </p:nvPr>
        </p:nvSpPr>
        <p:spPr>
          <a:xfrm>
            <a:off x="415600" y="745226"/>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66"/>
          <p:cNvSpPr txBox="1"/>
          <p:nvPr>
            <p:ph idx="1" type="body"/>
          </p:nvPr>
        </p:nvSpPr>
        <p:spPr>
          <a:xfrm>
            <a:off x="415600" y="1536634"/>
            <a:ext cx="11360800" cy="455508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8" name="Google Shape;68;p166"/>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9" name="Google Shape;69;p166"/>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0" name="Google Shape;70;p16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a:lvl1pPr>
            <a:lvl2pPr indent="0" lvl="1" marL="0" marR="0" algn="r">
              <a:lnSpc>
                <a:spcPct val="100000"/>
              </a:lnSpc>
              <a:spcBef>
                <a:spcPts val="0"/>
              </a:spcBef>
              <a:spcAft>
                <a:spcPts val="0"/>
              </a:spcAft>
              <a:buClr>
                <a:schemeClr val="accent1"/>
              </a:buClr>
              <a:buSzPts val="1200"/>
              <a:buFont typeface="Century Gothic"/>
              <a:buNone/>
              <a:defRPr/>
            </a:lvl2pPr>
            <a:lvl3pPr indent="0" lvl="2" marL="0" marR="0" algn="r">
              <a:lnSpc>
                <a:spcPct val="100000"/>
              </a:lnSpc>
              <a:spcBef>
                <a:spcPts val="0"/>
              </a:spcBef>
              <a:spcAft>
                <a:spcPts val="0"/>
              </a:spcAft>
              <a:buClr>
                <a:schemeClr val="accent1"/>
              </a:buClr>
              <a:buSzPts val="1200"/>
              <a:buFont typeface="Century Gothic"/>
              <a:buNone/>
              <a:defRPr/>
            </a:lvl3pPr>
            <a:lvl4pPr indent="0" lvl="3" marL="0" marR="0" algn="r">
              <a:lnSpc>
                <a:spcPct val="100000"/>
              </a:lnSpc>
              <a:spcBef>
                <a:spcPts val="0"/>
              </a:spcBef>
              <a:spcAft>
                <a:spcPts val="0"/>
              </a:spcAft>
              <a:buClr>
                <a:schemeClr val="accent1"/>
              </a:buClr>
              <a:buSzPts val="1200"/>
              <a:buFont typeface="Century Gothic"/>
              <a:buNone/>
              <a:defRPr/>
            </a:lvl4pPr>
            <a:lvl5pPr indent="0" lvl="4" marL="0" marR="0" algn="r">
              <a:lnSpc>
                <a:spcPct val="100000"/>
              </a:lnSpc>
              <a:spcBef>
                <a:spcPts val="0"/>
              </a:spcBef>
              <a:spcAft>
                <a:spcPts val="0"/>
              </a:spcAft>
              <a:buClr>
                <a:schemeClr val="accent1"/>
              </a:buClr>
              <a:buSzPts val="1200"/>
              <a:buFont typeface="Century Gothic"/>
              <a:buNone/>
              <a:defRPr/>
            </a:lvl5pPr>
            <a:lvl6pPr indent="0" lvl="5" marL="0" marR="0" algn="r">
              <a:lnSpc>
                <a:spcPct val="100000"/>
              </a:lnSpc>
              <a:spcBef>
                <a:spcPts val="0"/>
              </a:spcBef>
              <a:spcAft>
                <a:spcPts val="0"/>
              </a:spcAft>
              <a:buClr>
                <a:schemeClr val="accent1"/>
              </a:buClr>
              <a:buSzPts val="1200"/>
              <a:buFont typeface="Century Gothic"/>
              <a:buNone/>
              <a:defRPr/>
            </a:lvl6pPr>
            <a:lvl7pPr indent="0" lvl="6" marL="0" marR="0" algn="r">
              <a:lnSpc>
                <a:spcPct val="100000"/>
              </a:lnSpc>
              <a:spcBef>
                <a:spcPts val="0"/>
              </a:spcBef>
              <a:spcAft>
                <a:spcPts val="0"/>
              </a:spcAft>
              <a:buClr>
                <a:schemeClr val="accent1"/>
              </a:buClr>
              <a:buSzPts val="1200"/>
              <a:buFont typeface="Century Gothic"/>
              <a:buNone/>
              <a:defRPr/>
            </a:lvl7pPr>
            <a:lvl8pPr indent="0" lvl="7" marL="0" marR="0" algn="r">
              <a:lnSpc>
                <a:spcPct val="100000"/>
              </a:lnSpc>
              <a:spcBef>
                <a:spcPts val="0"/>
              </a:spcBef>
              <a:spcAft>
                <a:spcPts val="0"/>
              </a:spcAft>
              <a:buClr>
                <a:schemeClr val="accent1"/>
              </a:buClr>
              <a:buSzPts val="1200"/>
              <a:buFont typeface="Century Gothic"/>
              <a:buNone/>
              <a:defRPr/>
            </a:lvl8pPr>
            <a:lvl9pPr indent="0" lvl="8" marL="0" marR="0" algn="r">
              <a:lnSpc>
                <a:spcPct val="100000"/>
              </a:lnSpc>
              <a:spcBef>
                <a:spcPts val="0"/>
              </a:spcBef>
              <a:spcAft>
                <a:spcPts val="0"/>
              </a:spcAft>
              <a:buClr>
                <a:schemeClr val="accent1"/>
              </a:buClr>
              <a:buSzPts val="12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 name="Shape 71"/>
        <p:cNvGrpSpPr/>
        <p:nvPr/>
      </p:nvGrpSpPr>
      <p:grpSpPr>
        <a:xfrm>
          <a:off x="0" y="0"/>
          <a:ext cx="0" cy="0"/>
          <a:chOff x="0" y="0"/>
          <a:chExt cx="0" cy="0"/>
        </a:xfrm>
      </p:grpSpPr>
      <p:sp>
        <p:nvSpPr>
          <p:cNvPr id="72" name="Google Shape;72;p167"/>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73" name="Google Shape;73;p167"/>
          <p:cNvSpPr txBox="1"/>
          <p:nvPr/>
        </p:nvSpPr>
        <p:spPr>
          <a:xfrm>
            <a:off x="3962764" y="2276901"/>
            <a:ext cx="5326800" cy="627816"/>
          </a:xfrm>
          <a:prstGeom prst="rect">
            <a:avLst/>
          </a:prstGeom>
          <a:noFill/>
          <a:ln>
            <a:noFill/>
          </a:ln>
        </p:spPr>
        <p:txBody>
          <a:bodyPr anchorCtr="0" anchor="t" bIns="54825" lIns="109700" spcFirstLastPara="1" rIns="109700" wrap="square" tIns="54825">
            <a:spAutoFit/>
          </a:bodyPr>
          <a:lstStyle/>
          <a:p>
            <a:pPr indent="0" lvl="0" marL="0" marR="0" rtl="0" algn="l">
              <a:lnSpc>
                <a:spcPct val="100000"/>
              </a:lnSpc>
              <a:spcBef>
                <a:spcPts val="0"/>
              </a:spcBef>
              <a:spcAft>
                <a:spcPts val="0"/>
              </a:spcAft>
              <a:buClr>
                <a:srgbClr val="000000"/>
              </a:buClr>
              <a:buSzPts val="1200"/>
              <a:buFont typeface="Arial"/>
              <a:buNone/>
            </a:pPr>
            <a:r>
              <a:rPr b="1" i="0" lang="en-US" sz="3359" u="none" cap="none" strike="noStrike">
                <a:solidFill>
                  <a:srgbClr val="261144"/>
                </a:solidFill>
                <a:latin typeface="Century Gothic"/>
                <a:ea typeface="Century Gothic"/>
                <a:cs typeface="Century Gothic"/>
                <a:sym typeface="Century Gothic"/>
              </a:rPr>
              <a:t>Thank you!</a:t>
            </a:r>
            <a:endParaRPr b="1" i="0" sz="1440" u="none" cap="none" strike="noStrike">
              <a:solidFill>
                <a:srgbClr val="261144"/>
              </a:solidFill>
              <a:latin typeface="Century Gothic"/>
              <a:ea typeface="Century Gothic"/>
              <a:cs typeface="Century Gothic"/>
              <a:sym typeface="Century Gothic"/>
            </a:endParaRPr>
          </a:p>
        </p:txBody>
      </p:sp>
      <p:sp>
        <p:nvSpPr>
          <p:cNvPr id="74" name="Google Shape;74;p167"/>
          <p:cNvSpPr/>
          <p:nvPr/>
        </p:nvSpPr>
        <p:spPr>
          <a:xfrm>
            <a:off x="-6372467" y="-4982833"/>
            <a:ext cx="9753200" cy="9753120"/>
          </a:xfrm>
          <a:prstGeom prst="ellipse">
            <a:avLst/>
          </a:prstGeom>
          <a:noFill/>
          <a:ln cap="flat" cmpd="sng" w="9525">
            <a:solidFill>
              <a:srgbClr val="845BA3"/>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pic>
        <p:nvPicPr>
          <p:cNvPr id="75" name="Google Shape;75;p167"/>
          <p:cNvPicPr preferRelativeResize="0"/>
          <p:nvPr/>
        </p:nvPicPr>
        <p:blipFill rotWithShape="1">
          <a:blip r:embed="rId2">
            <a:alphaModFix/>
          </a:blip>
          <a:srcRect b="0" l="0" r="0" t="0"/>
          <a:stretch/>
        </p:blipFill>
        <p:spPr>
          <a:xfrm>
            <a:off x="1676841" y="676600"/>
            <a:ext cx="2236599" cy="2034779"/>
          </a:xfrm>
          <a:prstGeom prst="rect">
            <a:avLst/>
          </a:prstGeom>
          <a:noFill/>
          <a:ln>
            <a:noFill/>
          </a:ln>
        </p:spPr>
      </p:pic>
      <p:sp>
        <p:nvSpPr>
          <p:cNvPr id="76" name="Google Shape;76;p167"/>
          <p:cNvSpPr txBox="1"/>
          <p:nvPr/>
        </p:nvSpPr>
        <p:spPr>
          <a:xfrm>
            <a:off x="3962815" y="3850433"/>
            <a:ext cx="5614800" cy="2581877"/>
          </a:xfrm>
          <a:prstGeom prst="rect">
            <a:avLst/>
          </a:prstGeom>
          <a:noFill/>
          <a:ln>
            <a:noFill/>
          </a:ln>
        </p:spPr>
        <p:txBody>
          <a:bodyPr anchorCtr="0" anchor="t" bIns="54825" lIns="109700" spcFirstLastPara="1" rIns="109700" wrap="square" tIns="54825">
            <a:spAutoFit/>
          </a:bodyPr>
          <a:lstStyle/>
          <a:p>
            <a:pPr indent="0" lvl="0" marL="0" marR="365760" rtl="0" algn="l">
              <a:lnSpc>
                <a:spcPct val="100000"/>
              </a:lnSpc>
              <a:spcBef>
                <a:spcPts val="0"/>
              </a:spcBef>
              <a:spcAft>
                <a:spcPts val="0"/>
              </a:spcAft>
              <a:buClr>
                <a:srgbClr val="422B72"/>
              </a:buClr>
              <a:buSzPts val="1560"/>
              <a:buFont typeface="Century Gothic"/>
              <a:buNone/>
            </a:pPr>
            <a:r>
              <a:rPr b="0" i="0" lang="en-US" sz="1560" u="none" cap="none" strike="noStrike">
                <a:solidFill>
                  <a:srgbClr val="422B72"/>
                </a:solidFill>
                <a:latin typeface="Century Gothic"/>
                <a:ea typeface="Century Gothic"/>
                <a:cs typeface="Century Gothic"/>
                <a:sym typeface="Century Gothic"/>
              </a:rPr>
              <a:t>hello@datasociety.com</a:t>
            </a:r>
            <a:endParaRPr b="0" i="0" sz="1560" u="none" cap="none" strike="noStrike">
              <a:solidFill>
                <a:srgbClr val="422B72"/>
              </a:solidFill>
              <a:latin typeface="Century Gothic"/>
              <a:ea typeface="Century Gothic"/>
              <a:cs typeface="Century Gothic"/>
              <a:sym typeface="Century Gothic"/>
            </a:endParaRPr>
          </a:p>
          <a:p>
            <a:pPr indent="0" lvl="0" marL="0" marR="365760" rtl="0" algn="l">
              <a:lnSpc>
                <a:spcPct val="100000"/>
              </a:lnSpc>
              <a:spcBef>
                <a:spcPts val="1200"/>
              </a:spcBef>
              <a:spcAft>
                <a:spcPts val="0"/>
              </a:spcAft>
              <a:buClr>
                <a:srgbClr val="422B72"/>
              </a:buClr>
              <a:buSzPts val="1560"/>
              <a:buFont typeface="Century Gothic"/>
              <a:buNone/>
            </a:pPr>
            <a:r>
              <a:rPr b="0" i="0" lang="en-US" sz="1560" u="none" cap="none" strike="noStrike">
                <a:solidFill>
                  <a:srgbClr val="422B72"/>
                </a:solidFill>
                <a:uFill>
                  <a:noFill/>
                </a:uFill>
                <a:latin typeface="Century Gothic"/>
                <a:ea typeface="Century Gothic"/>
                <a:cs typeface="Century Gothic"/>
                <a:sym typeface="Century Gothic"/>
                <a:hlinkClick r:id="rId3">
                  <a:extLst>
                    <a:ext uri="{A12FA001-AC4F-418D-AE19-62706E023703}">
                      <ahyp:hlinkClr val="tx"/>
                    </a:ext>
                  </a:extLst>
                </a:hlinkClick>
              </a:rPr>
              <a:t>1100 15th St. NW, Floor 4</a:t>
            </a:r>
            <a:br>
              <a:rPr b="0" i="0" lang="en-US" sz="1560" u="none" cap="none" strike="noStrike">
                <a:solidFill>
                  <a:srgbClr val="422B72"/>
                </a:solidFill>
                <a:uFill>
                  <a:noFill/>
                </a:uFill>
                <a:latin typeface="Century Gothic"/>
                <a:ea typeface="Century Gothic"/>
                <a:cs typeface="Century Gothic"/>
                <a:sym typeface="Century Gothic"/>
                <a:hlinkClick r:id="rId4">
                  <a:extLst>
                    <a:ext uri="{A12FA001-AC4F-418D-AE19-62706E023703}">
                      <ahyp:hlinkClr val="tx"/>
                    </a:ext>
                  </a:extLst>
                </a:hlinkClick>
              </a:rPr>
            </a:br>
            <a:r>
              <a:rPr b="0" i="0" lang="en-US" sz="1560" u="none" cap="none" strike="noStrike">
                <a:solidFill>
                  <a:srgbClr val="422B72"/>
                </a:solidFill>
                <a:uFill>
                  <a:noFill/>
                </a:uFill>
                <a:latin typeface="Century Gothic"/>
                <a:ea typeface="Century Gothic"/>
                <a:cs typeface="Century Gothic"/>
                <a:sym typeface="Century Gothic"/>
                <a:hlinkClick r:id="rId5">
                  <a:extLst>
                    <a:ext uri="{A12FA001-AC4F-418D-AE19-62706E023703}">
                      <ahyp:hlinkClr val="tx"/>
                    </a:ext>
                  </a:extLst>
                </a:hlinkClick>
              </a:rPr>
              <a:t>Washington, D.C. 20005</a:t>
            </a:r>
            <a:endParaRPr b="0" i="0" sz="1560" u="none" cap="none" strike="noStrike">
              <a:solidFill>
                <a:srgbClr val="422B72"/>
              </a:solidFill>
              <a:latin typeface="Century Gothic"/>
              <a:ea typeface="Century Gothic"/>
              <a:cs typeface="Century Gothic"/>
              <a:sym typeface="Century Gothic"/>
            </a:endParaRPr>
          </a:p>
          <a:p>
            <a:pPr indent="0" lvl="0" marL="0" marR="365760" rtl="0" algn="l">
              <a:lnSpc>
                <a:spcPct val="100000"/>
              </a:lnSpc>
              <a:spcBef>
                <a:spcPts val="1200"/>
              </a:spcBef>
              <a:spcAft>
                <a:spcPts val="0"/>
              </a:spcAft>
              <a:buClr>
                <a:srgbClr val="422B72"/>
              </a:buClr>
              <a:buSzPts val="1560"/>
              <a:buFont typeface="Century Gothic"/>
              <a:buNone/>
            </a:pPr>
            <a:r>
              <a:rPr b="0" i="0" lang="en-US" sz="1560" u="none" cap="none" strike="noStrike">
                <a:solidFill>
                  <a:srgbClr val="422B72"/>
                </a:solidFill>
                <a:latin typeface="Century Gothic"/>
                <a:ea typeface="Century Gothic"/>
                <a:cs typeface="Century Gothic"/>
                <a:sym typeface="Century Gothic"/>
              </a:rPr>
              <a:t>(202)600-9635</a:t>
            </a:r>
            <a:endParaRPr b="0" i="0" sz="1560" u="none" cap="none" strike="noStrike">
              <a:solidFill>
                <a:srgbClr val="422B72"/>
              </a:solidFill>
              <a:latin typeface="Century Gothic"/>
              <a:ea typeface="Century Gothic"/>
              <a:cs typeface="Century Gothic"/>
              <a:sym typeface="Century Gothic"/>
            </a:endParaRPr>
          </a:p>
          <a:p>
            <a:pPr indent="0" lvl="0" marL="0" marR="0" rtl="0" algn="l">
              <a:lnSpc>
                <a:spcPct val="100000"/>
              </a:lnSpc>
              <a:spcBef>
                <a:spcPts val="1200"/>
              </a:spcBef>
              <a:spcAft>
                <a:spcPts val="0"/>
              </a:spcAft>
              <a:buClr>
                <a:srgbClr val="422B72"/>
              </a:buClr>
              <a:buSzPts val="1560"/>
              <a:buFont typeface="Century Gothic"/>
              <a:buNone/>
            </a:pPr>
            <a:r>
              <a:rPr b="1" i="0" lang="en-US" sz="1560" u="none" cap="none" strike="noStrike">
                <a:solidFill>
                  <a:srgbClr val="422B72"/>
                </a:solidFill>
                <a:latin typeface="Century Gothic"/>
                <a:ea typeface="Century Gothic"/>
                <a:cs typeface="Century Gothic"/>
                <a:sym typeface="Century Gothic"/>
              </a:rPr>
              <a:t>datasociety.com</a:t>
            </a:r>
            <a:endParaRPr b="1" i="0" sz="1560" u="none" cap="none" strike="noStrike">
              <a:solidFill>
                <a:srgbClr val="422B72"/>
              </a:solidFill>
              <a:latin typeface="Century Gothic"/>
              <a:ea typeface="Century Gothic"/>
              <a:cs typeface="Century Gothic"/>
              <a:sym typeface="Century Gothic"/>
            </a:endParaRPr>
          </a:p>
          <a:p>
            <a:pPr indent="0" lvl="0" marL="0" marR="365760" rtl="0" algn="l">
              <a:lnSpc>
                <a:spcPct val="100000"/>
              </a:lnSpc>
              <a:spcBef>
                <a:spcPts val="0"/>
              </a:spcBef>
              <a:spcAft>
                <a:spcPts val="0"/>
              </a:spcAft>
              <a:buClr>
                <a:schemeClr val="dk1"/>
              </a:buClr>
              <a:buSzPts val="1560"/>
              <a:buFont typeface="Century Gothic"/>
              <a:buNone/>
            </a:pPr>
            <a:r>
              <a:t/>
            </a:r>
            <a:endParaRPr b="0" i="0" sz="1560" u="none" cap="none" strike="noStrike">
              <a:solidFill>
                <a:srgbClr val="422B72"/>
              </a:solidFill>
              <a:latin typeface="Century Gothic"/>
              <a:ea typeface="Century Gothic"/>
              <a:cs typeface="Century Gothic"/>
              <a:sym typeface="Century Gothic"/>
            </a:endParaRPr>
          </a:p>
          <a:p>
            <a:pPr indent="0" lvl="0" marL="0" marR="365760" rtl="0" algn="l">
              <a:lnSpc>
                <a:spcPct val="100000"/>
              </a:lnSpc>
              <a:spcBef>
                <a:spcPts val="1200"/>
              </a:spcBef>
              <a:spcAft>
                <a:spcPts val="0"/>
              </a:spcAft>
              <a:buClr>
                <a:schemeClr val="dk1"/>
              </a:buClr>
              <a:buSzPts val="1560"/>
              <a:buFont typeface="Century Gothic"/>
              <a:buNone/>
            </a:pPr>
            <a:r>
              <a:t/>
            </a:r>
            <a:endParaRPr b="0" i="0" sz="1560" u="none" cap="none" strike="noStrike">
              <a:solidFill>
                <a:srgbClr val="422B72"/>
              </a:solidFill>
              <a:latin typeface="Century Gothic"/>
              <a:ea typeface="Century Gothic"/>
              <a:cs typeface="Century Gothic"/>
              <a:sym typeface="Century Gothic"/>
            </a:endParaRPr>
          </a:p>
          <a:p>
            <a:pPr indent="0" lvl="0" marL="0" marR="0" rtl="0" algn="l">
              <a:lnSpc>
                <a:spcPct val="115000"/>
              </a:lnSpc>
              <a:spcBef>
                <a:spcPts val="1200"/>
              </a:spcBef>
              <a:spcAft>
                <a:spcPts val="0"/>
              </a:spcAft>
              <a:buClr>
                <a:srgbClr val="000000"/>
              </a:buClr>
              <a:buSzPts val="1200"/>
              <a:buFont typeface="Arial"/>
              <a:buNone/>
            </a:pPr>
            <a:r>
              <a:t/>
            </a:r>
            <a:endParaRPr b="0" i="0" sz="120" u="none" cap="none" strike="noStrike">
              <a:solidFill>
                <a:srgbClr val="422B72"/>
              </a:solidFill>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77" name="Shape 77"/>
        <p:cNvGrpSpPr/>
        <p:nvPr/>
      </p:nvGrpSpPr>
      <p:grpSpPr>
        <a:xfrm>
          <a:off x="0" y="0"/>
          <a:ext cx="0" cy="0"/>
          <a:chOff x="0" y="0"/>
          <a:chExt cx="0" cy="0"/>
        </a:xfrm>
      </p:grpSpPr>
      <p:sp>
        <p:nvSpPr>
          <p:cNvPr id="78" name="Google Shape;78;p16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RH gray)">
  <p:cSld name="Title and 2 columns (RH gray)">
    <p:spTree>
      <p:nvGrpSpPr>
        <p:cNvPr id="79" name="Shape 79"/>
        <p:cNvGrpSpPr/>
        <p:nvPr/>
      </p:nvGrpSpPr>
      <p:grpSpPr>
        <a:xfrm>
          <a:off x="0" y="0"/>
          <a:ext cx="0" cy="0"/>
          <a:chOff x="0" y="0"/>
          <a:chExt cx="0" cy="0"/>
        </a:xfrm>
      </p:grpSpPr>
      <p:sp>
        <p:nvSpPr>
          <p:cNvPr id="80" name="Google Shape;80;p169"/>
          <p:cNvSpPr/>
          <p:nvPr/>
        </p:nvSpPr>
        <p:spPr>
          <a:xfrm>
            <a:off x="6096000" y="-167"/>
            <a:ext cx="6096000" cy="6858000"/>
          </a:xfrm>
          <a:prstGeom prst="rect">
            <a:avLst/>
          </a:prstGeom>
          <a:solidFill>
            <a:schemeClr val="lt2"/>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81" name="Google Shape;81;p16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69"/>
          <p:cNvSpPr txBox="1"/>
          <p:nvPr>
            <p:ph idx="1" type="body"/>
          </p:nvPr>
        </p:nvSpPr>
        <p:spPr>
          <a:xfrm>
            <a:off x="4156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83" name="Google Shape;83;p169"/>
          <p:cNvSpPr txBox="1"/>
          <p:nvPr>
            <p:ph idx="2" type="body"/>
          </p:nvPr>
        </p:nvSpPr>
        <p:spPr>
          <a:xfrm>
            <a:off x="64432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84" name="Google Shape;84;p16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85" name="Google Shape;85;p169"/>
          <p:cNvPicPr preferRelativeResize="0"/>
          <p:nvPr/>
        </p:nvPicPr>
        <p:blipFill rotWithShape="1">
          <a:blip r:embed="rId2">
            <a:alphaModFix/>
          </a:blip>
          <a:srcRect b="0" l="0" r="0" t="0"/>
          <a:stretch/>
        </p:blipFill>
        <p:spPr>
          <a:xfrm>
            <a:off x="11356798" y="245067"/>
            <a:ext cx="611220" cy="472321"/>
          </a:xfrm>
          <a:prstGeom prst="rect">
            <a:avLst/>
          </a:prstGeom>
          <a:noFill/>
          <a:ln>
            <a:noFill/>
          </a:ln>
        </p:spPr>
      </p:pic>
      <p:sp>
        <p:nvSpPr>
          <p:cNvPr id="86" name="Google Shape;86;p169"/>
          <p:cNvSpPr txBox="1"/>
          <p:nvPr/>
        </p:nvSpPr>
        <p:spPr>
          <a:xfrm>
            <a:off x="9667133" y="6301981"/>
            <a:ext cx="2031600" cy="387762"/>
          </a:xfrm>
          <a:prstGeom prst="rect">
            <a:avLst/>
          </a:prstGeom>
          <a:noFill/>
          <a:ln>
            <a:noFill/>
          </a:ln>
        </p:spPr>
        <p:txBody>
          <a:bodyPr anchorCtr="0" anchor="t" bIns="109700" lIns="109700" spcFirstLastPara="1" rIns="109700" wrap="square" tIns="109700">
            <a:spAutoFit/>
          </a:bodyPr>
          <a:lstStyle/>
          <a:p>
            <a:pPr indent="0" lvl="0" marL="0" marR="0" rtl="0" algn="r">
              <a:lnSpc>
                <a:spcPct val="100000"/>
              </a:lnSpc>
              <a:spcBef>
                <a:spcPts val="0"/>
              </a:spcBef>
              <a:spcAft>
                <a:spcPts val="0"/>
              </a:spcAft>
              <a:buClr>
                <a:srgbClr val="000000"/>
              </a:buClr>
              <a:buSzPts val="1080"/>
              <a:buFont typeface="Arial"/>
              <a:buNone/>
            </a:pPr>
            <a:r>
              <a:rPr b="1" i="0" lang="en-US" sz="1080" u="none" cap="none" strike="noStrike">
                <a:solidFill>
                  <a:srgbClr val="422B72"/>
                </a:solidFill>
                <a:latin typeface="Century Gothic"/>
                <a:ea typeface="Century Gothic"/>
                <a:cs typeface="Century Gothic"/>
                <a:sym typeface="Century Gothic"/>
              </a:rPr>
              <a:t>DATA SOCIETY © 2023</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half-slide text">
  <p:cSld name="One column half-slide text">
    <p:spTree>
      <p:nvGrpSpPr>
        <p:cNvPr id="87" name="Shape 87"/>
        <p:cNvGrpSpPr/>
        <p:nvPr/>
      </p:nvGrpSpPr>
      <p:grpSpPr>
        <a:xfrm>
          <a:off x="0" y="0"/>
          <a:ext cx="0" cy="0"/>
          <a:chOff x="0" y="0"/>
          <a:chExt cx="0" cy="0"/>
        </a:xfrm>
      </p:grpSpPr>
      <p:sp>
        <p:nvSpPr>
          <p:cNvPr id="88" name="Google Shape;88;p17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70"/>
          <p:cNvSpPr txBox="1"/>
          <p:nvPr>
            <p:ph idx="1" type="body"/>
          </p:nvPr>
        </p:nvSpPr>
        <p:spPr>
          <a:xfrm>
            <a:off x="4156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90" name="Google Shape;90;p17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half-slide text (RH gray)">
  <p:cSld name="One column half-slide text (RH gray)">
    <p:spTree>
      <p:nvGrpSpPr>
        <p:cNvPr id="91" name="Shape 91"/>
        <p:cNvGrpSpPr/>
        <p:nvPr/>
      </p:nvGrpSpPr>
      <p:grpSpPr>
        <a:xfrm>
          <a:off x="0" y="0"/>
          <a:ext cx="0" cy="0"/>
          <a:chOff x="0" y="0"/>
          <a:chExt cx="0" cy="0"/>
        </a:xfrm>
      </p:grpSpPr>
      <p:sp>
        <p:nvSpPr>
          <p:cNvPr id="92" name="Google Shape;92;p171"/>
          <p:cNvSpPr/>
          <p:nvPr/>
        </p:nvSpPr>
        <p:spPr>
          <a:xfrm>
            <a:off x="6096000" y="-167"/>
            <a:ext cx="6096000" cy="6858000"/>
          </a:xfrm>
          <a:prstGeom prst="rect">
            <a:avLst/>
          </a:prstGeom>
          <a:solidFill>
            <a:schemeClr val="lt2"/>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93" name="Google Shape;93;p17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94" name="Google Shape;94;p171"/>
          <p:cNvSpPr txBox="1"/>
          <p:nvPr>
            <p:ph idx="1" type="body"/>
          </p:nvPr>
        </p:nvSpPr>
        <p:spPr>
          <a:xfrm>
            <a:off x="4156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95" name="Google Shape;95;p17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96" name="Google Shape;96;p171"/>
          <p:cNvPicPr preferRelativeResize="0"/>
          <p:nvPr/>
        </p:nvPicPr>
        <p:blipFill rotWithShape="1">
          <a:blip r:embed="rId2">
            <a:alphaModFix/>
          </a:blip>
          <a:srcRect b="0" l="0" r="0" t="0"/>
          <a:stretch/>
        </p:blipFill>
        <p:spPr>
          <a:xfrm>
            <a:off x="11356798" y="245067"/>
            <a:ext cx="611220" cy="472321"/>
          </a:xfrm>
          <a:prstGeom prst="rect">
            <a:avLst/>
          </a:prstGeom>
          <a:noFill/>
          <a:ln>
            <a:noFill/>
          </a:ln>
        </p:spPr>
      </p:pic>
      <p:sp>
        <p:nvSpPr>
          <p:cNvPr id="97" name="Google Shape;97;p171"/>
          <p:cNvSpPr txBox="1"/>
          <p:nvPr/>
        </p:nvSpPr>
        <p:spPr>
          <a:xfrm>
            <a:off x="9667133" y="6301981"/>
            <a:ext cx="2031600" cy="387762"/>
          </a:xfrm>
          <a:prstGeom prst="rect">
            <a:avLst/>
          </a:prstGeom>
          <a:noFill/>
          <a:ln>
            <a:noFill/>
          </a:ln>
        </p:spPr>
        <p:txBody>
          <a:bodyPr anchorCtr="0" anchor="t" bIns="109700" lIns="109700" spcFirstLastPara="1" rIns="109700" wrap="square" tIns="109700">
            <a:spAutoFit/>
          </a:bodyPr>
          <a:lstStyle/>
          <a:p>
            <a:pPr indent="0" lvl="0" marL="0" marR="0" rtl="0" algn="r">
              <a:lnSpc>
                <a:spcPct val="100000"/>
              </a:lnSpc>
              <a:spcBef>
                <a:spcPts val="0"/>
              </a:spcBef>
              <a:spcAft>
                <a:spcPts val="0"/>
              </a:spcAft>
              <a:buClr>
                <a:srgbClr val="000000"/>
              </a:buClr>
              <a:buSzPts val="1080"/>
              <a:buFont typeface="Arial"/>
              <a:buNone/>
            </a:pPr>
            <a:r>
              <a:rPr b="1" i="0" lang="en-US" sz="1080" u="none" cap="none" strike="noStrike">
                <a:solidFill>
                  <a:srgbClr val="422B72"/>
                </a:solidFill>
                <a:latin typeface="Century Gothic"/>
                <a:ea typeface="Century Gothic"/>
                <a:cs typeface="Century Gothic"/>
                <a:sym typeface="Century Gothic"/>
              </a:rPr>
              <a:t>DATA SOCIETY © 2023</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subtitled columns">
  <p:cSld name="Title and 2 subtitled columns">
    <p:spTree>
      <p:nvGrpSpPr>
        <p:cNvPr id="98" name="Shape 98"/>
        <p:cNvGrpSpPr/>
        <p:nvPr/>
      </p:nvGrpSpPr>
      <p:grpSpPr>
        <a:xfrm>
          <a:off x="0" y="0"/>
          <a:ext cx="0" cy="0"/>
          <a:chOff x="0" y="0"/>
          <a:chExt cx="0" cy="0"/>
        </a:xfrm>
      </p:grpSpPr>
      <p:sp>
        <p:nvSpPr>
          <p:cNvPr id="99" name="Google Shape;99;p17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0" name="Google Shape;100;p172"/>
          <p:cNvSpPr txBox="1"/>
          <p:nvPr>
            <p:ph idx="1" type="body"/>
          </p:nvPr>
        </p:nvSpPr>
        <p:spPr>
          <a:xfrm>
            <a:off x="415600" y="2128838"/>
            <a:ext cx="5333200" cy="3962876"/>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101" name="Google Shape;101;p172"/>
          <p:cNvSpPr txBox="1"/>
          <p:nvPr>
            <p:ph idx="2" type="body"/>
          </p:nvPr>
        </p:nvSpPr>
        <p:spPr>
          <a:xfrm>
            <a:off x="6443200" y="2128836"/>
            <a:ext cx="5333200" cy="3962877"/>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102" name="Google Shape;102;p172"/>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3" name="Google Shape;103;p172"/>
          <p:cNvSpPr txBox="1"/>
          <p:nvPr/>
        </p:nvSpPr>
        <p:spPr>
          <a:xfrm>
            <a:off x="6422011" y="1081613"/>
            <a:ext cx="5240400" cy="27324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5"/>
              </a:buClr>
              <a:buSzPts val="1200"/>
              <a:buFont typeface="Century Gothic"/>
              <a:buNone/>
            </a:pPr>
            <a:r>
              <a:t/>
            </a:r>
            <a:endParaRPr b="1" i="0" sz="1800" u="none" cap="none" strike="noStrike">
              <a:solidFill>
                <a:schemeClr val="accent5"/>
              </a:solidFill>
              <a:latin typeface="Century Gothic"/>
              <a:ea typeface="Century Gothic"/>
              <a:cs typeface="Century Gothic"/>
              <a:sym typeface="Century Gothic"/>
            </a:endParaRPr>
          </a:p>
        </p:txBody>
      </p:sp>
      <p:sp>
        <p:nvSpPr>
          <p:cNvPr id="104" name="Google Shape;104;p172"/>
          <p:cNvSpPr txBox="1"/>
          <p:nvPr>
            <p:ph idx="3" type="body"/>
          </p:nvPr>
        </p:nvSpPr>
        <p:spPr>
          <a:xfrm>
            <a:off x="6422069" y="1504650"/>
            <a:ext cx="5354329" cy="388017"/>
          </a:xfrm>
          <a:prstGeom prst="rect">
            <a:avLst/>
          </a:prstGeom>
          <a:noFill/>
          <a:ln>
            <a:noFill/>
          </a:ln>
        </p:spPr>
        <p:txBody>
          <a:bodyPr anchorCtr="0" anchor="ctr" bIns="91425" lIns="91425" spcFirstLastPara="1" rIns="91425" wrap="square" tIns="91425">
            <a:normAutofit/>
          </a:bodyPr>
          <a:lstStyle>
            <a:lvl1pPr indent="-228600" lvl="0" marL="457200" algn="ctr">
              <a:lnSpc>
                <a:spcPct val="115000"/>
              </a:lnSpc>
              <a:spcBef>
                <a:spcPts val="0"/>
              </a:spcBef>
              <a:spcAft>
                <a:spcPts val="0"/>
              </a:spcAft>
              <a:buSzPts val="1800"/>
              <a:buNone/>
              <a:defRPr b="1">
                <a:solidFill>
                  <a:schemeClr val="accent2"/>
                </a:solidFill>
              </a:defRPr>
            </a:lvl1pPr>
            <a:lvl2pPr indent="-228600" lvl="1" marL="914400" algn="l">
              <a:lnSpc>
                <a:spcPct val="115000"/>
              </a:lnSpc>
              <a:spcBef>
                <a:spcPts val="0"/>
              </a:spcBef>
              <a:spcAft>
                <a:spcPts val="0"/>
              </a:spcAft>
              <a:buSzPts val="1400"/>
              <a:buNone/>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5" name="Google Shape;105;p172"/>
          <p:cNvSpPr txBox="1"/>
          <p:nvPr/>
        </p:nvSpPr>
        <p:spPr>
          <a:xfrm>
            <a:off x="415599" y="1354853"/>
            <a:ext cx="5240400" cy="27324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5"/>
              </a:buClr>
              <a:buSzPts val="1200"/>
              <a:buFont typeface="Century Gothic"/>
              <a:buNone/>
            </a:pPr>
            <a:r>
              <a:t/>
            </a:r>
            <a:endParaRPr b="1" i="0" sz="1800" u="none" cap="none" strike="noStrike">
              <a:solidFill>
                <a:schemeClr val="accent5"/>
              </a:solidFill>
              <a:latin typeface="Century Gothic"/>
              <a:ea typeface="Century Gothic"/>
              <a:cs typeface="Century Gothic"/>
              <a:sym typeface="Century Gothic"/>
            </a:endParaRPr>
          </a:p>
        </p:txBody>
      </p:sp>
      <p:sp>
        <p:nvSpPr>
          <p:cNvPr id="106" name="Google Shape;106;p172"/>
          <p:cNvSpPr txBox="1"/>
          <p:nvPr>
            <p:ph idx="4" type="body"/>
          </p:nvPr>
        </p:nvSpPr>
        <p:spPr>
          <a:xfrm>
            <a:off x="415603" y="1518255"/>
            <a:ext cx="5354329" cy="388017"/>
          </a:xfrm>
          <a:prstGeom prst="rect">
            <a:avLst/>
          </a:prstGeom>
          <a:noFill/>
          <a:ln>
            <a:noFill/>
          </a:ln>
        </p:spPr>
        <p:txBody>
          <a:bodyPr anchorCtr="0" anchor="ctr" bIns="91425" lIns="91425" spcFirstLastPara="1" rIns="91425" wrap="square" tIns="91425">
            <a:normAutofit/>
          </a:bodyPr>
          <a:lstStyle>
            <a:lvl1pPr indent="-228600" lvl="0" marL="457200" algn="ctr">
              <a:lnSpc>
                <a:spcPct val="115000"/>
              </a:lnSpc>
              <a:spcBef>
                <a:spcPts val="0"/>
              </a:spcBef>
              <a:spcAft>
                <a:spcPts val="0"/>
              </a:spcAft>
              <a:buSzPts val="1800"/>
              <a:buNone/>
              <a:defRPr b="1">
                <a:solidFill>
                  <a:schemeClr val="accent2"/>
                </a:solidFill>
              </a:defRPr>
            </a:lvl1pPr>
            <a:lvl2pPr indent="-228600" lvl="1" marL="914400" algn="l">
              <a:lnSpc>
                <a:spcPct val="115000"/>
              </a:lnSpc>
              <a:spcBef>
                <a:spcPts val="0"/>
              </a:spcBef>
              <a:spcAft>
                <a:spcPts val="0"/>
              </a:spcAft>
              <a:buSzPts val="1400"/>
              <a:buNone/>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template">
  <p:cSld name="Testimonial template">
    <p:bg>
      <p:bgPr>
        <a:solidFill>
          <a:srgbClr val="422872"/>
        </a:solidFill>
      </p:bgPr>
    </p:bg>
    <p:spTree>
      <p:nvGrpSpPr>
        <p:cNvPr id="107" name="Shape 107"/>
        <p:cNvGrpSpPr/>
        <p:nvPr/>
      </p:nvGrpSpPr>
      <p:grpSpPr>
        <a:xfrm>
          <a:off x="0" y="0"/>
          <a:ext cx="0" cy="0"/>
          <a:chOff x="0" y="0"/>
          <a:chExt cx="0" cy="0"/>
        </a:xfrm>
      </p:grpSpPr>
      <p:sp>
        <p:nvSpPr>
          <p:cNvPr id="108" name="Google Shape;108;p173"/>
          <p:cNvSpPr txBox="1"/>
          <p:nvPr>
            <p:ph type="title"/>
          </p:nvPr>
        </p:nvSpPr>
        <p:spPr>
          <a:xfrm>
            <a:off x="407085" y="1020030"/>
            <a:ext cx="3003600" cy="245664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3200"/>
              <a:buNone/>
              <a:defRPr sz="3840">
                <a:solidFill>
                  <a:srgbClr val="FFFFFF"/>
                </a:solidFill>
              </a:defRPr>
            </a:lvl1pPr>
            <a:lvl2pPr lvl="1" algn="l">
              <a:lnSpc>
                <a:spcPct val="100000"/>
              </a:lnSpc>
              <a:spcBef>
                <a:spcPts val="0"/>
              </a:spcBef>
              <a:spcAft>
                <a:spcPts val="0"/>
              </a:spcAft>
              <a:buClr>
                <a:srgbClr val="FFFFFF"/>
              </a:buClr>
              <a:buSzPts val="3200"/>
              <a:buNone/>
              <a:defRPr sz="3840">
                <a:solidFill>
                  <a:srgbClr val="FFFFFF"/>
                </a:solidFill>
              </a:defRPr>
            </a:lvl2pPr>
            <a:lvl3pPr lvl="2" algn="l">
              <a:lnSpc>
                <a:spcPct val="100000"/>
              </a:lnSpc>
              <a:spcBef>
                <a:spcPts val="0"/>
              </a:spcBef>
              <a:spcAft>
                <a:spcPts val="0"/>
              </a:spcAft>
              <a:buClr>
                <a:srgbClr val="FFFFFF"/>
              </a:buClr>
              <a:buSzPts val="3200"/>
              <a:buNone/>
              <a:defRPr sz="3840">
                <a:solidFill>
                  <a:srgbClr val="FFFFFF"/>
                </a:solidFill>
              </a:defRPr>
            </a:lvl3pPr>
            <a:lvl4pPr lvl="3" algn="l">
              <a:lnSpc>
                <a:spcPct val="100000"/>
              </a:lnSpc>
              <a:spcBef>
                <a:spcPts val="0"/>
              </a:spcBef>
              <a:spcAft>
                <a:spcPts val="0"/>
              </a:spcAft>
              <a:buClr>
                <a:srgbClr val="FFFFFF"/>
              </a:buClr>
              <a:buSzPts val="3200"/>
              <a:buNone/>
              <a:defRPr sz="3840">
                <a:solidFill>
                  <a:srgbClr val="FFFFFF"/>
                </a:solidFill>
              </a:defRPr>
            </a:lvl4pPr>
            <a:lvl5pPr lvl="4" algn="l">
              <a:lnSpc>
                <a:spcPct val="100000"/>
              </a:lnSpc>
              <a:spcBef>
                <a:spcPts val="0"/>
              </a:spcBef>
              <a:spcAft>
                <a:spcPts val="0"/>
              </a:spcAft>
              <a:buClr>
                <a:srgbClr val="FFFFFF"/>
              </a:buClr>
              <a:buSzPts val="3200"/>
              <a:buNone/>
              <a:defRPr sz="3840">
                <a:solidFill>
                  <a:srgbClr val="FFFFFF"/>
                </a:solidFill>
              </a:defRPr>
            </a:lvl5pPr>
            <a:lvl6pPr lvl="5" algn="l">
              <a:lnSpc>
                <a:spcPct val="100000"/>
              </a:lnSpc>
              <a:spcBef>
                <a:spcPts val="0"/>
              </a:spcBef>
              <a:spcAft>
                <a:spcPts val="0"/>
              </a:spcAft>
              <a:buClr>
                <a:srgbClr val="FFFFFF"/>
              </a:buClr>
              <a:buSzPts val="3200"/>
              <a:buNone/>
              <a:defRPr sz="3840">
                <a:solidFill>
                  <a:srgbClr val="FFFFFF"/>
                </a:solidFill>
              </a:defRPr>
            </a:lvl6pPr>
            <a:lvl7pPr lvl="6" algn="l">
              <a:lnSpc>
                <a:spcPct val="100000"/>
              </a:lnSpc>
              <a:spcBef>
                <a:spcPts val="0"/>
              </a:spcBef>
              <a:spcAft>
                <a:spcPts val="0"/>
              </a:spcAft>
              <a:buClr>
                <a:srgbClr val="FFFFFF"/>
              </a:buClr>
              <a:buSzPts val="3200"/>
              <a:buNone/>
              <a:defRPr sz="3840">
                <a:solidFill>
                  <a:srgbClr val="FFFFFF"/>
                </a:solidFill>
              </a:defRPr>
            </a:lvl7pPr>
            <a:lvl8pPr lvl="7" algn="l">
              <a:lnSpc>
                <a:spcPct val="100000"/>
              </a:lnSpc>
              <a:spcBef>
                <a:spcPts val="0"/>
              </a:spcBef>
              <a:spcAft>
                <a:spcPts val="0"/>
              </a:spcAft>
              <a:buClr>
                <a:srgbClr val="FFFFFF"/>
              </a:buClr>
              <a:buSzPts val="3200"/>
              <a:buNone/>
              <a:defRPr sz="3840">
                <a:solidFill>
                  <a:srgbClr val="FFFFFF"/>
                </a:solidFill>
              </a:defRPr>
            </a:lvl8pPr>
            <a:lvl9pPr lvl="8" algn="l">
              <a:lnSpc>
                <a:spcPct val="100000"/>
              </a:lnSpc>
              <a:spcBef>
                <a:spcPts val="0"/>
              </a:spcBef>
              <a:spcAft>
                <a:spcPts val="0"/>
              </a:spcAft>
              <a:buClr>
                <a:srgbClr val="FFFFFF"/>
              </a:buClr>
              <a:buSzPts val="3200"/>
              <a:buNone/>
              <a:defRPr sz="3840">
                <a:solidFill>
                  <a:srgbClr val="FFFFFF"/>
                </a:solidFill>
              </a:defRPr>
            </a:lvl9pPr>
          </a:lstStyle>
          <a:p/>
        </p:txBody>
      </p:sp>
      <p:sp>
        <p:nvSpPr>
          <p:cNvPr id="109" name="Google Shape;109;p173"/>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10" name="Google Shape;110;p173"/>
          <p:cNvSpPr/>
          <p:nvPr/>
        </p:nvSpPr>
        <p:spPr>
          <a:xfrm>
            <a:off x="3982308" y="192452"/>
            <a:ext cx="7409600" cy="6668640"/>
          </a:xfrm>
          <a:prstGeom prst="ellipse">
            <a:avLst/>
          </a:prstGeom>
          <a:solidFill>
            <a:srgbClr val="FFFFFF"/>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111" name="Google Shape;111;p173"/>
          <p:cNvSpPr/>
          <p:nvPr/>
        </p:nvSpPr>
        <p:spPr>
          <a:xfrm>
            <a:off x="3628007" y="-126420"/>
            <a:ext cx="8118000" cy="7306200"/>
          </a:xfrm>
          <a:prstGeom prst="ellipse">
            <a:avLst/>
          </a:prstGeom>
          <a:noFill/>
          <a:ln cap="flat" cmpd="sng" w="9525">
            <a:solidFill>
              <a:srgbClr val="845BA3"/>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112" name="Google Shape;112;p173"/>
          <p:cNvSpPr/>
          <p:nvPr/>
        </p:nvSpPr>
        <p:spPr>
          <a:xfrm>
            <a:off x="558967" y="3538454"/>
            <a:ext cx="1568800" cy="1411920"/>
          </a:xfrm>
          <a:prstGeom prst="ellipse">
            <a:avLst/>
          </a:prstGeom>
          <a:solidFill>
            <a:srgbClr val="FFFFFF"/>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113" name="Google Shape;113;p173"/>
          <p:cNvSpPr txBox="1"/>
          <p:nvPr>
            <p:ph idx="1" type="subTitle"/>
          </p:nvPr>
        </p:nvSpPr>
        <p:spPr>
          <a:xfrm>
            <a:off x="439200" y="626100"/>
            <a:ext cx="5577600" cy="3150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FFFFF"/>
              </a:buClr>
              <a:buSzPts val="1200"/>
              <a:buNone/>
              <a:defRPr b="1" sz="1440">
                <a:solidFill>
                  <a:srgbClr val="FFFFFF"/>
                </a:solidFill>
              </a:defRPr>
            </a:lvl1pPr>
            <a:lvl2pPr lvl="1" algn="l">
              <a:lnSpc>
                <a:spcPct val="115000"/>
              </a:lnSpc>
              <a:spcBef>
                <a:spcPts val="0"/>
              </a:spcBef>
              <a:spcAft>
                <a:spcPts val="0"/>
              </a:spcAft>
              <a:buClr>
                <a:srgbClr val="FFFFFF"/>
              </a:buClr>
              <a:buSzPts val="1200"/>
              <a:buNone/>
              <a:defRPr b="1" sz="1440">
                <a:solidFill>
                  <a:srgbClr val="FFFFFF"/>
                </a:solidFill>
              </a:defRPr>
            </a:lvl2pPr>
            <a:lvl3pPr lvl="2" algn="l">
              <a:lnSpc>
                <a:spcPct val="115000"/>
              </a:lnSpc>
              <a:spcBef>
                <a:spcPts val="0"/>
              </a:spcBef>
              <a:spcAft>
                <a:spcPts val="0"/>
              </a:spcAft>
              <a:buClr>
                <a:srgbClr val="FFFFFF"/>
              </a:buClr>
              <a:buSzPts val="1200"/>
              <a:buNone/>
              <a:defRPr b="1" sz="1440">
                <a:solidFill>
                  <a:srgbClr val="FFFFFF"/>
                </a:solidFill>
              </a:defRPr>
            </a:lvl3pPr>
            <a:lvl4pPr lvl="3" algn="l">
              <a:lnSpc>
                <a:spcPct val="115000"/>
              </a:lnSpc>
              <a:spcBef>
                <a:spcPts val="0"/>
              </a:spcBef>
              <a:spcAft>
                <a:spcPts val="0"/>
              </a:spcAft>
              <a:buClr>
                <a:srgbClr val="FFFFFF"/>
              </a:buClr>
              <a:buSzPts val="1200"/>
              <a:buNone/>
              <a:defRPr b="1" sz="1440">
                <a:solidFill>
                  <a:srgbClr val="FFFFFF"/>
                </a:solidFill>
              </a:defRPr>
            </a:lvl4pPr>
            <a:lvl5pPr lvl="4" algn="l">
              <a:lnSpc>
                <a:spcPct val="115000"/>
              </a:lnSpc>
              <a:spcBef>
                <a:spcPts val="0"/>
              </a:spcBef>
              <a:spcAft>
                <a:spcPts val="0"/>
              </a:spcAft>
              <a:buClr>
                <a:srgbClr val="FFFFFF"/>
              </a:buClr>
              <a:buSzPts val="1200"/>
              <a:buNone/>
              <a:defRPr b="1" sz="1440">
                <a:solidFill>
                  <a:srgbClr val="FFFFFF"/>
                </a:solidFill>
              </a:defRPr>
            </a:lvl5pPr>
            <a:lvl6pPr lvl="5" algn="l">
              <a:lnSpc>
                <a:spcPct val="115000"/>
              </a:lnSpc>
              <a:spcBef>
                <a:spcPts val="0"/>
              </a:spcBef>
              <a:spcAft>
                <a:spcPts val="0"/>
              </a:spcAft>
              <a:buClr>
                <a:srgbClr val="FFFFFF"/>
              </a:buClr>
              <a:buSzPts val="1200"/>
              <a:buNone/>
              <a:defRPr b="1" sz="1440">
                <a:solidFill>
                  <a:srgbClr val="FFFFFF"/>
                </a:solidFill>
              </a:defRPr>
            </a:lvl6pPr>
            <a:lvl7pPr lvl="6" algn="l">
              <a:lnSpc>
                <a:spcPct val="115000"/>
              </a:lnSpc>
              <a:spcBef>
                <a:spcPts val="0"/>
              </a:spcBef>
              <a:spcAft>
                <a:spcPts val="0"/>
              </a:spcAft>
              <a:buClr>
                <a:srgbClr val="FFFFFF"/>
              </a:buClr>
              <a:buSzPts val="1200"/>
              <a:buNone/>
              <a:defRPr b="1" sz="1440">
                <a:solidFill>
                  <a:srgbClr val="FFFFFF"/>
                </a:solidFill>
              </a:defRPr>
            </a:lvl7pPr>
            <a:lvl8pPr lvl="7" algn="l">
              <a:lnSpc>
                <a:spcPct val="115000"/>
              </a:lnSpc>
              <a:spcBef>
                <a:spcPts val="0"/>
              </a:spcBef>
              <a:spcAft>
                <a:spcPts val="0"/>
              </a:spcAft>
              <a:buClr>
                <a:srgbClr val="FFFFFF"/>
              </a:buClr>
              <a:buSzPts val="1200"/>
              <a:buNone/>
              <a:defRPr b="1" sz="1440">
                <a:solidFill>
                  <a:srgbClr val="FFFFFF"/>
                </a:solidFill>
              </a:defRPr>
            </a:lvl8pPr>
            <a:lvl9pPr lvl="8" algn="l">
              <a:lnSpc>
                <a:spcPct val="115000"/>
              </a:lnSpc>
              <a:spcBef>
                <a:spcPts val="0"/>
              </a:spcBef>
              <a:spcAft>
                <a:spcPts val="0"/>
              </a:spcAft>
              <a:buClr>
                <a:srgbClr val="FFFFFF"/>
              </a:buClr>
              <a:buSzPts val="1200"/>
              <a:buNone/>
              <a:defRPr b="1" sz="1440">
                <a:solidFill>
                  <a:srgbClr val="FFFFFF"/>
                </a:solidFill>
              </a:defRPr>
            </a:lvl9pPr>
          </a:lstStyle>
          <a:p/>
        </p:txBody>
      </p:sp>
      <p:pic>
        <p:nvPicPr>
          <p:cNvPr id="114" name="Google Shape;114;p173"/>
          <p:cNvPicPr preferRelativeResize="0"/>
          <p:nvPr/>
        </p:nvPicPr>
        <p:blipFill rotWithShape="1">
          <a:blip r:embed="rId2">
            <a:alphaModFix/>
          </a:blip>
          <a:srcRect b="0" l="0" r="0" t="0"/>
          <a:stretch/>
        </p:blipFill>
        <p:spPr>
          <a:xfrm>
            <a:off x="4753265" y="1591207"/>
            <a:ext cx="804371" cy="486571"/>
          </a:xfrm>
          <a:prstGeom prst="rect">
            <a:avLst/>
          </a:prstGeom>
          <a:noFill/>
          <a:ln>
            <a:noFill/>
          </a:ln>
        </p:spPr>
      </p:pic>
      <p:sp>
        <p:nvSpPr>
          <p:cNvPr id="115" name="Google Shape;115;p173"/>
          <p:cNvSpPr txBox="1"/>
          <p:nvPr>
            <p:ph idx="2" type="title"/>
          </p:nvPr>
        </p:nvSpPr>
        <p:spPr>
          <a:xfrm>
            <a:off x="5841267" y="1385310"/>
            <a:ext cx="4504400" cy="254268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2"/>
              </a:buClr>
              <a:buSzPts val="2800"/>
              <a:buNone/>
              <a:defRPr b="0" i="1">
                <a:solidFill>
                  <a:schemeClr val="dk2"/>
                </a:solidFill>
              </a:defRPr>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p:txBody>
      </p:sp>
      <p:sp>
        <p:nvSpPr>
          <p:cNvPr id="116" name="Google Shape;116;p173"/>
          <p:cNvSpPr txBox="1"/>
          <p:nvPr>
            <p:ph idx="3" type="subTitle"/>
          </p:nvPr>
        </p:nvSpPr>
        <p:spPr>
          <a:xfrm>
            <a:off x="6796267" y="5016630"/>
            <a:ext cx="5005600" cy="22932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Clr>
                <a:schemeClr val="dk1"/>
              </a:buClr>
              <a:buSzPts val="1400"/>
              <a:buNone/>
              <a:defRPr b="1" sz="1679">
                <a:solidFill>
                  <a:schemeClr val="dk1"/>
                </a:solidFill>
              </a:defRPr>
            </a:lvl1pPr>
            <a:lvl2pPr lvl="1" algn="l">
              <a:lnSpc>
                <a:spcPct val="115000"/>
              </a:lnSpc>
              <a:spcBef>
                <a:spcPts val="0"/>
              </a:spcBef>
              <a:spcAft>
                <a:spcPts val="0"/>
              </a:spcAft>
              <a:buClr>
                <a:schemeClr val="dk1"/>
              </a:buClr>
              <a:buSzPts val="1000"/>
              <a:buNone/>
              <a:defRPr b="1" sz="1200">
                <a:solidFill>
                  <a:schemeClr val="dk1"/>
                </a:solidFill>
              </a:defRPr>
            </a:lvl2pPr>
            <a:lvl3pPr lvl="2" algn="l">
              <a:lnSpc>
                <a:spcPct val="115000"/>
              </a:lnSpc>
              <a:spcBef>
                <a:spcPts val="0"/>
              </a:spcBef>
              <a:spcAft>
                <a:spcPts val="0"/>
              </a:spcAft>
              <a:buClr>
                <a:schemeClr val="dk1"/>
              </a:buClr>
              <a:buSzPts val="1000"/>
              <a:buNone/>
              <a:defRPr b="1" sz="1200">
                <a:solidFill>
                  <a:schemeClr val="dk1"/>
                </a:solidFill>
              </a:defRPr>
            </a:lvl3pPr>
            <a:lvl4pPr lvl="3" algn="l">
              <a:lnSpc>
                <a:spcPct val="115000"/>
              </a:lnSpc>
              <a:spcBef>
                <a:spcPts val="0"/>
              </a:spcBef>
              <a:spcAft>
                <a:spcPts val="0"/>
              </a:spcAft>
              <a:buClr>
                <a:schemeClr val="dk1"/>
              </a:buClr>
              <a:buSzPts val="1000"/>
              <a:buNone/>
              <a:defRPr b="1" sz="1200">
                <a:solidFill>
                  <a:schemeClr val="dk1"/>
                </a:solidFill>
              </a:defRPr>
            </a:lvl4pPr>
            <a:lvl5pPr lvl="4" algn="l">
              <a:lnSpc>
                <a:spcPct val="115000"/>
              </a:lnSpc>
              <a:spcBef>
                <a:spcPts val="0"/>
              </a:spcBef>
              <a:spcAft>
                <a:spcPts val="0"/>
              </a:spcAft>
              <a:buClr>
                <a:schemeClr val="dk1"/>
              </a:buClr>
              <a:buSzPts val="1000"/>
              <a:buNone/>
              <a:defRPr b="1" sz="1200">
                <a:solidFill>
                  <a:schemeClr val="dk1"/>
                </a:solidFill>
              </a:defRPr>
            </a:lvl5pPr>
            <a:lvl6pPr lvl="5" algn="l">
              <a:lnSpc>
                <a:spcPct val="115000"/>
              </a:lnSpc>
              <a:spcBef>
                <a:spcPts val="0"/>
              </a:spcBef>
              <a:spcAft>
                <a:spcPts val="0"/>
              </a:spcAft>
              <a:buClr>
                <a:schemeClr val="dk1"/>
              </a:buClr>
              <a:buSzPts val="1000"/>
              <a:buNone/>
              <a:defRPr b="1" sz="1200">
                <a:solidFill>
                  <a:schemeClr val="dk1"/>
                </a:solidFill>
              </a:defRPr>
            </a:lvl6pPr>
            <a:lvl7pPr lvl="6" algn="l">
              <a:lnSpc>
                <a:spcPct val="115000"/>
              </a:lnSpc>
              <a:spcBef>
                <a:spcPts val="0"/>
              </a:spcBef>
              <a:spcAft>
                <a:spcPts val="0"/>
              </a:spcAft>
              <a:buClr>
                <a:schemeClr val="dk1"/>
              </a:buClr>
              <a:buSzPts val="1000"/>
              <a:buNone/>
              <a:defRPr b="1" sz="1200">
                <a:solidFill>
                  <a:schemeClr val="dk1"/>
                </a:solidFill>
              </a:defRPr>
            </a:lvl7pPr>
            <a:lvl8pPr lvl="7" algn="l">
              <a:lnSpc>
                <a:spcPct val="115000"/>
              </a:lnSpc>
              <a:spcBef>
                <a:spcPts val="0"/>
              </a:spcBef>
              <a:spcAft>
                <a:spcPts val="0"/>
              </a:spcAft>
              <a:buClr>
                <a:schemeClr val="dk1"/>
              </a:buClr>
              <a:buSzPts val="1000"/>
              <a:buNone/>
              <a:defRPr b="1" sz="1200">
                <a:solidFill>
                  <a:schemeClr val="dk1"/>
                </a:solidFill>
              </a:defRPr>
            </a:lvl8pPr>
            <a:lvl9pPr lvl="8" algn="l">
              <a:lnSpc>
                <a:spcPct val="115000"/>
              </a:lnSpc>
              <a:spcBef>
                <a:spcPts val="0"/>
              </a:spcBef>
              <a:spcAft>
                <a:spcPts val="0"/>
              </a:spcAft>
              <a:buClr>
                <a:schemeClr val="dk1"/>
              </a:buClr>
              <a:buSzPts val="1000"/>
              <a:buNone/>
              <a:defRPr b="1" sz="1200">
                <a:solidFill>
                  <a:schemeClr val="dk1"/>
                </a:solidFill>
              </a:defRPr>
            </a:lvl9pPr>
          </a:lstStyle>
          <a:p/>
        </p:txBody>
      </p:sp>
      <p:sp>
        <p:nvSpPr>
          <p:cNvPr id="117" name="Google Shape;117;p173"/>
          <p:cNvSpPr txBox="1"/>
          <p:nvPr>
            <p:ph idx="4" type="subTitle"/>
          </p:nvPr>
        </p:nvSpPr>
        <p:spPr>
          <a:xfrm>
            <a:off x="6813600" y="5317470"/>
            <a:ext cx="2800000" cy="48672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accent5"/>
              </a:buClr>
              <a:buSzPts val="1300"/>
              <a:buNone/>
              <a:defRPr sz="1560">
                <a:solidFill>
                  <a:schemeClr val="accent5"/>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8" name="Google Shape;118;p173"/>
          <p:cNvSpPr/>
          <p:nvPr/>
        </p:nvSpPr>
        <p:spPr>
          <a:xfrm>
            <a:off x="5841267" y="5058990"/>
            <a:ext cx="764000" cy="745200"/>
          </a:xfrm>
          <a:prstGeom prst="rect">
            <a:avLst/>
          </a:prstGeom>
          <a:solidFill>
            <a:schemeClr val="accent6"/>
          </a:solidFill>
          <a:ln>
            <a:noFill/>
          </a:ln>
        </p:spPr>
        <p:txBody>
          <a:bodyPr anchorCtr="0" anchor="ctr" bIns="109700" lIns="109700" spcFirstLastPara="1" rIns="109700" wrap="square" tIns="109700">
            <a:noAutofit/>
          </a:bodyPr>
          <a:lstStyle/>
          <a:p>
            <a:pPr indent="0" lvl="0" marL="0" marR="0" rtl="0" algn="ctr">
              <a:lnSpc>
                <a:spcPct val="100000"/>
              </a:lnSpc>
              <a:spcBef>
                <a:spcPts val="0"/>
              </a:spcBef>
              <a:spcAft>
                <a:spcPts val="0"/>
              </a:spcAft>
              <a:buClr>
                <a:srgbClr val="FF00FF"/>
              </a:buClr>
              <a:buSzPts val="839"/>
              <a:buFont typeface="Century Gothic"/>
              <a:buNone/>
            </a:pPr>
            <a:r>
              <a:rPr b="0" i="0" lang="en-US" sz="839" u="none" cap="none" strike="noStrike">
                <a:solidFill>
                  <a:srgbClr val="FF00FF"/>
                </a:solidFill>
                <a:latin typeface="Century Gothic"/>
                <a:ea typeface="Century Gothic"/>
                <a:cs typeface="Century Gothic"/>
                <a:sym typeface="Century Gothic"/>
              </a:rPr>
              <a:t>Cover with image</a:t>
            </a:r>
            <a:endParaRPr b="0" i="0" sz="839" u="none" cap="none" strike="noStrike">
              <a:solidFill>
                <a:srgbClr val="FF00FF"/>
              </a:solidFill>
              <a:latin typeface="Century Gothic"/>
              <a:ea typeface="Century Gothic"/>
              <a:cs typeface="Century Gothic"/>
              <a:sym typeface="Century Gothic"/>
            </a:endParaRPr>
          </a:p>
        </p:txBody>
      </p:sp>
      <p:sp>
        <p:nvSpPr>
          <p:cNvPr id="119" name="Google Shape;119;p173"/>
          <p:cNvSpPr/>
          <p:nvPr/>
        </p:nvSpPr>
        <p:spPr>
          <a:xfrm>
            <a:off x="787933" y="3623910"/>
            <a:ext cx="1650800" cy="1485720"/>
          </a:xfrm>
          <a:prstGeom prst="ellipse">
            <a:avLst/>
          </a:prstGeom>
          <a:solidFill>
            <a:schemeClr val="accent6"/>
          </a:solidFill>
          <a:ln>
            <a:noFill/>
          </a:ln>
        </p:spPr>
        <p:txBody>
          <a:bodyPr anchorCtr="0" anchor="ctr" bIns="109700" lIns="109700" spcFirstLastPara="1" rIns="109700" wrap="square" tIns="109700">
            <a:noAutofit/>
          </a:bodyPr>
          <a:lstStyle/>
          <a:p>
            <a:pPr indent="0" lvl="0" marL="0" marR="0" rtl="0" algn="ctr">
              <a:lnSpc>
                <a:spcPct val="100000"/>
              </a:lnSpc>
              <a:spcBef>
                <a:spcPts val="0"/>
              </a:spcBef>
              <a:spcAft>
                <a:spcPts val="0"/>
              </a:spcAft>
              <a:buClr>
                <a:srgbClr val="FF00FF"/>
              </a:buClr>
              <a:buSzPts val="960"/>
              <a:buFont typeface="Century Gothic"/>
              <a:buNone/>
            </a:pPr>
            <a:r>
              <a:rPr b="0" i="0" lang="en-US" sz="960" u="none" cap="none" strike="noStrike">
                <a:solidFill>
                  <a:srgbClr val="FF00FF"/>
                </a:solidFill>
                <a:latin typeface="Century Gothic"/>
                <a:ea typeface="Century Gothic"/>
                <a:cs typeface="Century Gothic"/>
                <a:sym typeface="Century Gothic"/>
              </a:rPr>
              <a:t>Cover with image; right-click and select clipping mask - circle</a:t>
            </a:r>
            <a:endParaRPr b="0" i="0" sz="960" u="none" cap="none" strike="noStrike">
              <a:solidFill>
                <a:srgbClr val="FF00FF"/>
              </a:solidFill>
              <a:latin typeface="Century Gothic"/>
              <a:ea typeface="Century Gothic"/>
              <a:cs typeface="Century Gothic"/>
              <a:sym typeface="Century Gothic"/>
            </a:endParaRPr>
          </a:p>
        </p:txBody>
      </p:sp>
      <p:sp>
        <p:nvSpPr>
          <p:cNvPr id="120" name="Google Shape;120;p173"/>
          <p:cNvSpPr txBox="1"/>
          <p:nvPr/>
        </p:nvSpPr>
        <p:spPr>
          <a:xfrm>
            <a:off x="9667133" y="6301981"/>
            <a:ext cx="2031600" cy="387762"/>
          </a:xfrm>
          <a:prstGeom prst="rect">
            <a:avLst/>
          </a:prstGeom>
          <a:noFill/>
          <a:ln>
            <a:noFill/>
          </a:ln>
        </p:spPr>
        <p:txBody>
          <a:bodyPr anchorCtr="0" anchor="t" bIns="109700" lIns="109700" spcFirstLastPara="1" rIns="109700" wrap="square" tIns="109700">
            <a:spAutoFit/>
          </a:bodyPr>
          <a:lstStyle/>
          <a:p>
            <a:pPr indent="0" lvl="0" marL="0" marR="0" rtl="0" algn="r">
              <a:lnSpc>
                <a:spcPct val="100000"/>
              </a:lnSpc>
              <a:spcBef>
                <a:spcPts val="0"/>
              </a:spcBef>
              <a:spcAft>
                <a:spcPts val="0"/>
              </a:spcAft>
              <a:buClr>
                <a:srgbClr val="000000"/>
              </a:buClr>
              <a:buSzPts val="1080"/>
              <a:buFont typeface="Arial"/>
              <a:buNone/>
            </a:pPr>
            <a:r>
              <a:rPr b="1" i="0" lang="en-US" sz="1080" u="none" cap="none" strike="noStrike">
                <a:solidFill>
                  <a:schemeClr val="lt1"/>
                </a:solidFill>
                <a:latin typeface="Century Gothic"/>
                <a:ea typeface="Century Gothic"/>
                <a:cs typeface="Century Gothic"/>
                <a:sym typeface="Century Gothic"/>
              </a:rPr>
              <a:t>DATA SOCIETY © 2023</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p:cSld name="Discussion">
    <p:spTree>
      <p:nvGrpSpPr>
        <p:cNvPr id="121" name="Shape 121"/>
        <p:cNvGrpSpPr/>
        <p:nvPr/>
      </p:nvGrpSpPr>
      <p:grpSpPr>
        <a:xfrm>
          <a:off x="0" y="0"/>
          <a:ext cx="0" cy="0"/>
          <a:chOff x="0" y="0"/>
          <a:chExt cx="0" cy="0"/>
        </a:xfrm>
      </p:grpSpPr>
      <p:sp>
        <p:nvSpPr>
          <p:cNvPr id="122" name="Google Shape;122;p174"/>
          <p:cNvSpPr/>
          <p:nvPr/>
        </p:nvSpPr>
        <p:spPr>
          <a:xfrm>
            <a:off x="5747600" y="6095551"/>
            <a:ext cx="5548800" cy="5001840"/>
          </a:xfrm>
          <a:prstGeom prst="ellipse">
            <a:avLst/>
          </a:prstGeom>
          <a:noFill/>
          <a:ln cap="flat" cmpd="sng" w="9525">
            <a:solidFill>
              <a:srgbClr val="FF350F"/>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pic>
        <p:nvPicPr>
          <p:cNvPr descr="Icon&#10;&#10;Description automatically generated" id="123" name="Google Shape;123;p174"/>
          <p:cNvPicPr preferRelativeResize="0"/>
          <p:nvPr/>
        </p:nvPicPr>
        <p:blipFill rotWithShape="1">
          <a:blip r:embed="rId2">
            <a:alphaModFix/>
          </a:blip>
          <a:srcRect b="0" l="0" r="0" t="0"/>
          <a:stretch/>
        </p:blipFill>
        <p:spPr>
          <a:xfrm>
            <a:off x="5764325" y="679048"/>
            <a:ext cx="5295350" cy="5295350"/>
          </a:xfrm>
          <a:prstGeom prst="rect">
            <a:avLst/>
          </a:prstGeom>
          <a:noFill/>
          <a:ln>
            <a:noFill/>
          </a:ln>
        </p:spPr>
      </p:pic>
      <p:sp>
        <p:nvSpPr>
          <p:cNvPr id="124" name="Google Shape;124;p17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25" name="Google Shape;125;p174"/>
          <p:cNvSpPr txBox="1"/>
          <p:nvPr>
            <p:ph idx="1" type="body"/>
          </p:nvPr>
        </p:nvSpPr>
        <p:spPr>
          <a:xfrm>
            <a:off x="415600" y="1639272"/>
            <a:ext cx="5041900" cy="457835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6" name="Google Shape;126;p174"/>
          <p:cNvSpPr/>
          <p:nvPr/>
        </p:nvSpPr>
        <p:spPr>
          <a:xfrm>
            <a:off x="5747600" y="-3789657"/>
            <a:ext cx="5548800" cy="5001840"/>
          </a:xfrm>
          <a:prstGeom prst="ellipse">
            <a:avLst/>
          </a:prstGeom>
          <a:noFill/>
          <a:ln cap="flat" cmpd="sng" w="9525">
            <a:solidFill>
              <a:srgbClr val="845BA3"/>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127" name="Google Shape;127;p17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8" name="Google Shape;128;p174"/>
          <p:cNvSpPr txBox="1"/>
          <p:nvPr/>
        </p:nvSpPr>
        <p:spPr>
          <a:xfrm>
            <a:off x="6634486" y="4520405"/>
            <a:ext cx="3786188"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Century Gothic"/>
              <a:buNone/>
            </a:pPr>
            <a:r>
              <a:rPr b="1" i="0" lang="en-US" sz="1800" u="none" cap="none" strike="noStrike">
                <a:solidFill>
                  <a:schemeClr val="dk1"/>
                </a:solidFill>
                <a:latin typeface="Century Gothic"/>
                <a:ea typeface="Century Gothic"/>
                <a:cs typeface="Century Gothic"/>
                <a:sym typeface="Century Gothic"/>
              </a:rPr>
              <a:t>Note: </a:t>
            </a:r>
            <a:r>
              <a:rPr b="0" i="0" lang="en-US" sz="1800" u="none" cap="none" strike="noStrike">
                <a:solidFill>
                  <a:schemeClr val="dk1"/>
                </a:solidFill>
                <a:latin typeface="Century Gothic"/>
                <a:ea typeface="Century Gothic"/>
                <a:cs typeface="Century Gothic"/>
                <a:sym typeface="Century Gothic"/>
              </a:rPr>
              <a:t>This slide is not visible once you’re in a breakout room.</a:t>
            </a:r>
            <a:endParaRPr b="0" i="0" sz="1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
        <p:nvSpPr>
          <p:cNvPr id="17" name="Google Shape;17;p157"/>
          <p:cNvSpPr txBox="1"/>
          <p:nvPr>
            <p:ph idx="1" type="body"/>
          </p:nvPr>
        </p:nvSpPr>
        <p:spPr>
          <a:xfrm>
            <a:off x="695400" y="1412776"/>
            <a:ext cx="10837204" cy="4525963"/>
          </a:xfrm>
          <a:prstGeom prst="rect">
            <a:avLst/>
          </a:prstGeom>
          <a:noFill/>
          <a:ln>
            <a:noFill/>
          </a:ln>
        </p:spPr>
        <p:txBody>
          <a:bodyPr anchorCtr="0" anchor="t" bIns="45700" lIns="91425" spcFirstLastPara="1" rIns="91425" wrap="square" tIns="45700">
            <a:normAutofit/>
          </a:bodyPr>
          <a:lstStyle>
            <a:lvl1pPr indent="-387350" lvl="0" marL="457200" algn="l">
              <a:lnSpc>
                <a:spcPct val="100000"/>
              </a:lnSpc>
              <a:spcBef>
                <a:spcPts val="180"/>
              </a:spcBef>
              <a:spcAft>
                <a:spcPts val="0"/>
              </a:spcAft>
              <a:buSzPts val="2500"/>
              <a:buChar char="•"/>
              <a:defRPr>
                <a:solidFill>
                  <a:schemeClr val="dk1"/>
                </a:solidFill>
              </a:defRPr>
            </a:lvl1pPr>
            <a:lvl2pPr indent="-342900" lvl="1" marL="914400" algn="l">
              <a:lnSpc>
                <a:spcPct val="100000"/>
              </a:lnSpc>
              <a:spcBef>
                <a:spcPts val="180"/>
              </a:spcBef>
              <a:spcAft>
                <a:spcPts val="0"/>
              </a:spcAft>
              <a:buSzPts val="1800"/>
              <a:buChar char="–"/>
              <a:defRPr/>
            </a:lvl2pPr>
            <a:lvl3pPr indent="-342900" lvl="2" marL="1371600" algn="l">
              <a:lnSpc>
                <a:spcPct val="100000"/>
              </a:lnSpc>
              <a:spcBef>
                <a:spcPts val="180"/>
              </a:spcBef>
              <a:spcAft>
                <a:spcPts val="0"/>
              </a:spcAft>
              <a:buSzPts val="1800"/>
              <a:buChar char="•"/>
              <a:defRPr/>
            </a:lvl3pPr>
            <a:lvl4pPr indent="-342900" lvl="3" marL="1828800" algn="l">
              <a:lnSpc>
                <a:spcPct val="100000"/>
              </a:lnSpc>
              <a:spcBef>
                <a:spcPts val="180"/>
              </a:spcBef>
              <a:spcAft>
                <a:spcPts val="0"/>
              </a:spcAft>
              <a:buSzPts val="1800"/>
              <a:buChar char="–"/>
              <a:defRPr/>
            </a:lvl4pPr>
            <a:lvl5pPr indent="-342900" lvl="4" marL="2286000" algn="l">
              <a:lnSpc>
                <a:spcPct val="100000"/>
              </a:lnSpc>
              <a:spcBef>
                <a:spcPts val="180"/>
              </a:spcBef>
              <a:spcAft>
                <a:spcPts val="0"/>
              </a:spcAft>
              <a:buSzPts val="1800"/>
              <a:buChar char="»"/>
              <a:defRPr/>
            </a:lvl5pPr>
            <a:lvl6pPr indent="-342900" lvl="5" marL="2743200" algn="l">
              <a:lnSpc>
                <a:spcPct val="100000"/>
              </a:lnSpc>
              <a:spcBef>
                <a:spcPts val="180"/>
              </a:spcBef>
              <a:spcAft>
                <a:spcPts val="0"/>
              </a:spcAft>
              <a:buClr>
                <a:schemeClr val="dk1"/>
              </a:buClr>
              <a:buSzPts val="1800"/>
              <a:buChar char="•"/>
              <a:defRPr/>
            </a:lvl6pPr>
            <a:lvl7pPr indent="-342900" lvl="6" marL="3200400" algn="l">
              <a:lnSpc>
                <a:spcPct val="100000"/>
              </a:lnSpc>
              <a:spcBef>
                <a:spcPts val="180"/>
              </a:spcBef>
              <a:spcAft>
                <a:spcPts val="0"/>
              </a:spcAft>
              <a:buClr>
                <a:schemeClr val="dk1"/>
              </a:buClr>
              <a:buSzPts val="1800"/>
              <a:buChar char="•"/>
              <a:defRPr/>
            </a:lvl7pPr>
            <a:lvl8pPr indent="-342900" lvl="7" marL="3657600" algn="l">
              <a:lnSpc>
                <a:spcPct val="100000"/>
              </a:lnSpc>
              <a:spcBef>
                <a:spcPts val="180"/>
              </a:spcBef>
              <a:spcAft>
                <a:spcPts val="0"/>
              </a:spcAft>
              <a:buClr>
                <a:schemeClr val="dk1"/>
              </a:buClr>
              <a:buSzPts val="1800"/>
              <a:buChar char="•"/>
              <a:defRPr/>
            </a:lvl8pPr>
            <a:lvl9pPr indent="-342900" lvl="8" marL="4114800" algn="l">
              <a:lnSpc>
                <a:spcPct val="100000"/>
              </a:lnSpc>
              <a:spcBef>
                <a:spcPts val="180"/>
              </a:spcBef>
              <a:spcAft>
                <a:spcPts val="0"/>
              </a:spcAft>
              <a:buClr>
                <a:schemeClr val="dk1"/>
              </a:buClr>
              <a:buSzPts val="1800"/>
              <a:buChar char="•"/>
              <a:defRPr/>
            </a:lvl9pPr>
          </a:lstStyle>
          <a:p/>
        </p:txBody>
      </p:sp>
      <p:sp>
        <p:nvSpPr>
          <p:cNvPr id="18" name="Google Shape;18;p157"/>
          <p:cNvSpPr txBox="1"/>
          <p:nvPr>
            <p:ph type="title"/>
          </p:nvPr>
        </p:nvSpPr>
        <p:spPr>
          <a:xfrm>
            <a:off x="692150" y="237840"/>
            <a:ext cx="10840454" cy="8509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rgbClr val="333333"/>
              </a:buClr>
              <a:buSzPts val="9600"/>
              <a:buFont typeface="Lato Black"/>
              <a:buNone/>
              <a:defRPr b="1" i="0" sz="36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9pPr>
          </a:lstStyle>
          <a:p/>
        </p:txBody>
      </p:sp>
      <p:sp>
        <p:nvSpPr>
          <p:cNvPr id="19" name="Google Shape;19;p157"/>
          <p:cNvSpPr txBox="1"/>
          <p:nvPr>
            <p:ph idx="12" type="sldNum"/>
          </p:nvPr>
        </p:nvSpPr>
        <p:spPr>
          <a:xfrm>
            <a:off x="9331106" y="6494594"/>
            <a:ext cx="2844800" cy="3651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II">
  <p:cSld name="Discussion II">
    <p:spTree>
      <p:nvGrpSpPr>
        <p:cNvPr id="129" name="Shape 129"/>
        <p:cNvGrpSpPr/>
        <p:nvPr/>
      </p:nvGrpSpPr>
      <p:grpSpPr>
        <a:xfrm>
          <a:off x="0" y="0"/>
          <a:ext cx="0" cy="0"/>
          <a:chOff x="0" y="0"/>
          <a:chExt cx="0" cy="0"/>
        </a:xfrm>
      </p:grpSpPr>
      <p:sp>
        <p:nvSpPr>
          <p:cNvPr id="130" name="Google Shape;130;p175"/>
          <p:cNvSpPr/>
          <p:nvPr/>
        </p:nvSpPr>
        <p:spPr>
          <a:xfrm>
            <a:off x="-367" y="0"/>
            <a:ext cx="8395855"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31" name="Google Shape;131;p17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32" name="Google Shape;132;p175"/>
          <p:cNvSpPr txBox="1"/>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accent1"/>
              </a:buClr>
              <a:buSzPts val="1200"/>
              <a:buFont typeface="Century Gothic"/>
              <a:buNone/>
            </a:pPr>
            <a:fld id="{00000000-1234-1234-1234-123412341234}" type="slidenum">
              <a:rPr b="0" i="0" lang="en-US" sz="1200" u="none" cap="none" strike="noStrike">
                <a:solidFill>
                  <a:schemeClr val="accent1"/>
                </a:solidFill>
                <a:latin typeface="Century Gothic"/>
                <a:ea typeface="Century Gothic"/>
                <a:cs typeface="Century Gothic"/>
                <a:sym typeface="Century Gothic"/>
              </a:rPr>
              <a:t>‹#›</a:t>
            </a:fld>
            <a:endParaRPr b="0" i="0" sz="1200" u="none" cap="none" strike="noStrike">
              <a:solidFill>
                <a:schemeClr val="accent1"/>
              </a:solidFill>
              <a:latin typeface="Century Gothic"/>
              <a:ea typeface="Century Gothic"/>
              <a:cs typeface="Century Gothic"/>
              <a:sym typeface="Century Gothic"/>
            </a:endParaRPr>
          </a:p>
        </p:txBody>
      </p:sp>
      <p:sp>
        <p:nvSpPr>
          <p:cNvPr id="133" name="Google Shape;133;p17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4" name="Google Shape;134;p175"/>
          <p:cNvSpPr txBox="1"/>
          <p:nvPr>
            <p:ph idx="1" type="body"/>
          </p:nvPr>
        </p:nvSpPr>
        <p:spPr>
          <a:xfrm>
            <a:off x="415600" y="1536634"/>
            <a:ext cx="7730874" cy="455508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sz="1800"/>
            </a:lvl1pPr>
            <a:lvl2pPr indent="-355600" lvl="1" marL="914400" algn="l">
              <a:lnSpc>
                <a:spcPct val="115000"/>
              </a:lnSpc>
              <a:spcBef>
                <a:spcPts val="0"/>
              </a:spcBef>
              <a:spcAft>
                <a:spcPts val="0"/>
              </a:spcAft>
              <a:buSzPts val="2000"/>
              <a:buChar char="○"/>
              <a:defRPr/>
            </a:lvl2pPr>
            <a:lvl3pPr indent="-355600" lvl="2" marL="1371600" algn="l">
              <a:lnSpc>
                <a:spcPct val="115000"/>
              </a:lnSpc>
              <a:spcBef>
                <a:spcPts val="0"/>
              </a:spcBef>
              <a:spcAft>
                <a:spcPts val="0"/>
              </a:spcAft>
              <a:buSzPts val="2000"/>
              <a:buChar char="■"/>
              <a:defRPr/>
            </a:lvl3pPr>
            <a:lvl4pPr indent="-355600" lvl="3" marL="1828800" algn="l">
              <a:lnSpc>
                <a:spcPct val="115000"/>
              </a:lnSpc>
              <a:spcBef>
                <a:spcPts val="0"/>
              </a:spcBef>
              <a:spcAft>
                <a:spcPts val="0"/>
              </a:spcAft>
              <a:buSzPts val="2000"/>
              <a:buChar char="●"/>
              <a:defRPr/>
            </a:lvl4pPr>
            <a:lvl5pPr indent="-355600" lvl="4" marL="2286000" algn="l">
              <a:lnSpc>
                <a:spcPct val="115000"/>
              </a:lnSpc>
              <a:spcBef>
                <a:spcPts val="0"/>
              </a:spcBef>
              <a:spcAft>
                <a:spcPts val="0"/>
              </a:spcAft>
              <a:buSzPts val="20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35" name="Google Shape;135;p175"/>
          <p:cNvSpPr txBox="1"/>
          <p:nvPr>
            <p:ph idx="2" type="body"/>
          </p:nvPr>
        </p:nvSpPr>
        <p:spPr>
          <a:xfrm>
            <a:off x="8660002" y="4067993"/>
            <a:ext cx="2955925" cy="1543050"/>
          </a:xfrm>
          <a:prstGeom prst="rect">
            <a:avLst/>
          </a:prstGeom>
          <a:noFill/>
          <a:ln>
            <a:noFill/>
          </a:ln>
        </p:spPr>
        <p:txBody>
          <a:bodyPr anchorCtr="0" anchor="t" bIns="91425" lIns="91425" spcFirstLastPara="1" rIns="91425" wrap="square" tIns="91425">
            <a:noAutofit/>
          </a:bodyPr>
          <a:lstStyle>
            <a:lvl1pPr indent="-228600" lvl="0" marL="457200" algn="l">
              <a:lnSpc>
                <a:spcPct val="115000"/>
              </a:lnSpc>
              <a:spcBef>
                <a:spcPts val="0"/>
              </a:spcBef>
              <a:spcAft>
                <a:spcPts val="0"/>
              </a:spcAft>
              <a:buSzPts val="1800"/>
              <a:buNone/>
              <a:defRPr sz="1600">
                <a:solidFill>
                  <a:schemeClr val="dk1"/>
                </a:solidFill>
              </a:defRPr>
            </a:lvl1pPr>
            <a:lvl2pPr indent="-317500" lvl="1" marL="914400" algn="l">
              <a:lnSpc>
                <a:spcPct val="115000"/>
              </a:lnSpc>
              <a:spcBef>
                <a:spcPts val="0"/>
              </a:spcBef>
              <a:spcAft>
                <a:spcPts val="0"/>
              </a:spcAft>
              <a:buSzPts val="1400"/>
              <a:buChar char="○"/>
              <a:defRPr sz="1600"/>
            </a:lvl2pPr>
            <a:lvl3pPr indent="-317500" lvl="2" marL="1371600" algn="l">
              <a:lnSpc>
                <a:spcPct val="115000"/>
              </a:lnSpc>
              <a:spcBef>
                <a:spcPts val="0"/>
              </a:spcBef>
              <a:spcAft>
                <a:spcPts val="0"/>
              </a:spcAft>
              <a:buSzPts val="1400"/>
              <a:buChar char="■"/>
              <a:defRPr sz="1600"/>
            </a:lvl3pPr>
            <a:lvl4pPr indent="-317500" lvl="3" marL="1828800" algn="l">
              <a:lnSpc>
                <a:spcPct val="115000"/>
              </a:lnSpc>
              <a:spcBef>
                <a:spcPts val="0"/>
              </a:spcBef>
              <a:spcAft>
                <a:spcPts val="0"/>
              </a:spcAft>
              <a:buSzPts val="1400"/>
              <a:buChar char="●"/>
              <a:defRPr sz="1600"/>
            </a:lvl4pPr>
            <a:lvl5pPr indent="-317500" lvl="4" marL="2286000" algn="l">
              <a:lnSpc>
                <a:spcPct val="115000"/>
              </a:lnSpc>
              <a:spcBef>
                <a:spcPts val="0"/>
              </a:spcBef>
              <a:spcAft>
                <a:spcPts val="0"/>
              </a:spcAft>
              <a:buSzPts val="1400"/>
              <a:buChar char="○"/>
              <a:defRPr sz="1600"/>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descr="Icon&#10;&#10;Description automatically generated" id="136" name="Google Shape;136;p175"/>
          <p:cNvPicPr preferRelativeResize="0"/>
          <p:nvPr/>
        </p:nvPicPr>
        <p:blipFill rotWithShape="1">
          <a:blip r:embed="rId2">
            <a:alphaModFix/>
          </a:blip>
          <a:srcRect b="0" l="0" r="0" t="0"/>
          <a:stretch/>
        </p:blipFill>
        <p:spPr>
          <a:xfrm>
            <a:off x="8865265" y="1410242"/>
            <a:ext cx="2545398" cy="254539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p:cSld name="Activity">
    <p:spTree>
      <p:nvGrpSpPr>
        <p:cNvPr id="137" name="Shape 137"/>
        <p:cNvGrpSpPr/>
        <p:nvPr/>
      </p:nvGrpSpPr>
      <p:grpSpPr>
        <a:xfrm>
          <a:off x="0" y="0"/>
          <a:ext cx="0" cy="0"/>
          <a:chOff x="0" y="0"/>
          <a:chExt cx="0" cy="0"/>
        </a:xfrm>
      </p:grpSpPr>
      <p:sp>
        <p:nvSpPr>
          <p:cNvPr id="138" name="Google Shape;138;p176"/>
          <p:cNvSpPr/>
          <p:nvPr/>
        </p:nvSpPr>
        <p:spPr>
          <a:xfrm>
            <a:off x="10343229" y="1576933"/>
            <a:ext cx="5148157" cy="4640689"/>
          </a:xfrm>
          <a:prstGeom prst="ellipse">
            <a:avLst/>
          </a:prstGeom>
          <a:noFill/>
          <a:ln cap="flat" cmpd="sng" w="9525">
            <a:solidFill>
              <a:schemeClr val="accent1"/>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139" name="Google Shape;139;p176"/>
          <p:cNvSpPr/>
          <p:nvPr/>
        </p:nvSpPr>
        <p:spPr>
          <a:xfrm>
            <a:off x="-1" y="0"/>
            <a:ext cx="9447754"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40" name="Google Shape;140;p17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Icon&#10;&#10;Description automatically generated" id="141" name="Google Shape;141;p176"/>
          <p:cNvPicPr preferRelativeResize="0"/>
          <p:nvPr/>
        </p:nvPicPr>
        <p:blipFill rotWithShape="1">
          <a:blip r:embed="rId2">
            <a:alphaModFix/>
          </a:blip>
          <a:srcRect b="0" l="0" r="0" t="0"/>
          <a:stretch/>
        </p:blipFill>
        <p:spPr>
          <a:xfrm>
            <a:off x="9597060" y="2213426"/>
            <a:ext cx="2431148" cy="2431148"/>
          </a:xfrm>
          <a:prstGeom prst="rect">
            <a:avLst/>
          </a:prstGeom>
          <a:noFill/>
          <a:ln>
            <a:noFill/>
          </a:ln>
        </p:spPr>
      </p:pic>
      <p:sp>
        <p:nvSpPr>
          <p:cNvPr id="142" name="Google Shape;142;p176"/>
          <p:cNvSpPr txBox="1"/>
          <p:nvPr>
            <p:ph idx="1" type="body"/>
          </p:nvPr>
        </p:nvSpPr>
        <p:spPr>
          <a:xfrm>
            <a:off x="416389" y="1537176"/>
            <a:ext cx="8613312" cy="4554538"/>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43" name="Google Shape;143;p176"/>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4" name="Google Shape;144;p176"/>
          <p:cNvSpPr txBox="1"/>
          <p:nvPr/>
        </p:nvSpPr>
        <p:spPr>
          <a:xfrm>
            <a:off x="415600" y="6284185"/>
            <a:ext cx="2505730" cy="387762"/>
          </a:xfrm>
          <a:prstGeom prst="rect">
            <a:avLst/>
          </a:prstGeom>
          <a:noFill/>
          <a:ln>
            <a:noFill/>
          </a:ln>
        </p:spPr>
        <p:txBody>
          <a:bodyPr anchorCtr="0" anchor="t" bIns="109700" lIns="109700" spcFirstLastPara="1" rIns="109700" wrap="square" tIns="109700">
            <a:spAutoFit/>
          </a:bodyPr>
          <a:lstStyle/>
          <a:p>
            <a:pPr indent="0" lvl="0" marL="0" marR="0" rtl="0" algn="l">
              <a:lnSpc>
                <a:spcPct val="100000"/>
              </a:lnSpc>
              <a:spcBef>
                <a:spcPts val="0"/>
              </a:spcBef>
              <a:spcAft>
                <a:spcPts val="0"/>
              </a:spcAft>
              <a:buClr>
                <a:srgbClr val="000000"/>
              </a:buClr>
              <a:buSzPts val="1080"/>
              <a:buFont typeface="Arial"/>
              <a:buNone/>
            </a:pPr>
            <a:r>
              <a:rPr b="1" i="0" lang="en-US" sz="1080" u="none" cap="none" strike="noStrike">
                <a:solidFill>
                  <a:srgbClr val="422B72"/>
                </a:solidFill>
                <a:latin typeface="Century Gothic"/>
                <a:ea typeface="Century Gothic"/>
                <a:cs typeface="Century Gothic"/>
                <a:sym typeface="Century Gothic"/>
              </a:rPr>
              <a:t>Course Name Here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p:cSld name="Video">
    <p:spTree>
      <p:nvGrpSpPr>
        <p:cNvPr id="145" name="Shape 145"/>
        <p:cNvGrpSpPr/>
        <p:nvPr/>
      </p:nvGrpSpPr>
      <p:grpSpPr>
        <a:xfrm>
          <a:off x="0" y="0"/>
          <a:ext cx="0" cy="0"/>
          <a:chOff x="0" y="0"/>
          <a:chExt cx="0" cy="0"/>
        </a:xfrm>
      </p:grpSpPr>
      <p:sp>
        <p:nvSpPr>
          <p:cNvPr id="146" name="Google Shape;146;p177"/>
          <p:cNvSpPr txBox="1"/>
          <p:nvPr>
            <p:ph type="title"/>
          </p:nvPr>
        </p:nvSpPr>
        <p:spPr>
          <a:xfrm>
            <a:off x="415600" y="581724"/>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7" name="Google Shape;147;p17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8" name="Google Shape;148;p177"/>
          <p:cNvSpPr/>
          <p:nvPr/>
        </p:nvSpPr>
        <p:spPr>
          <a:xfrm>
            <a:off x="-2627863" y="1576933"/>
            <a:ext cx="5148157" cy="4640689"/>
          </a:xfrm>
          <a:prstGeom prst="ellipse">
            <a:avLst/>
          </a:prstGeom>
          <a:noFill/>
          <a:ln cap="flat" cmpd="sng" w="9525">
            <a:solidFill>
              <a:schemeClr val="accent1"/>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pic>
        <p:nvPicPr>
          <p:cNvPr descr="Icon&#10;&#10;Description automatically generated" id="149" name="Google Shape;149;p177"/>
          <p:cNvPicPr preferRelativeResize="0"/>
          <p:nvPr/>
        </p:nvPicPr>
        <p:blipFill rotWithShape="1">
          <a:blip r:embed="rId2">
            <a:alphaModFix/>
          </a:blip>
          <a:srcRect b="0" l="0" r="0" t="0"/>
          <a:stretch/>
        </p:blipFill>
        <p:spPr>
          <a:xfrm>
            <a:off x="3521921" y="1323198"/>
            <a:ext cx="5148157" cy="5148157"/>
          </a:xfrm>
          <a:prstGeom prst="rect">
            <a:avLst/>
          </a:prstGeom>
          <a:noFill/>
          <a:ln>
            <a:noFill/>
          </a:ln>
        </p:spPr>
      </p:pic>
      <p:sp>
        <p:nvSpPr>
          <p:cNvPr id="150" name="Google Shape;150;p177"/>
          <p:cNvSpPr/>
          <p:nvPr/>
        </p:nvSpPr>
        <p:spPr>
          <a:xfrm>
            <a:off x="9671706" y="1576933"/>
            <a:ext cx="5148157" cy="4640689"/>
          </a:xfrm>
          <a:prstGeom prst="ellipse">
            <a:avLst/>
          </a:prstGeom>
          <a:noFill/>
          <a:ln cap="flat" cmpd="sng" w="9525">
            <a:solidFill>
              <a:schemeClr val="accent1"/>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of day">
  <p:cSld name="End of day">
    <p:bg>
      <p:bgPr>
        <a:solidFill>
          <a:schemeClr val="dk1"/>
        </a:solidFill>
      </p:bgPr>
    </p:bg>
    <p:spTree>
      <p:nvGrpSpPr>
        <p:cNvPr id="151" name="Shape 151"/>
        <p:cNvGrpSpPr/>
        <p:nvPr/>
      </p:nvGrpSpPr>
      <p:grpSpPr>
        <a:xfrm>
          <a:off x="0" y="0"/>
          <a:ext cx="0" cy="0"/>
          <a:chOff x="0" y="0"/>
          <a:chExt cx="0" cy="0"/>
        </a:xfrm>
      </p:grpSpPr>
      <p:sp>
        <p:nvSpPr>
          <p:cNvPr id="152" name="Google Shape;152;p17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153" name="Google Shape;153;p178"/>
          <p:cNvPicPr preferRelativeResize="0"/>
          <p:nvPr/>
        </p:nvPicPr>
        <p:blipFill rotWithShape="1">
          <a:blip r:embed="rId2">
            <a:alphaModFix/>
          </a:blip>
          <a:srcRect b="0" l="0" r="0" t="0"/>
          <a:stretch/>
        </p:blipFill>
        <p:spPr>
          <a:xfrm>
            <a:off x="558973" y="3223270"/>
            <a:ext cx="142900" cy="394200"/>
          </a:xfrm>
          <a:prstGeom prst="rect">
            <a:avLst/>
          </a:prstGeom>
          <a:noFill/>
          <a:ln>
            <a:noFill/>
          </a:ln>
        </p:spPr>
      </p:pic>
      <p:sp>
        <p:nvSpPr>
          <p:cNvPr id="154" name="Google Shape;154;p178"/>
          <p:cNvSpPr/>
          <p:nvPr/>
        </p:nvSpPr>
        <p:spPr>
          <a:xfrm>
            <a:off x="8324667" y="-777400"/>
            <a:ext cx="9753200" cy="9753120"/>
          </a:xfrm>
          <a:prstGeom prst="ellipse">
            <a:avLst/>
          </a:prstGeom>
          <a:noFill/>
          <a:ln cap="flat" cmpd="sng" w="9525">
            <a:solidFill>
              <a:srgbClr val="845BA3"/>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155" name="Google Shape;155;p178"/>
          <p:cNvSpPr txBox="1"/>
          <p:nvPr>
            <p:ph type="title"/>
          </p:nvPr>
        </p:nvSpPr>
        <p:spPr>
          <a:xfrm>
            <a:off x="909576" y="2927828"/>
            <a:ext cx="8537600" cy="77508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sz="4800">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6" name="Google Shape;156;p178"/>
          <p:cNvSpPr txBox="1"/>
          <p:nvPr>
            <p:ph idx="1" type="subTitle"/>
          </p:nvPr>
        </p:nvSpPr>
        <p:spPr>
          <a:xfrm>
            <a:off x="909576" y="3943820"/>
            <a:ext cx="4387200" cy="655476"/>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FFFFFF"/>
              </a:buClr>
              <a:buSzPts val="1400"/>
              <a:buNone/>
              <a:defRPr b="1" sz="2800">
                <a:solidFill>
                  <a:srgbClr val="FFFFFF"/>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pic>
        <p:nvPicPr>
          <p:cNvPr id="157" name="Google Shape;157;p178"/>
          <p:cNvPicPr preferRelativeResize="0"/>
          <p:nvPr/>
        </p:nvPicPr>
        <p:blipFill rotWithShape="1">
          <a:blip r:embed="rId3">
            <a:alphaModFix/>
          </a:blip>
          <a:srcRect b="0" l="0" r="0" t="0"/>
          <a:stretch/>
        </p:blipFill>
        <p:spPr>
          <a:xfrm>
            <a:off x="7013625" y="1045900"/>
            <a:ext cx="6071919" cy="552402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
  <p:cSld name="Conclusion">
    <p:spTree>
      <p:nvGrpSpPr>
        <p:cNvPr id="158" name="Shape 158"/>
        <p:cNvGrpSpPr/>
        <p:nvPr/>
      </p:nvGrpSpPr>
      <p:grpSpPr>
        <a:xfrm>
          <a:off x="0" y="0"/>
          <a:ext cx="0" cy="0"/>
          <a:chOff x="0" y="0"/>
          <a:chExt cx="0" cy="0"/>
        </a:xfrm>
      </p:grpSpPr>
      <p:sp>
        <p:nvSpPr>
          <p:cNvPr id="159" name="Google Shape;159;p179"/>
          <p:cNvSpPr txBox="1"/>
          <p:nvPr>
            <p:ph type="title"/>
          </p:nvPr>
        </p:nvSpPr>
        <p:spPr>
          <a:xfrm>
            <a:off x="493296" y="39009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0" name="Google Shape;160;p17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161" name="Google Shape;161;p179"/>
          <p:cNvPicPr preferRelativeResize="0"/>
          <p:nvPr/>
        </p:nvPicPr>
        <p:blipFill rotWithShape="1">
          <a:blip r:embed="rId2">
            <a:alphaModFix/>
          </a:blip>
          <a:srcRect b="-931" l="0" r="0" t="-1484"/>
          <a:stretch/>
        </p:blipFill>
        <p:spPr>
          <a:xfrm>
            <a:off x="6408701" y="979470"/>
            <a:ext cx="5414399" cy="5125140"/>
          </a:xfrm>
          <a:prstGeom prst="rect">
            <a:avLst/>
          </a:prstGeom>
          <a:noFill/>
          <a:ln>
            <a:noFill/>
          </a:ln>
        </p:spPr>
      </p:pic>
      <p:pic>
        <p:nvPicPr>
          <p:cNvPr id="162" name="Google Shape;162;p179"/>
          <p:cNvPicPr preferRelativeResize="0"/>
          <p:nvPr/>
        </p:nvPicPr>
        <p:blipFill rotWithShape="1">
          <a:blip r:embed="rId3">
            <a:alphaModFix/>
          </a:blip>
          <a:srcRect b="0" l="0" r="0" t="0"/>
          <a:stretch/>
        </p:blipFill>
        <p:spPr>
          <a:xfrm>
            <a:off x="572101" y="3252333"/>
            <a:ext cx="5414412" cy="42709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p:cSld name="Icons">
    <p:spTree>
      <p:nvGrpSpPr>
        <p:cNvPr id="163" name="Shape 163"/>
        <p:cNvGrpSpPr/>
        <p:nvPr/>
      </p:nvGrpSpPr>
      <p:grpSpPr>
        <a:xfrm>
          <a:off x="0" y="0"/>
          <a:ext cx="0" cy="0"/>
          <a:chOff x="0" y="0"/>
          <a:chExt cx="0" cy="0"/>
        </a:xfrm>
      </p:grpSpPr>
      <p:sp>
        <p:nvSpPr>
          <p:cNvPr id="164" name="Google Shape;164;p180"/>
          <p:cNvSpPr txBox="1"/>
          <p:nvPr/>
        </p:nvSpPr>
        <p:spPr>
          <a:xfrm>
            <a:off x="3641522" y="4225847"/>
            <a:ext cx="1922953" cy="354016"/>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5"/>
              </a:buClr>
              <a:buSzPts val="1200"/>
              <a:buFont typeface="Century Gothic"/>
              <a:buNone/>
            </a:pPr>
            <a:r>
              <a:rPr b="1" i="0" lang="en-US" sz="1800" u="none" cap="none" strike="noStrike">
                <a:solidFill>
                  <a:schemeClr val="dk2"/>
                </a:solidFill>
                <a:latin typeface="Century Gothic"/>
                <a:ea typeface="Century Gothic"/>
                <a:cs typeface="Century Gothic"/>
                <a:sym typeface="Century Gothic"/>
              </a:rPr>
              <a:t>Chat question</a:t>
            </a:r>
            <a:endParaRPr b="0" i="0" sz="1400" u="none" cap="none" strike="noStrike">
              <a:solidFill>
                <a:srgbClr val="000000"/>
              </a:solidFill>
              <a:latin typeface="Arial"/>
              <a:ea typeface="Arial"/>
              <a:cs typeface="Arial"/>
              <a:sym typeface="Arial"/>
            </a:endParaRPr>
          </a:p>
        </p:txBody>
      </p:sp>
      <p:sp>
        <p:nvSpPr>
          <p:cNvPr id="165" name="Google Shape;165;p180"/>
          <p:cNvSpPr txBox="1"/>
          <p:nvPr/>
        </p:nvSpPr>
        <p:spPr>
          <a:xfrm>
            <a:off x="6376882" y="4225847"/>
            <a:ext cx="2458833" cy="354016"/>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5"/>
              </a:buClr>
              <a:buSzPts val="1200"/>
              <a:buFont typeface="Century Gothic"/>
              <a:buNone/>
            </a:pPr>
            <a:r>
              <a:rPr b="1" i="0" lang="en-US" sz="1800" u="none" cap="none" strike="noStrike">
                <a:solidFill>
                  <a:schemeClr val="dk2"/>
                </a:solidFill>
                <a:latin typeface="Century Gothic"/>
                <a:ea typeface="Century Gothic"/>
                <a:cs typeface="Century Gothic"/>
                <a:sym typeface="Century Gothic"/>
              </a:rPr>
              <a:t>Knowledge check</a:t>
            </a:r>
            <a:endParaRPr b="0" i="0" sz="1400" u="none" cap="none" strike="noStrike">
              <a:solidFill>
                <a:srgbClr val="000000"/>
              </a:solidFill>
              <a:latin typeface="Arial"/>
              <a:ea typeface="Arial"/>
              <a:cs typeface="Arial"/>
              <a:sym typeface="Arial"/>
            </a:endParaRPr>
          </a:p>
        </p:txBody>
      </p:sp>
      <p:sp>
        <p:nvSpPr>
          <p:cNvPr id="166" name="Google Shape;166;p180"/>
          <p:cNvSpPr txBox="1"/>
          <p:nvPr/>
        </p:nvSpPr>
        <p:spPr>
          <a:xfrm>
            <a:off x="9473936" y="4225847"/>
            <a:ext cx="2271326" cy="354016"/>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5"/>
              </a:buClr>
              <a:buSzPts val="1200"/>
              <a:buFont typeface="Century Gothic"/>
              <a:buNone/>
            </a:pPr>
            <a:r>
              <a:rPr b="1" i="0" lang="en-US" sz="1800" u="none" cap="none" strike="noStrike">
                <a:solidFill>
                  <a:schemeClr val="dk2"/>
                </a:solidFill>
                <a:latin typeface="Century Gothic"/>
                <a:ea typeface="Century Gothic"/>
                <a:cs typeface="Century Gothic"/>
                <a:sym typeface="Century Gothic"/>
              </a:rPr>
              <a:t>Exercise / activity</a:t>
            </a:r>
            <a:endParaRPr b="0" i="0" sz="1400" u="none" cap="none" strike="noStrike">
              <a:solidFill>
                <a:srgbClr val="000000"/>
              </a:solidFill>
              <a:latin typeface="Arial"/>
              <a:ea typeface="Arial"/>
              <a:cs typeface="Arial"/>
              <a:sym typeface="Arial"/>
            </a:endParaRPr>
          </a:p>
        </p:txBody>
      </p:sp>
      <p:sp>
        <p:nvSpPr>
          <p:cNvPr id="167" name="Google Shape;167;p180"/>
          <p:cNvSpPr txBox="1"/>
          <p:nvPr/>
        </p:nvSpPr>
        <p:spPr>
          <a:xfrm>
            <a:off x="125978" y="4225847"/>
            <a:ext cx="2877323" cy="35401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200"/>
              <a:buFont typeface="Century Gothic"/>
              <a:buNone/>
            </a:pPr>
            <a:r>
              <a:rPr b="1" i="0" lang="en-US" sz="1800" u="none" cap="none" strike="noStrike">
                <a:solidFill>
                  <a:schemeClr val="dk2"/>
                </a:solidFill>
                <a:latin typeface="Century Gothic"/>
                <a:ea typeface="Century Gothic"/>
                <a:cs typeface="Century Gothic"/>
                <a:sym typeface="Century Gothic"/>
              </a:rPr>
              <a:t>Discussion / breakout</a:t>
            </a:r>
            <a:endParaRPr b="0" i="0" sz="1400" u="none" cap="none" strike="noStrike">
              <a:solidFill>
                <a:srgbClr val="000000"/>
              </a:solidFill>
              <a:latin typeface="Arial"/>
              <a:ea typeface="Arial"/>
              <a:cs typeface="Arial"/>
              <a:sym typeface="Arial"/>
            </a:endParaRPr>
          </a:p>
        </p:txBody>
      </p:sp>
      <p:sp>
        <p:nvSpPr>
          <p:cNvPr id="168" name="Google Shape;168;p180"/>
          <p:cNvSpPr txBox="1"/>
          <p:nvPr/>
        </p:nvSpPr>
        <p:spPr>
          <a:xfrm>
            <a:off x="240788" y="595323"/>
            <a:ext cx="1063199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entury Gothic"/>
                <a:ea typeface="Century Gothic"/>
                <a:cs typeface="Century Gothic"/>
                <a:sym typeface="Century Gothic"/>
              </a:rPr>
              <a:t>General icon set I – copy icons into new slides as necessary</a:t>
            </a:r>
            <a:endParaRPr b="0" i="0" sz="1400" u="none" cap="none" strike="noStrike">
              <a:solidFill>
                <a:srgbClr val="000000"/>
              </a:solidFill>
              <a:latin typeface="Arial"/>
              <a:ea typeface="Arial"/>
              <a:cs typeface="Arial"/>
              <a:sym typeface="Arial"/>
            </a:endParaRPr>
          </a:p>
        </p:txBody>
      </p:sp>
      <p:pic>
        <p:nvPicPr>
          <p:cNvPr descr="Icon&#10;&#10;Description automatically generated" id="169" name="Google Shape;169;p180"/>
          <p:cNvPicPr preferRelativeResize="0"/>
          <p:nvPr/>
        </p:nvPicPr>
        <p:blipFill rotWithShape="1">
          <a:blip r:embed="rId2">
            <a:alphaModFix/>
          </a:blip>
          <a:srcRect b="0" l="0" r="0" t="0"/>
          <a:stretch/>
        </p:blipFill>
        <p:spPr>
          <a:xfrm>
            <a:off x="240788" y="1530250"/>
            <a:ext cx="2636379" cy="2636379"/>
          </a:xfrm>
          <a:prstGeom prst="rect">
            <a:avLst/>
          </a:prstGeom>
          <a:noFill/>
          <a:ln>
            <a:noFill/>
          </a:ln>
        </p:spPr>
      </p:pic>
      <p:pic>
        <p:nvPicPr>
          <p:cNvPr descr="Icon&#10;&#10;Description automatically generated" id="170" name="Google Shape;170;p180"/>
          <p:cNvPicPr preferRelativeResize="0"/>
          <p:nvPr/>
        </p:nvPicPr>
        <p:blipFill rotWithShape="1">
          <a:blip r:embed="rId3">
            <a:alphaModFix/>
          </a:blip>
          <a:srcRect b="0" l="0" r="0" t="0"/>
          <a:stretch/>
        </p:blipFill>
        <p:spPr>
          <a:xfrm>
            <a:off x="9287375" y="1615729"/>
            <a:ext cx="2636380" cy="2636380"/>
          </a:xfrm>
          <a:prstGeom prst="rect">
            <a:avLst/>
          </a:prstGeom>
          <a:noFill/>
          <a:ln>
            <a:noFill/>
          </a:ln>
        </p:spPr>
      </p:pic>
      <p:pic>
        <p:nvPicPr>
          <p:cNvPr descr="Icon&#10;&#10;Description automatically generated" id="171" name="Google Shape;171;p180"/>
          <p:cNvPicPr preferRelativeResize="0"/>
          <p:nvPr/>
        </p:nvPicPr>
        <p:blipFill rotWithShape="1">
          <a:blip r:embed="rId4">
            <a:alphaModFix/>
          </a:blip>
          <a:srcRect b="0" l="0" r="0" t="0"/>
          <a:stretch/>
        </p:blipFill>
        <p:spPr>
          <a:xfrm>
            <a:off x="6328832" y="1589467"/>
            <a:ext cx="2636380" cy="2636380"/>
          </a:xfrm>
          <a:prstGeom prst="rect">
            <a:avLst/>
          </a:prstGeom>
          <a:noFill/>
          <a:ln>
            <a:noFill/>
          </a:ln>
        </p:spPr>
      </p:pic>
      <p:pic>
        <p:nvPicPr>
          <p:cNvPr descr="Icon&#10;&#10;Description automatically generated" id="172" name="Google Shape;172;p180"/>
          <p:cNvPicPr preferRelativeResize="0"/>
          <p:nvPr/>
        </p:nvPicPr>
        <p:blipFill rotWithShape="1">
          <a:blip r:embed="rId5">
            <a:alphaModFix/>
          </a:blip>
          <a:srcRect b="0" l="0" r="0" t="0"/>
          <a:stretch/>
        </p:blipFill>
        <p:spPr>
          <a:xfrm>
            <a:off x="3199330" y="1615729"/>
            <a:ext cx="2636380" cy="263638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s">
  <p:cSld name="1_Icons">
    <p:spTree>
      <p:nvGrpSpPr>
        <p:cNvPr id="173" name="Shape 173"/>
        <p:cNvGrpSpPr/>
        <p:nvPr/>
      </p:nvGrpSpPr>
      <p:grpSpPr>
        <a:xfrm>
          <a:off x="0" y="0"/>
          <a:ext cx="0" cy="0"/>
          <a:chOff x="0" y="0"/>
          <a:chExt cx="0" cy="0"/>
        </a:xfrm>
      </p:grpSpPr>
      <p:sp>
        <p:nvSpPr>
          <p:cNvPr id="174" name="Google Shape;174;p181"/>
          <p:cNvSpPr txBox="1"/>
          <p:nvPr/>
        </p:nvSpPr>
        <p:spPr>
          <a:xfrm>
            <a:off x="3728615" y="4225847"/>
            <a:ext cx="1922953" cy="354016"/>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5"/>
              </a:buClr>
              <a:buSzPts val="1200"/>
              <a:buFont typeface="Century Gothic"/>
              <a:buNone/>
            </a:pPr>
            <a:r>
              <a:rPr b="1" i="0" lang="en-US" sz="1800" u="none" cap="none" strike="noStrike">
                <a:solidFill>
                  <a:schemeClr val="dk2"/>
                </a:solidFill>
                <a:latin typeface="Century Gothic"/>
                <a:ea typeface="Century Gothic"/>
                <a:cs typeface="Century Gothic"/>
                <a:sym typeface="Century Gothic"/>
              </a:rPr>
              <a:t>Raise hand</a:t>
            </a:r>
            <a:endParaRPr b="0" i="0" sz="1400" u="none" cap="none" strike="noStrike">
              <a:solidFill>
                <a:srgbClr val="000000"/>
              </a:solidFill>
              <a:latin typeface="Arial"/>
              <a:ea typeface="Arial"/>
              <a:cs typeface="Arial"/>
              <a:sym typeface="Arial"/>
            </a:endParaRPr>
          </a:p>
        </p:txBody>
      </p:sp>
      <p:sp>
        <p:nvSpPr>
          <p:cNvPr id="175" name="Google Shape;175;p181"/>
          <p:cNvSpPr txBox="1"/>
          <p:nvPr/>
        </p:nvSpPr>
        <p:spPr>
          <a:xfrm>
            <a:off x="125978" y="4225847"/>
            <a:ext cx="2877323" cy="35401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200"/>
              <a:buFont typeface="Century Gothic"/>
              <a:buNone/>
            </a:pPr>
            <a:r>
              <a:rPr b="1" i="0" lang="en-US" sz="1800" u="none" cap="none" strike="noStrike">
                <a:solidFill>
                  <a:schemeClr val="dk2"/>
                </a:solidFill>
                <a:latin typeface="Century Gothic"/>
                <a:ea typeface="Century Gothic"/>
                <a:cs typeface="Century Gothic"/>
                <a:sym typeface="Century Gothic"/>
              </a:rPr>
              <a:t>Video</a:t>
            </a:r>
            <a:endParaRPr b="0" i="0" sz="1400" u="none" cap="none" strike="noStrike">
              <a:solidFill>
                <a:srgbClr val="000000"/>
              </a:solidFill>
              <a:latin typeface="Arial"/>
              <a:ea typeface="Arial"/>
              <a:cs typeface="Arial"/>
              <a:sym typeface="Arial"/>
            </a:endParaRPr>
          </a:p>
        </p:txBody>
      </p:sp>
      <p:sp>
        <p:nvSpPr>
          <p:cNvPr id="176" name="Google Shape;176;p181"/>
          <p:cNvSpPr txBox="1"/>
          <p:nvPr/>
        </p:nvSpPr>
        <p:spPr>
          <a:xfrm>
            <a:off x="240788" y="595323"/>
            <a:ext cx="1063199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entury Gothic"/>
                <a:ea typeface="Century Gothic"/>
                <a:cs typeface="Century Gothic"/>
                <a:sym typeface="Century Gothic"/>
              </a:rPr>
              <a:t>General icon set II – copy icons into new slides as necessary</a:t>
            </a:r>
            <a:endParaRPr b="0" i="0" sz="1400" u="none" cap="none" strike="noStrike">
              <a:solidFill>
                <a:srgbClr val="000000"/>
              </a:solidFill>
              <a:latin typeface="Arial"/>
              <a:ea typeface="Arial"/>
              <a:cs typeface="Arial"/>
              <a:sym typeface="Arial"/>
            </a:endParaRPr>
          </a:p>
        </p:txBody>
      </p:sp>
      <p:pic>
        <p:nvPicPr>
          <p:cNvPr descr="Icon&#10;&#10;Description automatically generated" id="177" name="Google Shape;177;p181"/>
          <p:cNvPicPr preferRelativeResize="0"/>
          <p:nvPr/>
        </p:nvPicPr>
        <p:blipFill rotWithShape="1">
          <a:blip r:embed="rId2">
            <a:alphaModFix/>
          </a:blip>
          <a:srcRect b="0" l="0" r="0" t="0"/>
          <a:stretch/>
        </p:blipFill>
        <p:spPr>
          <a:xfrm>
            <a:off x="3281693" y="1561724"/>
            <a:ext cx="2664123" cy="2664123"/>
          </a:xfrm>
          <a:prstGeom prst="rect">
            <a:avLst/>
          </a:prstGeom>
          <a:noFill/>
          <a:ln>
            <a:noFill/>
          </a:ln>
        </p:spPr>
      </p:pic>
      <p:pic>
        <p:nvPicPr>
          <p:cNvPr descr="Icon&#10;&#10;Description automatically generated" id="178" name="Google Shape;178;p181"/>
          <p:cNvPicPr preferRelativeResize="0"/>
          <p:nvPr/>
        </p:nvPicPr>
        <p:blipFill rotWithShape="1">
          <a:blip r:embed="rId3">
            <a:alphaModFix/>
          </a:blip>
          <a:srcRect b="0" l="0" r="0" t="0"/>
          <a:stretch/>
        </p:blipFill>
        <p:spPr>
          <a:xfrm>
            <a:off x="232577" y="1561723"/>
            <a:ext cx="2664123" cy="266412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2 columns (RH gray)">
  <p:cSld name="1_Title and 2 columns (RH gray)">
    <p:spTree>
      <p:nvGrpSpPr>
        <p:cNvPr id="179" name="Shape 179"/>
        <p:cNvGrpSpPr/>
        <p:nvPr/>
      </p:nvGrpSpPr>
      <p:grpSpPr>
        <a:xfrm>
          <a:off x="0" y="0"/>
          <a:ext cx="0" cy="0"/>
          <a:chOff x="0" y="0"/>
          <a:chExt cx="0" cy="0"/>
        </a:xfrm>
      </p:grpSpPr>
      <p:sp>
        <p:nvSpPr>
          <p:cNvPr id="180" name="Google Shape;180;p182"/>
          <p:cNvSpPr/>
          <p:nvPr/>
        </p:nvSpPr>
        <p:spPr>
          <a:xfrm>
            <a:off x="6096000" y="-167"/>
            <a:ext cx="6096000" cy="6858000"/>
          </a:xfrm>
          <a:prstGeom prst="rect">
            <a:avLst/>
          </a:prstGeom>
          <a:solidFill>
            <a:schemeClr val="lt2"/>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181" name="Google Shape;181;p18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82" name="Google Shape;182;p182"/>
          <p:cNvSpPr txBox="1"/>
          <p:nvPr>
            <p:ph idx="1" type="body"/>
          </p:nvPr>
        </p:nvSpPr>
        <p:spPr>
          <a:xfrm>
            <a:off x="4156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183" name="Google Shape;183;p182"/>
          <p:cNvSpPr txBox="1"/>
          <p:nvPr>
            <p:ph idx="2" type="body"/>
          </p:nvPr>
        </p:nvSpPr>
        <p:spPr>
          <a:xfrm>
            <a:off x="64432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184" name="Google Shape;184;p182"/>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5" name="Google Shape;185;p182"/>
          <p:cNvSpPr txBox="1"/>
          <p:nvPr>
            <p:ph idx="3" type="subTitle"/>
          </p:nvPr>
        </p:nvSpPr>
        <p:spPr>
          <a:xfrm>
            <a:off x="415599" y="1095935"/>
            <a:ext cx="5240400" cy="27324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200"/>
              <a:buNone/>
              <a:defRPr b="1" sz="1800">
                <a:solidFill>
                  <a:schemeClr val="accent5"/>
                </a:solidFill>
              </a:defRPr>
            </a:lvl1pPr>
            <a:lvl2pPr lvl="1" algn="l">
              <a:lnSpc>
                <a:spcPct val="100000"/>
              </a:lnSpc>
              <a:spcBef>
                <a:spcPts val="0"/>
              </a:spcBef>
              <a:spcAft>
                <a:spcPts val="0"/>
              </a:spcAft>
              <a:buClr>
                <a:schemeClr val="accent5"/>
              </a:buClr>
              <a:buSzPts val="1200"/>
              <a:buNone/>
              <a:defRPr b="1" sz="1440">
                <a:solidFill>
                  <a:schemeClr val="accent5"/>
                </a:solidFill>
              </a:defRPr>
            </a:lvl2pPr>
            <a:lvl3pPr lvl="2" algn="l">
              <a:lnSpc>
                <a:spcPct val="100000"/>
              </a:lnSpc>
              <a:spcBef>
                <a:spcPts val="0"/>
              </a:spcBef>
              <a:spcAft>
                <a:spcPts val="0"/>
              </a:spcAft>
              <a:buClr>
                <a:schemeClr val="accent5"/>
              </a:buClr>
              <a:buSzPts val="1200"/>
              <a:buNone/>
              <a:defRPr b="1" sz="1440">
                <a:solidFill>
                  <a:schemeClr val="accent5"/>
                </a:solidFill>
              </a:defRPr>
            </a:lvl3pPr>
            <a:lvl4pPr lvl="3" algn="l">
              <a:lnSpc>
                <a:spcPct val="100000"/>
              </a:lnSpc>
              <a:spcBef>
                <a:spcPts val="0"/>
              </a:spcBef>
              <a:spcAft>
                <a:spcPts val="0"/>
              </a:spcAft>
              <a:buClr>
                <a:schemeClr val="accent5"/>
              </a:buClr>
              <a:buSzPts val="1200"/>
              <a:buNone/>
              <a:defRPr b="1" sz="1440">
                <a:solidFill>
                  <a:schemeClr val="accent5"/>
                </a:solidFill>
              </a:defRPr>
            </a:lvl4pPr>
            <a:lvl5pPr lvl="4" algn="l">
              <a:lnSpc>
                <a:spcPct val="100000"/>
              </a:lnSpc>
              <a:spcBef>
                <a:spcPts val="0"/>
              </a:spcBef>
              <a:spcAft>
                <a:spcPts val="0"/>
              </a:spcAft>
              <a:buClr>
                <a:schemeClr val="accent5"/>
              </a:buClr>
              <a:buSzPts val="1200"/>
              <a:buNone/>
              <a:defRPr b="1" sz="1440">
                <a:solidFill>
                  <a:schemeClr val="accent5"/>
                </a:solidFill>
              </a:defRPr>
            </a:lvl5pPr>
            <a:lvl6pPr lvl="5" algn="l">
              <a:lnSpc>
                <a:spcPct val="100000"/>
              </a:lnSpc>
              <a:spcBef>
                <a:spcPts val="0"/>
              </a:spcBef>
              <a:spcAft>
                <a:spcPts val="0"/>
              </a:spcAft>
              <a:buClr>
                <a:schemeClr val="accent5"/>
              </a:buClr>
              <a:buSzPts val="1200"/>
              <a:buNone/>
              <a:defRPr b="1" sz="1440">
                <a:solidFill>
                  <a:schemeClr val="accent5"/>
                </a:solidFill>
              </a:defRPr>
            </a:lvl6pPr>
            <a:lvl7pPr lvl="6" algn="l">
              <a:lnSpc>
                <a:spcPct val="100000"/>
              </a:lnSpc>
              <a:spcBef>
                <a:spcPts val="0"/>
              </a:spcBef>
              <a:spcAft>
                <a:spcPts val="0"/>
              </a:spcAft>
              <a:buClr>
                <a:schemeClr val="accent5"/>
              </a:buClr>
              <a:buSzPts val="1200"/>
              <a:buNone/>
              <a:defRPr b="1" sz="1440">
                <a:solidFill>
                  <a:schemeClr val="accent5"/>
                </a:solidFill>
              </a:defRPr>
            </a:lvl7pPr>
            <a:lvl8pPr lvl="7" algn="l">
              <a:lnSpc>
                <a:spcPct val="100000"/>
              </a:lnSpc>
              <a:spcBef>
                <a:spcPts val="0"/>
              </a:spcBef>
              <a:spcAft>
                <a:spcPts val="0"/>
              </a:spcAft>
              <a:buClr>
                <a:schemeClr val="accent5"/>
              </a:buClr>
              <a:buSzPts val="1200"/>
              <a:buNone/>
              <a:defRPr b="1" sz="1440">
                <a:solidFill>
                  <a:schemeClr val="accent5"/>
                </a:solidFill>
              </a:defRPr>
            </a:lvl8pPr>
            <a:lvl9pPr lvl="8" algn="l">
              <a:lnSpc>
                <a:spcPct val="100000"/>
              </a:lnSpc>
              <a:spcBef>
                <a:spcPts val="0"/>
              </a:spcBef>
              <a:spcAft>
                <a:spcPts val="0"/>
              </a:spcAft>
              <a:buClr>
                <a:schemeClr val="accent5"/>
              </a:buClr>
              <a:buSzPts val="1200"/>
              <a:buNone/>
              <a:defRPr b="1" sz="1440">
                <a:solidFill>
                  <a:schemeClr val="accent5"/>
                </a:solidFill>
              </a:defRPr>
            </a:lvl9pPr>
          </a:lstStyle>
          <a:p/>
        </p:txBody>
      </p:sp>
      <p:pic>
        <p:nvPicPr>
          <p:cNvPr id="186" name="Google Shape;186;p182"/>
          <p:cNvPicPr preferRelativeResize="0"/>
          <p:nvPr/>
        </p:nvPicPr>
        <p:blipFill rotWithShape="1">
          <a:blip r:embed="rId2">
            <a:alphaModFix/>
          </a:blip>
          <a:srcRect b="0" l="0" r="0" t="0"/>
          <a:stretch/>
        </p:blipFill>
        <p:spPr>
          <a:xfrm>
            <a:off x="11356798" y="245067"/>
            <a:ext cx="611220" cy="472321"/>
          </a:xfrm>
          <a:prstGeom prst="rect">
            <a:avLst/>
          </a:prstGeom>
          <a:noFill/>
          <a:ln>
            <a:noFill/>
          </a:ln>
        </p:spPr>
      </p:pic>
      <p:sp>
        <p:nvSpPr>
          <p:cNvPr id="187" name="Google Shape;187;p182"/>
          <p:cNvSpPr txBox="1"/>
          <p:nvPr/>
        </p:nvSpPr>
        <p:spPr>
          <a:xfrm>
            <a:off x="9667133" y="6301981"/>
            <a:ext cx="2031600" cy="387762"/>
          </a:xfrm>
          <a:prstGeom prst="rect">
            <a:avLst/>
          </a:prstGeom>
          <a:noFill/>
          <a:ln>
            <a:noFill/>
          </a:ln>
        </p:spPr>
        <p:txBody>
          <a:bodyPr anchorCtr="0" anchor="t" bIns="109700" lIns="109700" spcFirstLastPara="1" rIns="109700" wrap="square" tIns="109700">
            <a:spAutoFit/>
          </a:bodyPr>
          <a:lstStyle/>
          <a:p>
            <a:pPr indent="0" lvl="0" marL="0" marR="0" rtl="0" algn="r">
              <a:lnSpc>
                <a:spcPct val="100000"/>
              </a:lnSpc>
              <a:spcBef>
                <a:spcPts val="0"/>
              </a:spcBef>
              <a:spcAft>
                <a:spcPts val="0"/>
              </a:spcAft>
              <a:buClr>
                <a:srgbClr val="000000"/>
              </a:buClr>
              <a:buSzPts val="1080"/>
              <a:buFont typeface="Arial"/>
              <a:buNone/>
            </a:pPr>
            <a:r>
              <a:rPr b="0" i="0" lang="en-US" sz="1080" u="none" cap="none" strike="noStrike">
                <a:solidFill>
                  <a:srgbClr val="422B72"/>
                </a:solidFill>
                <a:latin typeface="Century Gothic"/>
                <a:ea typeface="Century Gothic"/>
                <a:cs typeface="Century Gothic"/>
                <a:sym typeface="Century Gothic"/>
              </a:rPr>
              <a:t>DATA SOCIETY © 2021</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1 column">
  <p:cSld name="1_Title and 1 column">
    <p:spTree>
      <p:nvGrpSpPr>
        <p:cNvPr id="188" name="Shape 188"/>
        <p:cNvGrpSpPr/>
        <p:nvPr/>
      </p:nvGrpSpPr>
      <p:grpSpPr>
        <a:xfrm>
          <a:off x="0" y="0"/>
          <a:ext cx="0" cy="0"/>
          <a:chOff x="0" y="0"/>
          <a:chExt cx="0" cy="0"/>
        </a:xfrm>
      </p:grpSpPr>
      <p:sp>
        <p:nvSpPr>
          <p:cNvPr id="189" name="Google Shape;189;p18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90" name="Google Shape;190;p18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1" name="Google Shape;191;p183"/>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192" name="Google Shape;192;p183"/>
          <p:cNvSpPr txBox="1"/>
          <p:nvPr>
            <p:ph idx="2" type="subTitle"/>
          </p:nvPr>
        </p:nvSpPr>
        <p:spPr>
          <a:xfrm>
            <a:off x="415599" y="1095935"/>
            <a:ext cx="5240400" cy="27324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200"/>
              <a:buNone/>
              <a:defRPr b="1" sz="1800">
                <a:solidFill>
                  <a:schemeClr val="accent5"/>
                </a:solidFill>
              </a:defRPr>
            </a:lvl1pPr>
            <a:lvl2pPr lvl="1" algn="l">
              <a:lnSpc>
                <a:spcPct val="100000"/>
              </a:lnSpc>
              <a:spcBef>
                <a:spcPts val="0"/>
              </a:spcBef>
              <a:spcAft>
                <a:spcPts val="0"/>
              </a:spcAft>
              <a:buClr>
                <a:schemeClr val="accent5"/>
              </a:buClr>
              <a:buSzPts val="1200"/>
              <a:buNone/>
              <a:defRPr b="1" sz="1440">
                <a:solidFill>
                  <a:schemeClr val="accent5"/>
                </a:solidFill>
              </a:defRPr>
            </a:lvl2pPr>
            <a:lvl3pPr lvl="2" algn="l">
              <a:lnSpc>
                <a:spcPct val="100000"/>
              </a:lnSpc>
              <a:spcBef>
                <a:spcPts val="0"/>
              </a:spcBef>
              <a:spcAft>
                <a:spcPts val="0"/>
              </a:spcAft>
              <a:buClr>
                <a:schemeClr val="accent5"/>
              </a:buClr>
              <a:buSzPts val="1200"/>
              <a:buNone/>
              <a:defRPr b="1" sz="1440">
                <a:solidFill>
                  <a:schemeClr val="accent5"/>
                </a:solidFill>
              </a:defRPr>
            </a:lvl3pPr>
            <a:lvl4pPr lvl="3" algn="l">
              <a:lnSpc>
                <a:spcPct val="100000"/>
              </a:lnSpc>
              <a:spcBef>
                <a:spcPts val="0"/>
              </a:spcBef>
              <a:spcAft>
                <a:spcPts val="0"/>
              </a:spcAft>
              <a:buClr>
                <a:schemeClr val="accent5"/>
              </a:buClr>
              <a:buSzPts val="1200"/>
              <a:buNone/>
              <a:defRPr b="1" sz="1440">
                <a:solidFill>
                  <a:schemeClr val="accent5"/>
                </a:solidFill>
              </a:defRPr>
            </a:lvl4pPr>
            <a:lvl5pPr lvl="4" algn="l">
              <a:lnSpc>
                <a:spcPct val="100000"/>
              </a:lnSpc>
              <a:spcBef>
                <a:spcPts val="0"/>
              </a:spcBef>
              <a:spcAft>
                <a:spcPts val="0"/>
              </a:spcAft>
              <a:buClr>
                <a:schemeClr val="accent5"/>
              </a:buClr>
              <a:buSzPts val="1200"/>
              <a:buNone/>
              <a:defRPr b="1" sz="1440">
                <a:solidFill>
                  <a:schemeClr val="accent5"/>
                </a:solidFill>
              </a:defRPr>
            </a:lvl5pPr>
            <a:lvl6pPr lvl="5" algn="l">
              <a:lnSpc>
                <a:spcPct val="100000"/>
              </a:lnSpc>
              <a:spcBef>
                <a:spcPts val="0"/>
              </a:spcBef>
              <a:spcAft>
                <a:spcPts val="0"/>
              </a:spcAft>
              <a:buClr>
                <a:schemeClr val="accent5"/>
              </a:buClr>
              <a:buSzPts val="1200"/>
              <a:buNone/>
              <a:defRPr b="1" sz="1440">
                <a:solidFill>
                  <a:schemeClr val="accent5"/>
                </a:solidFill>
              </a:defRPr>
            </a:lvl6pPr>
            <a:lvl7pPr lvl="6" algn="l">
              <a:lnSpc>
                <a:spcPct val="100000"/>
              </a:lnSpc>
              <a:spcBef>
                <a:spcPts val="0"/>
              </a:spcBef>
              <a:spcAft>
                <a:spcPts val="0"/>
              </a:spcAft>
              <a:buClr>
                <a:schemeClr val="accent5"/>
              </a:buClr>
              <a:buSzPts val="1200"/>
              <a:buNone/>
              <a:defRPr b="1" sz="1440">
                <a:solidFill>
                  <a:schemeClr val="accent5"/>
                </a:solidFill>
              </a:defRPr>
            </a:lvl7pPr>
            <a:lvl8pPr lvl="7" algn="l">
              <a:lnSpc>
                <a:spcPct val="100000"/>
              </a:lnSpc>
              <a:spcBef>
                <a:spcPts val="0"/>
              </a:spcBef>
              <a:spcAft>
                <a:spcPts val="0"/>
              </a:spcAft>
              <a:buClr>
                <a:schemeClr val="accent5"/>
              </a:buClr>
              <a:buSzPts val="1200"/>
              <a:buNone/>
              <a:defRPr b="1" sz="1440">
                <a:solidFill>
                  <a:schemeClr val="accent5"/>
                </a:solidFill>
              </a:defRPr>
            </a:lvl8pPr>
            <a:lvl9pPr lvl="8" algn="l">
              <a:lnSpc>
                <a:spcPct val="100000"/>
              </a:lnSpc>
              <a:spcBef>
                <a:spcPts val="0"/>
              </a:spcBef>
              <a:spcAft>
                <a:spcPts val="0"/>
              </a:spcAft>
              <a:buClr>
                <a:schemeClr val="accent5"/>
              </a:buClr>
              <a:buSzPts val="1200"/>
              <a:buNone/>
              <a:defRPr b="1" sz="1440">
                <a:solidFill>
                  <a:schemeClr val="accent5"/>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only">
    <p:spTree>
      <p:nvGrpSpPr>
        <p:cNvPr id="193" name="Shape 193"/>
        <p:cNvGrpSpPr/>
        <p:nvPr/>
      </p:nvGrpSpPr>
      <p:grpSpPr>
        <a:xfrm>
          <a:off x="0" y="0"/>
          <a:ext cx="0" cy="0"/>
          <a:chOff x="0" y="0"/>
          <a:chExt cx="0" cy="0"/>
        </a:xfrm>
      </p:grpSpPr>
      <p:sp>
        <p:nvSpPr>
          <p:cNvPr id="194" name="Google Shape;194;p184"/>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95" name="Google Shape;195;p184"/>
          <p:cNvSpPr txBox="1"/>
          <p:nvPr>
            <p:ph type="title"/>
          </p:nvPr>
        </p:nvSpPr>
        <p:spPr>
          <a:xfrm>
            <a:off x="415600"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6" name="Google Shape;196;p184"/>
          <p:cNvSpPr txBox="1"/>
          <p:nvPr>
            <p:ph idx="1" type="subTitle"/>
          </p:nvPr>
        </p:nvSpPr>
        <p:spPr>
          <a:xfrm>
            <a:off x="415600" y="1104266"/>
            <a:ext cx="5240400" cy="27324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200"/>
              <a:buNone/>
              <a:defRPr b="1" sz="1800">
                <a:solidFill>
                  <a:schemeClr val="accent5"/>
                </a:solidFill>
              </a:defRPr>
            </a:lvl1pPr>
            <a:lvl2pPr lvl="1" algn="l">
              <a:lnSpc>
                <a:spcPct val="100000"/>
              </a:lnSpc>
              <a:spcBef>
                <a:spcPts val="0"/>
              </a:spcBef>
              <a:spcAft>
                <a:spcPts val="0"/>
              </a:spcAft>
              <a:buClr>
                <a:schemeClr val="accent5"/>
              </a:buClr>
              <a:buSzPts val="1200"/>
              <a:buNone/>
              <a:defRPr b="1" sz="1440">
                <a:solidFill>
                  <a:schemeClr val="accent5"/>
                </a:solidFill>
              </a:defRPr>
            </a:lvl2pPr>
            <a:lvl3pPr lvl="2" algn="l">
              <a:lnSpc>
                <a:spcPct val="100000"/>
              </a:lnSpc>
              <a:spcBef>
                <a:spcPts val="0"/>
              </a:spcBef>
              <a:spcAft>
                <a:spcPts val="0"/>
              </a:spcAft>
              <a:buClr>
                <a:schemeClr val="accent5"/>
              </a:buClr>
              <a:buSzPts val="1200"/>
              <a:buNone/>
              <a:defRPr b="1" sz="1440">
                <a:solidFill>
                  <a:schemeClr val="accent5"/>
                </a:solidFill>
              </a:defRPr>
            </a:lvl3pPr>
            <a:lvl4pPr lvl="3" algn="l">
              <a:lnSpc>
                <a:spcPct val="100000"/>
              </a:lnSpc>
              <a:spcBef>
                <a:spcPts val="0"/>
              </a:spcBef>
              <a:spcAft>
                <a:spcPts val="0"/>
              </a:spcAft>
              <a:buClr>
                <a:schemeClr val="accent5"/>
              </a:buClr>
              <a:buSzPts val="1200"/>
              <a:buNone/>
              <a:defRPr b="1" sz="1440">
                <a:solidFill>
                  <a:schemeClr val="accent5"/>
                </a:solidFill>
              </a:defRPr>
            </a:lvl4pPr>
            <a:lvl5pPr lvl="4" algn="l">
              <a:lnSpc>
                <a:spcPct val="100000"/>
              </a:lnSpc>
              <a:spcBef>
                <a:spcPts val="0"/>
              </a:spcBef>
              <a:spcAft>
                <a:spcPts val="0"/>
              </a:spcAft>
              <a:buClr>
                <a:schemeClr val="accent5"/>
              </a:buClr>
              <a:buSzPts val="1200"/>
              <a:buNone/>
              <a:defRPr b="1" sz="1440">
                <a:solidFill>
                  <a:schemeClr val="accent5"/>
                </a:solidFill>
              </a:defRPr>
            </a:lvl5pPr>
            <a:lvl6pPr lvl="5" algn="l">
              <a:lnSpc>
                <a:spcPct val="100000"/>
              </a:lnSpc>
              <a:spcBef>
                <a:spcPts val="0"/>
              </a:spcBef>
              <a:spcAft>
                <a:spcPts val="0"/>
              </a:spcAft>
              <a:buClr>
                <a:schemeClr val="accent5"/>
              </a:buClr>
              <a:buSzPts val="1200"/>
              <a:buNone/>
              <a:defRPr b="1" sz="1440">
                <a:solidFill>
                  <a:schemeClr val="accent5"/>
                </a:solidFill>
              </a:defRPr>
            </a:lvl6pPr>
            <a:lvl7pPr lvl="6" algn="l">
              <a:lnSpc>
                <a:spcPct val="100000"/>
              </a:lnSpc>
              <a:spcBef>
                <a:spcPts val="0"/>
              </a:spcBef>
              <a:spcAft>
                <a:spcPts val="0"/>
              </a:spcAft>
              <a:buClr>
                <a:schemeClr val="accent5"/>
              </a:buClr>
              <a:buSzPts val="1200"/>
              <a:buNone/>
              <a:defRPr b="1" sz="1440">
                <a:solidFill>
                  <a:schemeClr val="accent5"/>
                </a:solidFill>
              </a:defRPr>
            </a:lvl7pPr>
            <a:lvl8pPr lvl="7" algn="l">
              <a:lnSpc>
                <a:spcPct val="100000"/>
              </a:lnSpc>
              <a:spcBef>
                <a:spcPts val="0"/>
              </a:spcBef>
              <a:spcAft>
                <a:spcPts val="0"/>
              </a:spcAft>
              <a:buClr>
                <a:schemeClr val="accent5"/>
              </a:buClr>
              <a:buSzPts val="1200"/>
              <a:buNone/>
              <a:defRPr b="1" sz="1440">
                <a:solidFill>
                  <a:schemeClr val="accent5"/>
                </a:solidFill>
              </a:defRPr>
            </a:lvl8pPr>
            <a:lvl9pPr lvl="8" algn="l">
              <a:lnSpc>
                <a:spcPct val="100000"/>
              </a:lnSpc>
              <a:spcBef>
                <a:spcPts val="0"/>
              </a:spcBef>
              <a:spcAft>
                <a:spcPts val="0"/>
              </a:spcAft>
              <a:buClr>
                <a:schemeClr val="accent5"/>
              </a:buClr>
              <a:buSzPts val="1200"/>
              <a:buNone/>
              <a:defRPr b="1" sz="1440">
                <a:solidFill>
                  <a:schemeClr val="accent5"/>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o we are">
  <p:cSld name="Who we are">
    <p:spTree>
      <p:nvGrpSpPr>
        <p:cNvPr id="20" name="Shape 20"/>
        <p:cNvGrpSpPr/>
        <p:nvPr/>
      </p:nvGrpSpPr>
      <p:grpSpPr>
        <a:xfrm>
          <a:off x="0" y="0"/>
          <a:ext cx="0" cy="0"/>
          <a:chOff x="0" y="0"/>
          <a:chExt cx="0" cy="0"/>
        </a:xfrm>
      </p:grpSpPr>
      <p:sp>
        <p:nvSpPr>
          <p:cNvPr id="21" name="Google Shape;21;p158"/>
          <p:cNvSpPr/>
          <p:nvPr/>
        </p:nvSpPr>
        <p:spPr>
          <a:xfrm>
            <a:off x="6096000" y="-167"/>
            <a:ext cx="6096000" cy="6858000"/>
          </a:xfrm>
          <a:prstGeom prst="rect">
            <a:avLst/>
          </a:prstGeom>
          <a:solidFill>
            <a:schemeClr val="lt2"/>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22" name="Google Shape;22;p158"/>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p158"/>
          <p:cNvSpPr txBox="1"/>
          <p:nvPr/>
        </p:nvSpPr>
        <p:spPr>
          <a:xfrm>
            <a:off x="415599" y="1682817"/>
            <a:ext cx="5680399" cy="418576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900"/>
              <a:buFont typeface="Century Gothic"/>
              <a:buNone/>
            </a:pPr>
            <a:r>
              <a:rPr b="0" i="0" lang="en-US" sz="1900" u="none" cap="none" strike="noStrike">
                <a:solidFill>
                  <a:schemeClr val="dk1"/>
                </a:solidFill>
                <a:latin typeface="Century Gothic"/>
                <a:ea typeface="Century Gothic"/>
                <a:cs typeface="Century Gothic"/>
                <a:sym typeface="Century Gothic"/>
              </a:rPr>
              <a:t>Data Society’s mission is to integrate Big Data and machine learning best practices across entire teams and empower professionals to identify new insights.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900"/>
              <a:buFont typeface="Century Gothic"/>
              <a:buNone/>
            </a:pPr>
            <a:r>
              <a:rPr b="0" i="0" lang="en-US" sz="1900" u="none" cap="none" strike="noStrike">
                <a:solidFill>
                  <a:schemeClr val="dk1"/>
                </a:solidFill>
                <a:latin typeface="Century Gothic"/>
                <a:ea typeface="Century Gothic"/>
                <a:cs typeface="Century Gothic"/>
                <a:sym typeface="Century Gothic"/>
              </a:rPr>
              <a:t>We provide: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Century Gothic"/>
                <a:ea typeface="Century Gothic"/>
                <a:cs typeface="Century Gothic"/>
                <a:sym typeface="Century Gothic"/>
              </a:rPr>
              <a:t>High-quality data science training programs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Century Gothic"/>
                <a:ea typeface="Century Gothic"/>
                <a:cs typeface="Century Gothic"/>
                <a:sym typeface="Century Gothic"/>
              </a:rPr>
              <a:t>Customized executive workshops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Century Gothic"/>
                <a:ea typeface="Century Gothic"/>
                <a:cs typeface="Century Gothic"/>
                <a:sym typeface="Century Gothic"/>
              </a:rPr>
              <a:t>Custom software solutions and consulting services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Arial"/>
              <a:buNone/>
            </a:pPr>
            <a:r>
              <a:t/>
            </a:r>
            <a:endParaRPr b="0" i="0" sz="19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900"/>
              <a:buFont typeface="Arial"/>
              <a:buNone/>
            </a:pPr>
            <a:r>
              <a:rPr b="0" i="0" lang="en-US" sz="1900" u="none" cap="none" strike="noStrike">
                <a:solidFill>
                  <a:schemeClr val="dk1"/>
                </a:solidFill>
                <a:latin typeface="Century Gothic"/>
                <a:ea typeface="Century Gothic"/>
                <a:cs typeface="Century Gothic"/>
                <a:sym typeface="Century Gothic"/>
              </a:rPr>
              <a:t>Since 2014, we’ve worked with thousands of professionals to make their data work for them.</a:t>
            </a:r>
            <a:endParaRPr b="0" i="0" sz="1400" u="none" cap="none" strike="noStrike">
              <a:solidFill>
                <a:srgbClr val="000000"/>
              </a:solidFill>
              <a:latin typeface="Arial"/>
              <a:ea typeface="Arial"/>
              <a:cs typeface="Arial"/>
              <a:sym typeface="Arial"/>
            </a:endParaRPr>
          </a:p>
        </p:txBody>
      </p:sp>
      <p:pic>
        <p:nvPicPr>
          <p:cNvPr descr="A picture containing text, sign&#10;&#10;Description automatically generated" id="24" name="Google Shape;24;p158"/>
          <p:cNvPicPr preferRelativeResize="0"/>
          <p:nvPr/>
        </p:nvPicPr>
        <p:blipFill rotWithShape="1">
          <a:blip r:embed="rId2">
            <a:alphaModFix/>
          </a:blip>
          <a:srcRect b="0" l="0" r="0" t="0"/>
          <a:stretch/>
        </p:blipFill>
        <p:spPr>
          <a:xfrm>
            <a:off x="7459907" y="2146086"/>
            <a:ext cx="3368185" cy="2891993"/>
          </a:xfrm>
          <a:prstGeom prst="rect">
            <a:avLst/>
          </a:prstGeom>
          <a:noFill/>
          <a:ln>
            <a:noFill/>
          </a:ln>
        </p:spPr>
      </p:pic>
      <p:sp>
        <p:nvSpPr>
          <p:cNvPr id="25" name="Google Shape;25;p158"/>
          <p:cNvSpPr txBox="1"/>
          <p:nvPr/>
        </p:nvSpPr>
        <p:spPr>
          <a:xfrm>
            <a:off x="9667133" y="6301981"/>
            <a:ext cx="2031600" cy="387762"/>
          </a:xfrm>
          <a:prstGeom prst="rect">
            <a:avLst/>
          </a:prstGeom>
          <a:noFill/>
          <a:ln>
            <a:noFill/>
          </a:ln>
        </p:spPr>
        <p:txBody>
          <a:bodyPr anchorCtr="0" anchor="t" bIns="109700" lIns="109700" spcFirstLastPara="1" rIns="109700" wrap="square" tIns="109700">
            <a:spAutoFit/>
          </a:bodyPr>
          <a:lstStyle/>
          <a:p>
            <a:pPr indent="0" lvl="0" marL="0" marR="0" rtl="0" algn="r">
              <a:lnSpc>
                <a:spcPct val="100000"/>
              </a:lnSpc>
              <a:spcBef>
                <a:spcPts val="0"/>
              </a:spcBef>
              <a:spcAft>
                <a:spcPts val="0"/>
              </a:spcAft>
              <a:buClr>
                <a:srgbClr val="000000"/>
              </a:buClr>
              <a:buSzPts val="1080"/>
              <a:buFont typeface="Arial"/>
              <a:buNone/>
            </a:pPr>
            <a:r>
              <a:rPr b="0" i="0" lang="en-US" sz="1080" u="none" cap="none" strike="noStrike">
                <a:solidFill>
                  <a:srgbClr val="422B72"/>
                </a:solidFill>
                <a:latin typeface="Century Gothic"/>
                <a:ea typeface="Century Gothic"/>
                <a:cs typeface="Century Gothic"/>
                <a:sym typeface="Century Gothic"/>
              </a:rPr>
              <a:t>DATA SOCIETY © 2021</a:t>
            </a:r>
            <a:endParaRPr b="0" i="0" sz="1400" u="none" cap="none" strike="noStrike">
              <a:solidFill>
                <a:srgbClr val="000000"/>
              </a:solidFill>
              <a:latin typeface="Arial"/>
              <a:ea typeface="Arial"/>
              <a:cs typeface="Arial"/>
              <a:sym typeface="Arial"/>
            </a:endParaRPr>
          </a:p>
        </p:txBody>
      </p:sp>
      <p:sp>
        <p:nvSpPr>
          <p:cNvPr id="26" name="Google Shape;26;p158"/>
          <p:cNvSpPr txBox="1"/>
          <p:nvPr/>
        </p:nvSpPr>
        <p:spPr>
          <a:xfrm>
            <a:off x="415600" y="128016"/>
            <a:ext cx="4605200" cy="821992"/>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2800"/>
              <a:buFont typeface="Century Gothic"/>
              <a:buNone/>
            </a:pPr>
            <a:r>
              <a:rPr b="1" i="0" lang="en-US" sz="3600" u="none" cap="none" strike="noStrike">
                <a:solidFill>
                  <a:schemeClr val="dk1"/>
                </a:solidFill>
                <a:latin typeface="Century Gothic"/>
                <a:ea typeface="Century Gothic"/>
                <a:cs typeface="Century Gothic"/>
                <a:sym typeface="Century Gothic"/>
              </a:rPr>
              <a:t>Who we are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1 column">
  <p:cSld name="Title and 1 column">
    <p:spTree>
      <p:nvGrpSpPr>
        <p:cNvPr id="27" name="Shape 27"/>
        <p:cNvGrpSpPr/>
        <p:nvPr/>
      </p:nvGrpSpPr>
      <p:grpSpPr>
        <a:xfrm>
          <a:off x="0" y="0"/>
          <a:ext cx="0" cy="0"/>
          <a:chOff x="0" y="0"/>
          <a:chExt cx="0" cy="0"/>
        </a:xfrm>
      </p:grpSpPr>
      <p:sp>
        <p:nvSpPr>
          <p:cNvPr id="28" name="Google Shape;28;p15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p15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159"/>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Title and 2 columns">
    <p:spTree>
      <p:nvGrpSpPr>
        <p:cNvPr id="31" name="Shape 31"/>
        <p:cNvGrpSpPr/>
        <p:nvPr/>
      </p:nvGrpSpPr>
      <p:grpSpPr>
        <a:xfrm>
          <a:off x="0" y="0"/>
          <a:ext cx="0" cy="0"/>
          <a:chOff x="0" y="0"/>
          <a:chExt cx="0" cy="0"/>
        </a:xfrm>
      </p:grpSpPr>
      <p:sp>
        <p:nvSpPr>
          <p:cNvPr id="32" name="Google Shape;32;p16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160"/>
          <p:cNvSpPr txBox="1"/>
          <p:nvPr>
            <p:ph idx="1" type="body"/>
          </p:nvPr>
        </p:nvSpPr>
        <p:spPr>
          <a:xfrm>
            <a:off x="4156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34" name="Google Shape;34;p160"/>
          <p:cNvSpPr txBox="1"/>
          <p:nvPr>
            <p:ph idx="2" type="body"/>
          </p:nvPr>
        </p:nvSpPr>
        <p:spPr>
          <a:xfrm>
            <a:off x="64432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35" name="Google Shape;35;p16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t question">
  <p:cSld name="Chat question">
    <p:spTree>
      <p:nvGrpSpPr>
        <p:cNvPr id="36" name="Shape 36"/>
        <p:cNvGrpSpPr/>
        <p:nvPr/>
      </p:nvGrpSpPr>
      <p:grpSpPr>
        <a:xfrm>
          <a:off x="0" y="0"/>
          <a:ext cx="0" cy="0"/>
          <a:chOff x="0" y="0"/>
          <a:chExt cx="0" cy="0"/>
        </a:xfrm>
      </p:grpSpPr>
      <p:sp>
        <p:nvSpPr>
          <p:cNvPr id="37" name="Google Shape;37;p16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p161"/>
          <p:cNvSpPr txBox="1"/>
          <p:nvPr>
            <p:ph idx="1" type="body"/>
          </p:nvPr>
        </p:nvSpPr>
        <p:spPr>
          <a:xfrm>
            <a:off x="6443200" y="1536634"/>
            <a:ext cx="5333200" cy="1741291"/>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228600" lvl="4" marL="2286000" algn="l">
              <a:lnSpc>
                <a:spcPct val="115000"/>
              </a:lnSpc>
              <a:spcBef>
                <a:spcPts val="0"/>
              </a:spcBef>
              <a:spcAft>
                <a:spcPts val="0"/>
              </a:spcAft>
              <a:buSzPts val="1200"/>
              <a:buNone/>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39" name="Google Shape;39;p16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descr="Icon&#10;&#10;Description automatically generated" id="40" name="Google Shape;40;p161"/>
          <p:cNvPicPr preferRelativeResize="0"/>
          <p:nvPr/>
        </p:nvPicPr>
        <p:blipFill rotWithShape="1">
          <a:blip r:embed="rId2">
            <a:alphaModFix/>
          </a:blip>
          <a:srcRect b="0" l="0" r="0" t="0"/>
          <a:stretch/>
        </p:blipFill>
        <p:spPr>
          <a:xfrm>
            <a:off x="8855067" y="3409917"/>
            <a:ext cx="2807341" cy="2807341"/>
          </a:xfrm>
          <a:prstGeom prst="rect">
            <a:avLst/>
          </a:prstGeom>
          <a:noFill/>
          <a:ln>
            <a:noFill/>
          </a:ln>
        </p:spPr>
      </p:pic>
      <p:sp>
        <p:nvSpPr>
          <p:cNvPr id="41" name="Google Shape;41;p161"/>
          <p:cNvSpPr txBox="1"/>
          <p:nvPr>
            <p:ph idx="2" type="body"/>
          </p:nvPr>
        </p:nvSpPr>
        <p:spPr>
          <a:xfrm>
            <a:off x="416389" y="1537176"/>
            <a:ext cx="5332412" cy="4554538"/>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Knowledge check">
    <p:spTree>
      <p:nvGrpSpPr>
        <p:cNvPr id="42" name="Shape 42"/>
        <p:cNvGrpSpPr/>
        <p:nvPr/>
      </p:nvGrpSpPr>
      <p:grpSpPr>
        <a:xfrm>
          <a:off x="0" y="0"/>
          <a:ext cx="0" cy="0"/>
          <a:chOff x="0" y="0"/>
          <a:chExt cx="0" cy="0"/>
        </a:xfrm>
      </p:grpSpPr>
      <p:sp>
        <p:nvSpPr>
          <p:cNvPr id="43" name="Google Shape;43;p162"/>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descr="Icon&#10;&#10;Description automatically generated" id="44" name="Google Shape;44;p162"/>
          <p:cNvPicPr preferRelativeResize="0"/>
          <p:nvPr/>
        </p:nvPicPr>
        <p:blipFill rotWithShape="1">
          <a:blip r:embed="rId2">
            <a:alphaModFix/>
          </a:blip>
          <a:srcRect b="0" l="0" r="0" t="0"/>
          <a:stretch/>
        </p:blipFill>
        <p:spPr>
          <a:xfrm>
            <a:off x="3521921" y="1323198"/>
            <a:ext cx="5148157" cy="5148157"/>
          </a:xfrm>
          <a:prstGeom prst="rect">
            <a:avLst/>
          </a:prstGeom>
          <a:noFill/>
          <a:ln>
            <a:noFill/>
          </a:ln>
        </p:spPr>
      </p:pic>
      <p:sp>
        <p:nvSpPr>
          <p:cNvPr id="45" name="Google Shape;45;p16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6" name="Google Shape;46;p162"/>
          <p:cNvSpPr/>
          <p:nvPr/>
        </p:nvSpPr>
        <p:spPr>
          <a:xfrm>
            <a:off x="-2574079" y="1576933"/>
            <a:ext cx="5148157" cy="4640689"/>
          </a:xfrm>
          <a:prstGeom prst="ellipse">
            <a:avLst/>
          </a:prstGeom>
          <a:noFill/>
          <a:ln cap="flat" cmpd="sng" w="9525">
            <a:solidFill>
              <a:schemeClr val="accent1"/>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47" name="Google Shape;47;p162"/>
          <p:cNvSpPr/>
          <p:nvPr/>
        </p:nvSpPr>
        <p:spPr>
          <a:xfrm>
            <a:off x="9671706" y="1576933"/>
            <a:ext cx="5148157" cy="4640689"/>
          </a:xfrm>
          <a:prstGeom prst="ellipse">
            <a:avLst/>
          </a:prstGeom>
          <a:noFill/>
          <a:ln cap="flat" cmpd="sng" w="9525">
            <a:solidFill>
              <a:schemeClr val="accent1"/>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 activity">
  <p:cSld name="Exercise / activity">
    <p:spTree>
      <p:nvGrpSpPr>
        <p:cNvPr id="48" name="Shape 48"/>
        <p:cNvGrpSpPr/>
        <p:nvPr/>
      </p:nvGrpSpPr>
      <p:grpSpPr>
        <a:xfrm>
          <a:off x="0" y="0"/>
          <a:ext cx="0" cy="0"/>
          <a:chOff x="0" y="0"/>
          <a:chExt cx="0" cy="0"/>
        </a:xfrm>
      </p:grpSpPr>
      <p:sp>
        <p:nvSpPr>
          <p:cNvPr id="49" name="Google Shape;49;p163"/>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 name="Google Shape;50;p16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Icon&#10;&#10;Description automatically generated" id="51" name="Google Shape;51;p163"/>
          <p:cNvPicPr preferRelativeResize="0"/>
          <p:nvPr/>
        </p:nvPicPr>
        <p:blipFill rotWithShape="1">
          <a:blip r:embed="rId2">
            <a:alphaModFix/>
          </a:blip>
          <a:srcRect b="0" l="0" r="0" t="0"/>
          <a:stretch/>
        </p:blipFill>
        <p:spPr>
          <a:xfrm>
            <a:off x="3521921" y="1323198"/>
            <a:ext cx="5148157" cy="5148157"/>
          </a:xfrm>
          <a:prstGeom prst="rect">
            <a:avLst/>
          </a:prstGeom>
          <a:noFill/>
          <a:ln>
            <a:noFill/>
          </a:ln>
        </p:spPr>
      </p:pic>
      <p:sp>
        <p:nvSpPr>
          <p:cNvPr id="52" name="Google Shape;52;p163"/>
          <p:cNvSpPr/>
          <p:nvPr/>
        </p:nvSpPr>
        <p:spPr>
          <a:xfrm>
            <a:off x="-2627863" y="1576933"/>
            <a:ext cx="5148157" cy="4640689"/>
          </a:xfrm>
          <a:prstGeom prst="ellipse">
            <a:avLst/>
          </a:prstGeom>
          <a:noFill/>
          <a:ln cap="flat" cmpd="sng" w="9525">
            <a:solidFill>
              <a:schemeClr val="accent1"/>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53" name="Google Shape;53;p163"/>
          <p:cNvSpPr/>
          <p:nvPr/>
        </p:nvSpPr>
        <p:spPr>
          <a:xfrm>
            <a:off x="9671706" y="1576933"/>
            <a:ext cx="5148157" cy="4640689"/>
          </a:xfrm>
          <a:prstGeom prst="ellipse">
            <a:avLst/>
          </a:prstGeom>
          <a:noFill/>
          <a:ln cap="flat" cmpd="sng" w="9525">
            <a:solidFill>
              <a:schemeClr val="accent1"/>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st Facts">
  <p:cSld name="Fast Facts">
    <p:spTree>
      <p:nvGrpSpPr>
        <p:cNvPr id="54" name="Shape 54"/>
        <p:cNvGrpSpPr/>
        <p:nvPr/>
      </p:nvGrpSpPr>
      <p:grpSpPr>
        <a:xfrm>
          <a:off x="0" y="0"/>
          <a:ext cx="0" cy="0"/>
          <a:chOff x="0" y="0"/>
          <a:chExt cx="0" cy="0"/>
        </a:xfrm>
      </p:grpSpPr>
      <p:sp>
        <p:nvSpPr>
          <p:cNvPr id="55" name="Google Shape;55;p164"/>
          <p:cNvSpPr txBox="1"/>
          <p:nvPr>
            <p:ph type="title"/>
          </p:nvPr>
        </p:nvSpPr>
        <p:spPr>
          <a:xfrm>
            <a:off x="405900" y="2094153"/>
            <a:ext cx="4605200" cy="19764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sz="3600"/>
            </a:lvl1pPr>
            <a:lvl2pPr lvl="1" algn="l">
              <a:lnSpc>
                <a:spcPct val="100000"/>
              </a:lnSpc>
              <a:spcBef>
                <a:spcPts val="0"/>
              </a:spcBef>
              <a:spcAft>
                <a:spcPts val="0"/>
              </a:spcAft>
              <a:buSzPts val="4200"/>
              <a:buNone/>
              <a:defRPr sz="5040"/>
            </a:lvl2pPr>
            <a:lvl3pPr lvl="2" algn="l">
              <a:lnSpc>
                <a:spcPct val="100000"/>
              </a:lnSpc>
              <a:spcBef>
                <a:spcPts val="0"/>
              </a:spcBef>
              <a:spcAft>
                <a:spcPts val="0"/>
              </a:spcAft>
              <a:buSzPts val="4200"/>
              <a:buNone/>
              <a:defRPr sz="5040"/>
            </a:lvl3pPr>
            <a:lvl4pPr lvl="3" algn="l">
              <a:lnSpc>
                <a:spcPct val="100000"/>
              </a:lnSpc>
              <a:spcBef>
                <a:spcPts val="0"/>
              </a:spcBef>
              <a:spcAft>
                <a:spcPts val="0"/>
              </a:spcAft>
              <a:buSzPts val="4200"/>
              <a:buNone/>
              <a:defRPr sz="5040"/>
            </a:lvl4pPr>
            <a:lvl5pPr lvl="4" algn="l">
              <a:lnSpc>
                <a:spcPct val="100000"/>
              </a:lnSpc>
              <a:spcBef>
                <a:spcPts val="0"/>
              </a:spcBef>
              <a:spcAft>
                <a:spcPts val="0"/>
              </a:spcAft>
              <a:buSzPts val="4200"/>
              <a:buNone/>
              <a:defRPr sz="5040"/>
            </a:lvl5pPr>
            <a:lvl6pPr lvl="5" algn="l">
              <a:lnSpc>
                <a:spcPct val="100000"/>
              </a:lnSpc>
              <a:spcBef>
                <a:spcPts val="0"/>
              </a:spcBef>
              <a:spcAft>
                <a:spcPts val="0"/>
              </a:spcAft>
              <a:buSzPts val="4200"/>
              <a:buNone/>
              <a:defRPr sz="5040"/>
            </a:lvl6pPr>
            <a:lvl7pPr lvl="6" algn="l">
              <a:lnSpc>
                <a:spcPct val="100000"/>
              </a:lnSpc>
              <a:spcBef>
                <a:spcPts val="0"/>
              </a:spcBef>
              <a:spcAft>
                <a:spcPts val="0"/>
              </a:spcAft>
              <a:buSzPts val="4200"/>
              <a:buNone/>
              <a:defRPr sz="5040"/>
            </a:lvl7pPr>
            <a:lvl8pPr lvl="7" algn="l">
              <a:lnSpc>
                <a:spcPct val="100000"/>
              </a:lnSpc>
              <a:spcBef>
                <a:spcPts val="0"/>
              </a:spcBef>
              <a:spcAft>
                <a:spcPts val="0"/>
              </a:spcAft>
              <a:buSzPts val="4200"/>
              <a:buNone/>
              <a:defRPr sz="5040"/>
            </a:lvl8pPr>
            <a:lvl9pPr lvl="8" algn="l">
              <a:lnSpc>
                <a:spcPct val="100000"/>
              </a:lnSpc>
              <a:spcBef>
                <a:spcPts val="0"/>
              </a:spcBef>
              <a:spcAft>
                <a:spcPts val="0"/>
              </a:spcAft>
              <a:buSzPts val="4200"/>
              <a:buNone/>
              <a:defRPr sz="5040"/>
            </a:lvl9pPr>
          </a:lstStyle>
          <a:p/>
        </p:txBody>
      </p:sp>
      <p:sp>
        <p:nvSpPr>
          <p:cNvPr id="56" name="Google Shape;56;p164"/>
          <p:cNvSpPr txBox="1"/>
          <p:nvPr>
            <p:ph idx="1" type="subTitle"/>
          </p:nvPr>
        </p:nvSpPr>
        <p:spPr>
          <a:xfrm>
            <a:off x="405900" y="4187372"/>
            <a:ext cx="4605200" cy="111132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2000"/>
              <a:buNone/>
              <a:defRPr sz="2400"/>
            </a:lvl1pPr>
            <a:lvl2pPr lvl="1" algn="l">
              <a:lnSpc>
                <a:spcPct val="115000"/>
              </a:lnSpc>
              <a:spcBef>
                <a:spcPts val="0"/>
              </a:spcBef>
              <a:spcAft>
                <a:spcPts val="0"/>
              </a:spcAft>
              <a:buSzPts val="2000"/>
              <a:buNone/>
              <a:defRPr sz="2400"/>
            </a:lvl2pPr>
            <a:lvl3pPr lvl="2" algn="l">
              <a:lnSpc>
                <a:spcPct val="115000"/>
              </a:lnSpc>
              <a:spcBef>
                <a:spcPts val="0"/>
              </a:spcBef>
              <a:spcAft>
                <a:spcPts val="0"/>
              </a:spcAft>
              <a:buSzPts val="2000"/>
              <a:buNone/>
              <a:defRPr sz="2400"/>
            </a:lvl3pPr>
            <a:lvl4pPr lvl="3" algn="l">
              <a:lnSpc>
                <a:spcPct val="115000"/>
              </a:lnSpc>
              <a:spcBef>
                <a:spcPts val="0"/>
              </a:spcBef>
              <a:spcAft>
                <a:spcPts val="0"/>
              </a:spcAft>
              <a:buSzPts val="2000"/>
              <a:buNone/>
              <a:defRPr sz="2400"/>
            </a:lvl4pPr>
            <a:lvl5pPr lvl="4" algn="l">
              <a:lnSpc>
                <a:spcPct val="115000"/>
              </a:lnSpc>
              <a:spcBef>
                <a:spcPts val="0"/>
              </a:spcBef>
              <a:spcAft>
                <a:spcPts val="0"/>
              </a:spcAft>
              <a:buSzPts val="2000"/>
              <a:buNone/>
              <a:defRPr sz="2400"/>
            </a:lvl5pPr>
            <a:lvl6pPr lvl="5" algn="l">
              <a:lnSpc>
                <a:spcPct val="115000"/>
              </a:lnSpc>
              <a:spcBef>
                <a:spcPts val="0"/>
              </a:spcBef>
              <a:spcAft>
                <a:spcPts val="0"/>
              </a:spcAft>
              <a:buSzPts val="2000"/>
              <a:buNone/>
              <a:defRPr sz="2400"/>
            </a:lvl6pPr>
            <a:lvl7pPr lvl="6" algn="l">
              <a:lnSpc>
                <a:spcPct val="115000"/>
              </a:lnSpc>
              <a:spcBef>
                <a:spcPts val="0"/>
              </a:spcBef>
              <a:spcAft>
                <a:spcPts val="0"/>
              </a:spcAft>
              <a:buSzPts val="2000"/>
              <a:buNone/>
              <a:defRPr sz="2400"/>
            </a:lvl7pPr>
            <a:lvl8pPr lvl="7" algn="l">
              <a:lnSpc>
                <a:spcPct val="115000"/>
              </a:lnSpc>
              <a:spcBef>
                <a:spcPts val="0"/>
              </a:spcBef>
              <a:spcAft>
                <a:spcPts val="0"/>
              </a:spcAft>
              <a:buSzPts val="2000"/>
              <a:buNone/>
              <a:defRPr sz="2400"/>
            </a:lvl8pPr>
            <a:lvl9pPr lvl="8" algn="l">
              <a:lnSpc>
                <a:spcPct val="115000"/>
              </a:lnSpc>
              <a:spcBef>
                <a:spcPts val="0"/>
              </a:spcBef>
              <a:spcAft>
                <a:spcPts val="0"/>
              </a:spcAft>
              <a:buSzPts val="2000"/>
              <a:buNone/>
              <a:defRPr sz="2400"/>
            </a:lvl9pPr>
          </a:lstStyle>
          <a:p/>
        </p:txBody>
      </p:sp>
      <p:sp>
        <p:nvSpPr>
          <p:cNvPr id="57" name="Google Shape;57;p164"/>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164"/>
          <p:cNvSpPr txBox="1"/>
          <p:nvPr>
            <p:ph idx="2" type="subTitle"/>
          </p:nvPr>
        </p:nvSpPr>
        <p:spPr>
          <a:xfrm>
            <a:off x="405900" y="1984533"/>
            <a:ext cx="5253600" cy="27324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200"/>
              <a:buNone/>
              <a:defRPr b="1" sz="1440">
                <a:solidFill>
                  <a:schemeClr val="accent5"/>
                </a:solidFill>
              </a:defRPr>
            </a:lvl1pPr>
            <a:lvl2pPr lvl="1" algn="l">
              <a:lnSpc>
                <a:spcPct val="100000"/>
              </a:lnSpc>
              <a:spcBef>
                <a:spcPts val="0"/>
              </a:spcBef>
              <a:spcAft>
                <a:spcPts val="0"/>
              </a:spcAft>
              <a:buClr>
                <a:schemeClr val="accent5"/>
              </a:buClr>
              <a:buSzPts val="1200"/>
              <a:buNone/>
              <a:defRPr b="1" sz="1440">
                <a:solidFill>
                  <a:schemeClr val="accent5"/>
                </a:solidFill>
              </a:defRPr>
            </a:lvl2pPr>
            <a:lvl3pPr lvl="2" algn="l">
              <a:lnSpc>
                <a:spcPct val="100000"/>
              </a:lnSpc>
              <a:spcBef>
                <a:spcPts val="0"/>
              </a:spcBef>
              <a:spcAft>
                <a:spcPts val="0"/>
              </a:spcAft>
              <a:buClr>
                <a:schemeClr val="accent5"/>
              </a:buClr>
              <a:buSzPts val="1200"/>
              <a:buNone/>
              <a:defRPr b="1" sz="1440">
                <a:solidFill>
                  <a:schemeClr val="accent5"/>
                </a:solidFill>
              </a:defRPr>
            </a:lvl3pPr>
            <a:lvl4pPr lvl="3" algn="l">
              <a:lnSpc>
                <a:spcPct val="100000"/>
              </a:lnSpc>
              <a:spcBef>
                <a:spcPts val="0"/>
              </a:spcBef>
              <a:spcAft>
                <a:spcPts val="0"/>
              </a:spcAft>
              <a:buClr>
                <a:schemeClr val="accent5"/>
              </a:buClr>
              <a:buSzPts val="1200"/>
              <a:buNone/>
              <a:defRPr b="1" sz="1440">
                <a:solidFill>
                  <a:schemeClr val="accent5"/>
                </a:solidFill>
              </a:defRPr>
            </a:lvl4pPr>
            <a:lvl5pPr lvl="4" algn="l">
              <a:lnSpc>
                <a:spcPct val="100000"/>
              </a:lnSpc>
              <a:spcBef>
                <a:spcPts val="0"/>
              </a:spcBef>
              <a:spcAft>
                <a:spcPts val="0"/>
              </a:spcAft>
              <a:buClr>
                <a:schemeClr val="accent5"/>
              </a:buClr>
              <a:buSzPts val="1200"/>
              <a:buNone/>
              <a:defRPr b="1" sz="1440">
                <a:solidFill>
                  <a:schemeClr val="accent5"/>
                </a:solidFill>
              </a:defRPr>
            </a:lvl5pPr>
            <a:lvl6pPr lvl="5" algn="l">
              <a:lnSpc>
                <a:spcPct val="100000"/>
              </a:lnSpc>
              <a:spcBef>
                <a:spcPts val="0"/>
              </a:spcBef>
              <a:spcAft>
                <a:spcPts val="0"/>
              </a:spcAft>
              <a:buClr>
                <a:schemeClr val="accent5"/>
              </a:buClr>
              <a:buSzPts val="1200"/>
              <a:buNone/>
              <a:defRPr b="1" sz="1440">
                <a:solidFill>
                  <a:schemeClr val="accent5"/>
                </a:solidFill>
              </a:defRPr>
            </a:lvl6pPr>
            <a:lvl7pPr lvl="6" algn="l">
              <a:lnSpc>
                <a:spcPct val="100000"/>
              </a:lnSpc>
              <a:spcBef>
                <a:spcPts val="0"/>
              </a:spcBef>
              <a:spcAft>
                <a:spcPts val="0"/>
              </a:spcAft>
              <a:buClr>
                <a:schemeClr val="accent5"/>
              </a:buClr>
              <a:buSzPts val="1200"/>
              <a:buNone/>
              <a:defRPr b="1" sz="1440">
                <a:solidFill>
                  <a:schemeClr val="accent5"/>
                </a:solidFill>
              </a:defRPr>
            </a:lvl7pPr>
            <a:lvl8pPr lvl="7" algn="l">
              <a:lnSpc>
                <a:spcPct val="100000"/>
              </a:lnSpc>
              <a:spcBef>
                <a:spcPts val="0"/>
              </a:spcBef>
              <a:spcAft>
                <a:spcPts val="0"/>
              </a:spcAft>
              <a:buClr>
                <a:schemeClr val="accent5"/>
              </a:buClr>
              <a:buSzPts val="1200"/>
              <a:buNone/>
              <a:defRPr b="1" sz="1440">
                <a:solidFill>
                  <a:schemeClr val="accent5"/>
                </a:solidFill>
              </a:defRPr>
            </a:lvl8pPr>
            <a:lvl9pPr lvl="8" algn="l">
              <a:lnSpc>
                <a:spcPct val="100000"/>
              </a:lnSpc>
              <a:spcBef>
                <a:spcPts val="0"/>
              </a:spcBef>
              <a:spcAft>
                <a:spcPts val="0"/>
              </a:spcAft>
              <a:buClr>
                <a:schemeClr val="accent5"/>
              </a:buClr>
              <a:buSzPts val="1200"/>
              <a:buNone/>
              <a:defRPr b="1" sz="1440">
                <a:solidFill>
                  <a:schemeClr val="accent5"/>
                </a:solidFill>
              </a:defRPr>
            </a:lvl9pPr>
          </a:lstStyle>
          <a:p/>
        </p:txBody>
      </p:sp>
      <p:sp>
        <p:nvSpPr>
          <p:cNvPr id="59" name="Google Shape;59;p164"/>
          <p:cNvSpPr/>
          <p:nvPr/>
        </p:nvSpPr>
        <p:spPr>
          <a:xfrm>
            <a:off x="5747600" y="939846"/>
            <a:ext cx="5548800" cy="5001840"/>
          </a:xfrm>
          <a:prstGeom prst="ellipse">
            <a:avLst/>
          </a:prstGeom>
          <a:solidFill>
            <a:srgbClr val="F4F4F4"/>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60" name="Google Shape;60;p164"/>
          <p:cNvSpPr/>
          <p:nvPr/>
        </p:nvSpPr>
        <p:spPr>
          <a:xfrm>
            <a:off x="5747600" y="-3789657"/>
            <a:ext cx="5548800" cy="5001840"/>
          </a:xfrm>
          <a:prstGeom prst="ellipse">
            <a:avLst/>
          </a:prstGeom>
          <a:noFill/>
          <a:ln cap="flat" cmpd="sng" w="9525">
            <a:solidFill>
              <a:srgbClr val="845BA3"/>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61" name="Google Shape;61;p164"/>
          <p:cNvSpPr/>
          <p:nvPr/>
        </p:nvSpPr>
        <p:spPr>
          <a:xfrm>
            <a:off x="5747600" y="6095551"/>
            <a:ext cx="5548800" cy="5001840"/>
          </a:xfrm>
          <a:prstGeom prst="ellipse">
            <a:avLst/>
          </a:prstGeom>
          <a:noFill/>
          <a:ln cap="flat" cmpd="sng" w="9525">
            <a:solidFill>
              <a:srgbClr val="FF350F"/>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theme" Target="../theme/theme2.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55"/>
          <p:cNvSpPr txBox="1"/>
          <p:nvPr>
            <p:ph type="title"/>
          </p:nvPr>
        </p:nvSpPr>
        <p:spPr>
          <a:xfrm>
            <a:off x="415600" y="745226"/>
            <a:ext cx="11360800" cy="76356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Century Gothic"/>
              <a:buNone/>
              <a:defRPr b="1" i="0" sz="2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9pPr>
          </a:lstStyle>
          <a:p/>
        </p:txBody>
      </p:sp>
      <p:sp>
        <p:nvSpPr>
          <p:cNvPr id="7" name="Google Shape;7;p155"/>
          <p:cNvSpPr txBox="1"/>
          <p:nvPr>
            <p:ph idx="1" type="body"/>
          </p:nvPr>
        </p:nvSpPr>
        <p:spPr>
          <a:xfrm>
            <a:off x="415600" y="1536634"/>
            <a:ext cx="11360800" cy="455508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Century Gothic"/>
              <a:buChar char="●"/>
              <a:defRPr b="0" i="0" sz="1800" u="none" cap="none" strike="noStrike">
                <a:solidFill>
                  <a:schemeClr val="dk2"/>
                </a:solidFill>
                <a:latin typeface="Century Gothic"/>
                <a:ea typeface="Century Gothic"/>
                <a:cs typeface="Century Gothic"/>
                <a:sym typeface="Century Gothic"/>
              </a:defRPr>
            </a:lvl1pPr>
            <a:lvl2pPr indent="-317500" lvl="1" marL="914400" marR="0" rtl="0" algn="l">
              <a:lnSpc>
                <a:spcPct val="115000"/>
              </a:lnSpc>
              <a:spcBef>
                <a:spcPts val="0"/>
              </a:spcBef>
              <a:spcAft>
                <a:spcPts val="0"/>
              </a:spcAft>
              <a:buClr>
                <a:schemeClr val="dk2"/>
              </a:buClr>
              <a:buSzPts val="1400"/>
              <a:buFont typeface="Century Gothic"/>
              <a:buChar char="○"/>
              <a:defRPr b="0" i="0" sz="2000" u="none" cap="none" strike="noStrike">
                <a:solidFill>
                  <a:schemeClr val="dk2"/>
                </a:solidFill>
                <a:latin typeface="Century Gothic"/>
                <a:ea typeface="Century Gothic"/>
                <a:cs typeface="Century Gothic"/>
                <a:sym typeface="Century Gothic"/>
              </a:defRPr>
            </a:lvl2pPr>
            <a:lvl3pPr indent="-317500" lvl="2" marL="1371600" marR="0" rtl="0" algn="l">
              <a:lnSpc>
                <a:spcPct val="115000"/>
              </a:lnSpc>
              <a:spcBef>
                <a:spcPts val="0"/>
              </a:spcBef>
              <a:spcAft>
                <a:spcPts val="0"/>
              </a:spcAft>
              <a:buClr>
                <a:schemeClr val="dk2"/>
              </a:buClr>
              <a:buSzPts val="1400"/>
              <a:buFont typeface="Century Gothic"/>
              <a:buChar char="■"/>
              <a:defRPr b="0" i="0" sz="2000" u="none" cap="none" strike="noStrike">
                <a:solidFill>
                  <a:schemeClr val="dk2"/>
                </a:solidFill>
                <a:latin typeface="Century Gothic"/>
                <a:ea typeface="Century Gothic"/>
                <a:cs typeface="Century Gothic"/>
                <a:sym typeface="Century Gothic"/>
              </a:defRPr>
            </a:lvl3pPr>
            <a:lvl4pPr indent="-317500" lvl="3" marL="1828800" marR="0" rtl="0" algn="l">
              <a:lnSpc>
                <a:spcPct val="115000"/>
              </a:lnSpc>
              <a:spcBef>
                <a:spcPts val="0"/>
              </a:spcBef>
              <a:spcAft>
                <a:spcPts val="0"/>
              </a:spcAft>
              <a:buClr>
                <a:schemeClr val="dk2"/>
              </a:buClr>
              <a:buSzPts val="1400"/>
              <a:buFont typeface="Century Gothic"/>
              <a:buChar char="●"/>
              <a:defRPr b="0" i="0" sz="2000" u="none" cap="none" strike="noStrike">
                <a:solidFill>
                  <a:schemeClr val="dk2"/>
                </a:solidFill>
                <a:latin typeface="Century Gothic"/>
                <a:ea typeface="Century Gothic"/>
                <a:cs typeface="Century Gothic"/>
                <a:sym typeface="Century Gothic"/>
              </a:defRPr>
            </a:lvl4pPr>
            <a:lvl5pPr indent="-317500" lvl="4" marL="2286000" marR="0" rtl="0" algn="l">
              <a:lnSpc>
                <a:spcPct val="115000"/>
              </a:lnSpc>
              <a:spcBef>
                <a:spcPts val="0"/>
              </a:spcBef>
              <a:spcAft>
                <a:spcPts val="0"/>
              </a:spcAft>
              <a:buClr>
                <a:schemeClr val="dk2"/>
              </a:buClr>
              <a:buSzPts val="1400"/>
              <a:buFont typeface="Century Gothic"/>
              <a:buChar char="○"/>
              <a:defRPr b="0" i="0" sz="2000" u="none" cap="none" strike="noStrike">
                <a:solidFill>
                  <a:schemeClr val="dk2"/>
                </a:solidFill>
                <a:latin typeface="Century Gothic"/>
                <a:ea typeface="Century Gothic"/>
                <a:cs typeface="Century Gothic"/>
                <a:sym typeface="Century Gothic"/>
              </a:defRPr>
            </a:lvl5pPr>
            <a:lvl6pPr indent="-317500" lvl="5" marL="2743200" marR="0" rtl="0" algn="l">
              <a:lnSpc>
                <a:spcPct val="115000"/>
              </a:lnSpc>
              <a:spcBef>
                <a:spcPts val="0"/>
              </a:spcBef>
              <a:spcAft>
                <a:spcPts val="0"/>
              </a:spcAft>
              <a:buClr>
                <a:schemeClr val="dk2"/>
              </a:buClr>
              <a:buSzPts val="1400"/>
              <a:buFont typeface="Century Gothic"/>
              <a:buChar char="■"/>
              <a:defRPr b="0" i="0" sz="1679" u="none" cap="none" strike="noStrike">
                <a:solidFill>
                  <a:schemeClr val="dk2"/>
                </a:solidFill>
                <a:latin typeface="Century Gothic"/>
                <a:ea typeface="Century Gothic"/>
                <a:cs typeface="Century Gothic"/>
                <a:sym typeface="Century Gothic"/>
              </a:defRPr>
            </a:lvl6pPr>
            <a:lvl7pPr indent="-317500" lvl="6" marL="3200400" marR="0" rtl="0" algn="l">
              <a:lnSpc>
                <a:spcPct val="115000"/>
              </a:lnSpc>
              <a:spcBef>
                <a:spcPts val="0"/>
              </a:spcBef>
              <a:spcAft>
                <a:spcPts val="0"/>
              </a:spcAft>
              <a:buClr>
                <a:schemeClr val="dk2"/>
              </a:buClr>
              <a:buSzPts val="1400"/>
              <a:buFont typeface="Century Gothic"/>
              <a:buChar char="●"/>
              <a:defRPr b="0" i="0" sz="1679" u="none" cap="none" strike="noStrike">
                <a:solidFill>
                  <a:schemeClr val="dk2"/>
                </a:solidFill>
                <a:latin typeface="Century Gothic"/>
                <a:ea typeface="Century Gothic"/>
                <a:cs typeface="Century Gothic"/>
                <a:sym typeface="Century Gothic"/>
              </a:defRPr>
            </a:lvl7pPr>
            <a:lvl8pPr indent="-317500" lvl="7" marL="3657600" marR="0" rtl="0" algn="l">
              <a:lnSpc>
                <a:spcPct val="115000"/>
              </a:lnSpc>
              <a:spcBef>
                <a:spcPts val="0"/>
              </a:spcBef>
              <a:spcAft>
                <a:spcPts val="0"/>
              </a:spcAft>
              <a:buClr>
                <a:schemeClr val="dk2"/>
              </a:buClr>
              <a:buSzPts val="1400"/>
              <a:buFont typeface="Century Gothic"/>
              <a:buChar char="○"/>
              <a:defRPr b="0" i="0" sz="1679" u="none" cap="none" strike="noStrike">
                <a:solidFill>
                  <a:schemeClr val="dk2"/>
                </a:solidFill>
                <a:latin typeface="Century Gothic"/>
                <a:ea typeface="Century Gothic"/>
                <a:cs typeface="Century Gothic"/>
                <a:sym typeface="Century Gothic"/>
              </a:defRPr>
            </a:lvl8pPr>
            <a:lvl9pPr indent="-317500" lvl="8" marL="4114800" marR="0" rtl="0" algn="l">
              <a:lnSpc>
                <a:spcPct val="115000"/>
              </a:lnSpc>
              <a:spcBef>
                <a:spcPts val="0"/>
              </a:spcBef>
              <a:spcAft>
                <a:spcPts val="0"/>
              </a:spcAft>
              <a:buClr>
                <a:schemeClr val="dk2"/>
              </a:buClr>
              <a:buSzPts val="1400"/>
              <a:buFont typeface="Century Gothic"/>
              <a:buChar char="■"/>
              <a:defRPr b="0" i="0" sz="1679" u="none" cap="none" strike="noStrike">
                <a:solidFill>
                  <a:schemeClr val="dk2"/>
                </a:solidFill>
                <a:latin typeface="Century Gothic"/>
                <a:ea typeface="Century Gothic"/>
                <a:cs typeface="Century Gothic"/>
                <a:sym typeface="Century Gothic"/>
              </a:defRPr>
            </a:lvl9pPr>
          </a:lstStyle>
          <a:p/>
        </p:txBody>
      </p:sp>
      <p:pic>
        <p:nvPicPr>
          <p:cNvPr id="8" name="Google Shape;8;p155"/>
          <p:cNvPicPr preferRelativeResize="0"/>
          <p:nvPr/>
        </p:nvPicPr>
        <p:blipFill rotWithShape="1">
          <a:blip r:embed="rId1">
            <a:alphaModFix/>
          </a:blip>
          <a:srcRect b="0" l="0" r="0" t="0"/>
          <a:stretch/>
        </p:blipFill>
        <p:spPr>
          <a:xfrm>
            <a:off x="11356798" y="245067"/>
            <a:ext cx="611220" cy="472321"/>
          </a:xfrm>
          <a:prstGeom prst="rect">
            <a:avLst/>
          </a:prstGeom>
          <a:noFill/>
          <a:ln>
            <a:noFill/>
          </a:ln>
        </p:spPr>
      </p:pic>
      <p:sp>
        <p:nvSpPr>
          <p:cNvPr id="9" name="Google Shape;9;p15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 name="Google Shape;10;p155"/>
          <p:cNvSpPr txBox="1"/>
          <p:nvPr/>
        </p:nvSpPr>
        <p:spPr>
          <a:xfrm>
            <a:off x="9667133" y="6301981"/>
            <a:ext cx="2031600" cy="387900"/>
          </a:xfrm>
          <a:prstGeom prst="rect">
            <a:avLst/>
          </a:prstGeom>
          <a:noFill/>
          <a:ln>
            <a:noFill/>
          </a:ln>
        </p:spPr>
        <p:txBody>
          <a:bodyPr anchorCtr="0" anchor="t" bIns="109700" lIns="109700" spcFirstLastPara="1" rIns="109700" wrap="square" tIns="109700">
            <a:spAutoFit/>
          </a:bodyPr>
          <a:lstStyle/>
          <a:p>
            <a:pPr indent="0" lvl="0" marL="0" marR="0" rtl="0" algn="r">
              <a:lnSpc>
                <a:spcPct val="100000"/>
              </a:lnSpc>
              <a:spcBef>
                <a:spcPts val="0"/>
              </a:spcBef>
              <a:spcAft>
                <a:spcPts val="0"/>
              </a:spcAft>
              <a:buClr>
                <a:srgbClr val="000000"/>
              </a:buClr>
              <a:buSzPts val="1080"/>
              <a:buFont typeface="Arial"/>
              <a:buNone/>
            </a:pPr>
            <a:r>
              <a:rPr b="1" i="0" lang="en-US" sz="1080" u="none" cap="none" strike="noStrike">
                <a:solidFill>
                  <a:srgbClr val="422B72"/>
                </a:solidFill>
                <a:latin typeface="Century Gothic"/>
                <a:ea typeface="Century Gothic"/>
                <a:cs typeface="Century Gothic"/>
                <a:sym typeface="Century Gothic"/>
              </a:rPr>
              <a:t>DATA SOCIETY © 2023</a:t>
            </a:r>
            <a:endParaRPr b="1" i="0" sz="1080" u="none" cap="none" strike="noStrike">
              <a:solidFill>
                <a:srgbClr val="422B72"/>
              </a:solidFill>
              <a:latin typeface="Century Gothic"/>
              <a:ea typeface="Century Gothic"/>
              <a:cs typeface="Century Gothic"/>
              <a:sym typeface="Century Gothic"/>
            </a:endParaRPr>
          </a:p>
        </p:txBody>
      </p:sp>
      <p:sp>
        <p:nvSpPr>
          <p:cNvPr id="11" name="Google Shape;11;p155"/>
          <p:cNvSpPr txBox="1"/>
          <p:nvPr/>
        </p:nvSpPr>
        <p:spPr>
          <a:xfrm>
            <a:off x="415600" y="6284185"/>
            <a:ext cx="2505730" cy="387762"/>
          </a:xfrm>
          <a:prstGeom prst="rect">
            <a:avLst/>
          </a:prstGeom>
          <a:noFill/>
          <a:ln>
            <a:noFill/>
          </a:ln>
        </p:spPr>
        <p:txBody>
          <a:bodyPr anchorCtr="0" anchor="t" bIns="109700" lIns="109700" spcFirstLastPara="1" rIns="109700" wrap="square" tIns="109700">
            <a:spAutoFit/>
          </a:bodyPr>
          <a:lstStyle/>
          <a:p>
            <a:pPr indent="0" lvl="0" marL="0" marR="0" rtl="0" algn="l">
              <a:lnSpc>
                <a:spcPct val="100000"/>
              </a:lnSpc>
              <a:spcBef>
                <a:spcPts val="0"/>
              </a:spcBef>
              <a:spcAft>
                <a:spcPts val="0"/>
              </a:spcAft>
              <a:buClr>
                <a:srgbClr val="000000"/>
              </a:buClr>
              <a:buSzPts val="1080"/>
              <a:buFont typeface="Arial"/>
              <a:buNone/>
            </a:pPr>
            <a:r>
              <a:rPr b="1" i="0" lang="en-US" sz="1080" u="none" cap="none" strike="noStrike">
                <a:solidFill>
                  <a:srgbClr val="422B72"/>
                </a:solidFill>
                <a:latin typeface="Century Gothic"/>
                <a:ea typeface="Century Gothic"/>
                <a:cs typeface="Century Gothic"/>
                <a:sym typeface="Century Gothic"/>
              </a:rPr>
              <a:t>Course Name Here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13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119.png"/><Relationship Id="rId4" Type="http://schemas.openxmlformats.org/officeDocument/2006/relationships/image" Target="../media/image12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12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 Id="rId3" Type="http://schemas.openxmlformats.org/officeDocument/2006/relationships/image" Target="../media/image115.png"/><Relationship Id="rId4" Type="http://schemas.openxmlformats.org/officeDocument/2006/relationships/chart" Target="../charts/chart1.xml"/><Relationship Id="rId5" Type="http://schemas.openxmlformats.org/officeDocument/2006/relationships/chart" Target="../charts/char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 Id="rId3" Type="http://schemas.openxmlformats.org/officeDocument/2006/relationships/image" Target="../media/image11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 Id="rId3" Type="http://schemas.openxmlformats.org/officeDocument/2006/relationships/image" Target="../media/image1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12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 Id="rId3" Type="http://schemas.openxmlformats.org/officeDocument/2006/relationships/image" Target="../media/image12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134.png"/><Relationship Id="rId4" Type="http://schemas.openxmlformats.org/officeDocument/2006/relationships/image" Target="../media/image13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 Id="rId3" Type="http://schemas.openxmlformats.org/officeDocument/2006/relationships/image" Target="../media/image127.png"/><Relationship Id="rId4" Type="http://schemas.openxmlformats.org/officeDocument/2006/relationships/image" Target="../media/image123.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 Id="rId3" Type="http://schemas.openxmlformats.org/officeDocument/2006/relationships/image" Target="../media/image130.png"/><Relationship Id="rId4" Type="http://schemas.openxmlformats.org/officeDocument/2006/relationships/image" Target="../media/image13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 Id="rId3" Type="http://schemas.openxmlformats.org/officeDocument/2006/relationships/image" Target="../media/image135.png"/><Relationship Id="rId4" Type="http://schemas.openxmlformats.org/officeDocument/2006/relationships/image" Target="../media/image13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 Id="rId3" Type="http://schemas.openxmlformats.org/officeDocument/2006/relationships/image" Target="../media/image142.png"/><Relationship Id="rId4" Type="http://schemas.openxmlformats.org/officeDocument/2006/relationships/image" Target="../media/image13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 Id="rId3" Type="http://schemas.openxmlformats.org/officeDocument/2006/relationships/image" Target="../media/image136.png"/><Relationship Id="rId4" Type="http://schemas.openxmlformats.org/officeDocument/2006/relationships/image" Target="../media/image140.png"/><Relationship Id="rId5" Type="http://schemas.openxmlformats.org/officeDocument/2006/relationships/image" Target="../media/image15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 Id="rId3" Type="http://schemas.openxmlformats.org/officeDocument/2006/relationships/image" Target="../media/image15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3.xml"/><Relationship Id="rId3" Type="http://schemas.openxmlformats.org/officeDocument/2006/relationships/image" Target="../media/image16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4.xml"/><Relationship Id="rId3" Type="http://schemas.openxmlformats.org/officeDocument/2006/relationships/image" Target="../media/image138.png"/><Relationship Id="rId4" Type="http://schemas.openxmlformats.org/officeDocument/2006/relationships/image" Target="../media/image14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 Id="rId3" Type="http://schemas.openxmlformats.org/officeDocument/2006/relationships/image" Target="../media/image143.png"/><Relationship Id="rId4" Type="http://schemas.openxmlformats.org/officeDocument/2006/relationships/image" Target="../media/image14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 Id="rId3" Type="http://schemas.openxmlformats.org/officeDocument/2006/relationships/image" Target="../media/image14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 Id="rId3" Type="http://schemas.openxmlformats.org/officeDocument/2006/relationships/image" Target="../media/image161.png"/><Relationship Id="rId4" Type="http://schemas.openxmlformats.org/officeDocument/2006/relationships/image" Target="../media/image14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1.xml"/><Relationship Id="rId3" Type="http://schemas.openxmlformats.org/officeDocument/2006/relationships/image" Target="../media/image14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 Id="rId3" Type="http://schemas.openxmlformats.org/officeDocument/2006/relationships/image" Target="../media/image6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3.xml"/><Relationship Id="rId3" Type="http://schemas.openxmlformats.org/officeDocument/2006/relationships/image" Target="../media/image16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4.xml"/><Relationship Id="rId3" Type="http://schemas.openxmlformats.org/officeDocument/2006/relationships/image" Target="../media/image16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5.xml"/><Relationship Id="rId3" Type="http://schemas.openxmlformats.org/officeDocument/2006/relationships/image" Target="../media/image149.png"/><Relationship Id="rId4" Type="http://schemas.openxmlformats.org/officeDocument/2006/relationships/image" Target="../media/image14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6.xml"/><Relationship Id="rId3" Type="http://schemas.openxmlformats.org/officeDocument/2006/relationships/image" Target="../media/image153.png"/><Relationship Id="rId4" Type="http://schemas.openxmlformats.org/officeDocument/2006/relationships/image" Target="../media/image156.png"/><Relationship Id="rId5" Type="http://schemas.openxmlformats.org/officeDocument/2006/relationships/image" Target="../media/image15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7.xml"/><Relationship Id="rId3" Type="http://schemas.openxmlformats.org/officeDocument/2006/relationships/image" Target="../media/image159.png"/><Relationship Id="rId4" Type="http://schemas.openxmlformats.org/officeDocument/2006/relationships/image" Target="../media/image16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8.xml"/><Relationship Id="rId3" Type="http://schemas.openxmlformats.org/officeDocument/2006/relationships/image" Target="../media/image154.png"/><Relationship Id="rId4" Type="http://schemas.openxmlformats.org/officeDocument/2006/relationships/image" Target="../media/image16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9.xml"/><Relationship Id="rId3" Type="http://schemas.openxmlformats.org/officeDocument/2006/relationships/image" Target="../media/image157.png"/><Relationship Id="rId4" Type="http://schemas.openxmlformats.org/officeDocument/2006/relationships/image" Target="../media/image1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0.xml"/><Relationship Id="rId3" Type="http://schemas.openxmlformats.org/officeDocument/2006/relationships/image" Target="../media/image155.png"/><Relationship Id="rId4" Type="http://schemas.openxmlformats.org/officeDocument/2006/relationships/image" Target="../media/image162.png"/><Relationship Id="rId5" Type="http://schemas.openxmlformats.org/officeDocument/2006/relationships/image" Target="../media/image16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20" Type="http://schemas.openxmlformats.org/officeDocument/2006/relationships/hyperlink" Target="https://powerbi.tips/tools/report-theme-generator-v3/" TargetMode="External"/><Relationship Id="rId22" Type="http://schemas.openxmlformats.org/officeDocument/2006/relationships/hyperlink" Target="https://charticulator.com/" TargetMode="External"/><Relationship Id="rId21" Type="http://schemas.openxmlformats.org/officeDocument/2006/relationships/hyperlink" Target="https://developer.paciellogroup.com/resources/contrastanalyser/" TargetMode="External"/><Relationship Id="rId1" Type="http://schemas.openxmlformats.org/officeDocument/2006/relationships/slideLayout" Target="../slideLayouts/slideLayout11.xml"/><Relationship Id="rId2" Type="http://schemas.openxmlformats.org/officeDocument/2006/relationships/notesSlide" Target="../notesSlides/notesSlide153.xml"/><Relationship Id="rId3" Type="http://schemas.openxmlformats.org/officeDocument/2006/relationships/hyperlink" Target="http://community.powerbi.com/" TargetMode="External"/><Relationship Id="rId4" Type="http://schemas.openxmlformats.org/officeDocument/2006/relationships/hyperlink" Target="https://community.powerbi.com/t5/Themes-Gallery/bd-p/ThemesGallery" TargetMode="External"/><Relationship Id="rId9" Type="http://schemas.openxmlformats.org/officeDocument/2006/relationships/hyperlink" Target="http://ideas.powerbi.com/" TargetMode="External"/><Relationship Id="rId5" Type="http://schemas.openxmlformats.org/officeDocument/2006/relationships/hyperlink" Target="http://community.powerbi.com/t5/Data-Stories-Gallery/bd-p/DataStoriesGallery" TargetMode="External"/><Relationship Id="rId6" Type="http://schemas.openxmlformats.org/officeDocument/2006/relationships/hyperlink" Target="http://community.powerbi.com/t5/R-Script-Showcase/bd-p/RVisuals" TargetMode="External"/><Relationship Id="rId7" Type="http://schemas.openxmlformats.org/officeDocument/2006/relationships/hyperlink" Target="https://store.office.com/en-us/appshome.aspx?productgroup=PowerBI" TargetMode="External"/><Relationship Id="rId8" Type="http://schemas.openxmlformats.org/officeDocument/2006/relationships/hyperlink" Target="http://blogs.msdn.com/b/powerbi/" TargetMode="External"/><Relationship Id="rId11" Type="http://schemas.openxmlformats.org/officeDocument/2006/relationships/hyperlink" Target="http://issues.powerbi.com/" TargetMode="External"/><Relationship Id="rId10" Type="http://schemas.openxmlformats.org/officeDocument/2006/relationships/hyperlink" Target="http://issues.powerbi.com/" TargetMode="External"/><Relationship Id="rId13" Type="http://schemas.openxmlformats.org/officeDocument/2006/relationships/hyperlink" Target="http://aka.ms/bapidashwp" TargetMode="External"/><Relationship Id="rId12" Type="http://schemas.openxmlformats.org/officeDocument/2006/relationships/hyperlink" Target="http://issues.powerbi.com/" TargetMode="External"/><Relationship Id="rId15" Type="http://schemas.openxmlformats.org/officeDocument/2006/relationships/hyperlink" Target="https://docs.microsoft.com/en-us/dax/dax-function-reference" TargetMode="External"/><Relationship Id="rId14" Type="http://schemas.openxmlformats.org/officeDocument/2006/relationships/hyperlink" Target="https://powerbi.microsoft.com/en-us/guided-learning/" TargetMode="External"/><Relationship Id="rId17" Type="http://schemas.openxmlformats.org/officeDocument/2006/relationships/hyperlink" Target="https://docs.microsoft.com/en-us/powerquery-m/power-query-m-function-reference" TargetMode="External"/><Relationship Id="rId16" Type="http://schemas.openxmlformats.org/officeDocument/2006/relationships/hyperlink" Target="http://www.daxpatterns.com/" TargetMode="External"/><Relationship Id="rId19" Type="http://schemas.openxmlformats.org/officeDocument/2006/relationships/hyperlink" Target="https://unicode-table.com/en/" TargetMode="External"/><Relationship Id="rId18" Type="http://schemas.openxmlformats.org/officeDocument/2006/relationships/hyperlink" Target="http://paletton.com/#uid=1000u0kllllaFw0g0qFqFg0w0aF" TargetMode="Externa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3.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62.png"/><Relationship Id="rId5" Type="http://schemas.openxmlformats.org/officeDocument/2006/relationships/image" Target="../media/image6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56.png"/><Relationship Id="rId5"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58.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67.png"/><Relationship Id="rId4" Type="http://schemas.openxmlformats.org/officeDocument/2006/relationships/image" Target="../media/image55.png"/><Relationship Id="rId5"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7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64.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7.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59.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75.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66.pn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74.png"/><Relationship Id="rId4" Type="http://schemas.openxmlformats.org/officeDocument/2006/relationships/image" Target="../media/image65.png"/><Relationship Id="rId5" Type="http://schemas.openxmlformats.org/officeDocument/2006/relationships/image" Target="../media/image79.png"/><Relationship Id="rId6" Type="http://schemas.openxmlformats.org/officeDocument/2006/relationships/image" Target="../media/image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7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9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98.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t.sidekickopen10.com/s1t/c/5/f18dQhb0S7lM8dDMPbW2n0x6l2B9nMJN7t5X-FdSD1CW5w02yC3LyC3FTdPY18d901Y103?t=https%3A%2F%2Fdocs.microsoft.com%2Fen-us%2Fpower-bi%2Fguided-learning%2Fgettingdata%3Ftutorial-step%3D1&amp;si=7000000000913964&amp;pi=1d1727de-63b2-4615-81df-bfa9e016d73e" TargetMode="External"/><Relationship Id="rId4" Type="http://schemas.openxmlformats.org/officeDocument/2006/relationships/hyperlink" Target="https://t.sidekickopen10.com/s1t/c/5/f18dQhb0S7lM8dDMPbW2n0x6l2B9nMJN7t5X-FdSD1CW5w02yC3LyC3FTdPY18d901Y103?t=https%3A%2F%2Fdocs.microsoft.com%2Fen-us%2Fpower-bi%2Fguided-learning%2Fgettingdata%3Ftutorial-step%3D1&amp;si=7000000000913964&amp;pi=1d1727de-63b2-4615-81df-bfa9e016d73e" TargetMode="External"/><Relationship Id="rId5" Type="http://schemas.openxmlformats.org/officeDocument/2006/relationships/hyperlink" Target="https://t.sidekickopen10.com/s1t/c/5/f18dQhb0S7lM8dDMPbW2n0x6l2B9nMJN7t5X-FdSD1CW5w02yC3LyC3FTdPY18d901Y103?t=https%3A%2F%2Fdocs.microsoft.com%2Fen-us%2Fpower-bi%2Fguided-learning%2Fgettingdata%3Ftutorial-step%3D2&amp;si=7000000000913964&amp;pi=1d1727de-63b2-4615-81df-bfa9e016d73e" TargetMode="External"/><Relationship Id="rId6" Type="http://schemas.openxmlformats.org/officeDocument/2006/relationships/hyperlink" Target="https://t.sidekickopen10.com/s1t/c/5/f18dQhb0S7lM8dDMPbW2n0x6l2B9nMJN7t5X-FdSD1CW5w02yC3LyC3FTdPY18d901Y103?t=https%3A%2F%2Fdocs.microsoft.com%2Fen-us%2Fpower-bi%2Fguided-learning%2Fgettingdata%3Ftutorial-step%3D3&amp;si=7000000000913964&amp;pi=1d1727de-63b2-4615-81df-bfa9e016d73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8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8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95.png"/><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9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94.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83.png"/><Relationship Id="rId4" Type="http://schemas.openxmlformats.org/officeDocument/2006/relationships/image" Target="../media/image93.png"/><Relationship Id="rId5" Type="http://schemas.openxmlformats.org/officeDocument/2006/relationships/image" Target="../media/image86.png"/><Relationship Id="rId6" Type="http://schemas.openxmlformats.org/officeDocument/2006/relationships/image" Target="../media/image8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9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9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9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9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38.png"/><Relationship Id="rId5" Type="http://schemas.openxmlformats.org/officeDocument/2006/relationships/image" Target="../media/image3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9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1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12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10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108.png"/><Relationship Id="rId4" Type="http://schemas.openxmlformats.org/officeDocument/2006/relationships/image" Target="../media/image11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10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100.png"/><Relationship Id="rId4" Type="http://schemas.openxmlformats.org/officeDocument/2006/relationships/image" Target="../media/image11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102.png"/><Relationship Id="rId4" Type="http://schemas.openxmlformats.org/officeDocument/2006/relationships/image" Target="../media/image12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11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10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105.png"/><Relationship Id="rId4" Type="http://schemas.openxmlformats.org/officeDocument/2006/relationships/image" Target="../media/image10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12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10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124.png"/><Relationship Id="rId4" Type="http://schemas.openxmlformats.org/officeDocument/2006/relationships/image" Target="../media/image11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11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
          <p:cNvSpPr txBox="1"/>
          <p:nvPr>
            <p:ph type="ctrTitle"/>
          </p:nvPr>
        </p:nvSpPr>
        <p:spPr>
          <a:xfrm>
            <a:off x="572100" y="3850500"/>
            <a:ext cx="5836500" cy="665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a:t>Power BI Intermediate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94" name="Google Shape;294;p10"/>
          <p:cNvSpPr txBox="1"/>
          <p:nvPr>
            <p:ph idx="1" type="body"/>
          </p:nvPr>
        </p:nvSpPr>
        <p:spPr>
          <a:xfrm>
            <a:off x="415600" y="2167846"/>
            <a:ext cx="5333200" cy="3923867"/>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a:t>Introduce Dataset</a:t>
            </a:r>
            <a:endParaRPr/>
          </a:p>
        </p:txBody>
      </p:sp>
      <p:sp>
        <p:nvSpPr>
          <p:cNvPr id="295" name="Google Shape;295;p10"/>
          <p:cNvSpPr txBox="1"/>
          <p:nvPr>
            <p:ph idx="2" type="body"/>
          </p:nvPr>
        </p:nvSpPr>
        <p:spPr>
          <a:xfrm>
            <a:off x="6443200" y="2167846"/>
            <a:ext cx="5333200" cy="3923868"/>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2000"/>
              <a:buNone/>
            </a:pPr>
            <a:r>
              <a:t/>
            </a:r>
            <a:endParaRPr/>
          </a:p>
        </p:txBody>
      </p:sp>
      <p:sp>
        <p:nvSpPr>
          <p:cNvPr id="296" name="Google Shape;296;p10"/>
          <p:cNvSpPr txBox="1"/>
          <p:nvPr>
            <p:ph type="title"/>
          </p:nvPr>
        </p:nvSpPr>
        <p:spPr>
          <a:xfrm>
            <a:off x="415600" y="181102"/>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Intro to the Data Set</a:t>
            </a:r>
            <a:endParaRPr/>
          </a:p>
        </p:txBody>
      </p:sp>
      <p:pic>
        <p:nvPicPr>
          <p:cNvPr descr="A black and yellow logo" id="297" name="Google Shape;297;p10"/>
          <p:cNvPicPr preferRelativeResize="0"/>
          <p:nvPr/>
        </p:nvPicPr>
        <p:blipFill rotWithShape="1">
          <a:blip r:embed="rId3">
            <a:alphaModFix/>
          </a:blip>
          <a:srcRect b="28780" l="0" r="0" t="46115"/>
          <a:stretch/>
        </p:blipFill>
        <p:spPr>
          <a:xfrm>
            <a:off x="7776095" y="1297890"/>
            <a:ext cx="2598821" cy="631635"/>
          </a:xfrm>
          <a:prstGeom prst="rect">
            <a:avLst/>
          </a:prstGeom>
          <a:noFill/>
          <a:ln>
            <a:noFill/>
          </a:ln>
        </p:spPr>
      </p:pic>
      <p:sp>
        <p:nvSpPr>
          <p:cNvPr id="298" name="Google Shape;298;p10"/>
          <p:cNvSpPr txBox="1"/>
          <p:nvPr/>
        </p:nvSpPr>
        <p:spPr>
          <a:xfrm>
            <a:off x="7806455" y="1781243"/>
            <a:ext cx="2332620" cy="2912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 division of Adventure Works</a:t>
            </a:r>
            <a:endParaRPr/>
          </a:p>
        </p:txBody>
      </p:sp>
      <p:pic>
        <p:nvPicPr>
          <p:cNvPr descr="A black background with a black square&#10;&#10;Description automatically generated with medium confidence" id="299" name="Google Shape;299;p10"/>
          <p:cNvPicPr preferRelativeResize="0"/>
          <p:nvPr/>
        </p:nvPicPr>
        <p:blipFill rotWithShape="1">
          <a:blip r:embed="rId4">
            <a:alphaModFix/>
          </a:blip>
          <a:srcRect b="0" l="0" r="0" t="0"/>
          <a:stretch/>
        </p:blipFill>
        <p:spPr>
          <a:xfrm>
            <a:off x="452925" y="1409755"/>
            <a:ext cx="3200000" cy="76190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00"/>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Cycle Lab Exercise 4</a:t>
            </a:r>
            <a:endParaRPr/>
          </a:p>
        </p:txBody>
      </p:sp>
      <p:sp>
        <p:nvSpPr>
          <p:cNvPr id="1121" name="Google Shape;1121;p10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01"/>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KC5</a:t>
            </a:r>
            <a:endParaRPr/>
          </a:p>
        </p:txBody>
      </p:sp>
      <p:sp>
        <p:nvSpPr>
          <p:cNvPr id="1127" name="Google Shape;1127;p10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0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33" name="Google Shape;1133;p102"/>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6 </a:t>
            </a:r>
            <a:br>
              <a:rPr lang="en-US"/>
            </a:br>
            <a:r>
              <a:rPr lang="en-US"/>
              <a:t>Time Intelligence DAX Patterns </a:t>
            </a:r>
            <a:endParaRPr/>
          </a:p>
        </p:txBody>
      </p:sp>
      <p:sp>
        <p:nvSpPr>
          <p:cNvPr id="1134" name="Google Shape;1134;p102"/>
          <p:cNvSpPr txBox="1"/>
          <p:nvPr>
            <p:ph idx="1" type="body"/>
          </p:nvPr>
        </p:nvSpPr>
        <p:spPr>
          <a:xfrm>
            <a:off x="415598" y="2071105"/>
            <a:ext cx="11360799" cy="2079655"/>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After completing this module, students will be able to:</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Font typeface="Noto Sans Symbols"/>
              <a:buChar char="▪"/>
            </a:pPr>
            <a:r>
              <a:rPr lang="en-US"/>
              <a:t>Define time intelligence</a:t>
            </a:r>
            <a:endParaRPr/>
          </a:p>
          <a:p>
            <a:pPr indent="-355600" lvl="0" marL="457200" rtl="0" algn="l">
              <a:lnSpc>
                <a:spcPct val="115000"/>
              </a:lnSpc>
              <a:spcBef>
                <a:spcPts val="0"/>
              </a:spcBef>
              <a:spcAft>
                <a:spcPts val="0"/>
              </a:spcAft>
              <a:buSzPts val="2000"/>
              <a:buFont typeface="Noto Sans Symbols"/>
              <a:buChar char="▪"/>
            </a:pPr>
            <a:r>
              <a:rPr lang="en-US"/>
              <a:t>Use time intelligence functions</a:t>
            </a:r>
            <a:endParaRPr/>
          </a:p>
          <a:p>
            <a:pPr indent="-355600" lvl="0" marL="457200" rtl="0" algn="l">
              <a:lnSpc>
                <a:spcPct val="115000"/>
              </a:lnSpc>
              <a:spcBef>
                <a:spcPts val="0"/>
              </a:spcBef>
              <a:spcAft>
                <a:spcPts val="0"/>
              </a:spcAft>
              <a:buSzPts val="2000"/>
              <a:buFont typeface="Noto Sans Symbols"/>
              <a:buChar char="▪"/>
            </a:pPr>
            <a:r>
              <a:rPr lang="en-US"/>
              <a:t>Understand common time intelligence patterns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0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40" name="Google Shape;1140;p10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latin typeface="Century Gothic"/>
                <a:ea typeface="Century Gothic"/>
                <a:cs typeface="Century Gothic"/>
                <a:sym typeface="Century Gothic"/>
              </a:rPr>
              <a:t>Define Time Intelligence</a:t>
            </a:r>
            <a:endParaRPr>
              <a:latin typeface="Century Gothic"/>
              <a:ea typeface="Century Gothic"/>
              <a:cs typeface="Century Gothic"/>
              <a:sym typeface="Century Gothic"/>
            </a:endParaRPr>
          </a:p>
        </p:txBody>
      </p:sp>
      <p:sp>
        <p:nvSpPr>
          <p:cNvPr id="1141" name="Google Shape;1141;p103"/>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Time Intelligence relates to calculations over dates, months, quarters, or years</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It involves modifying the filter context for date filters</a:t>
            </a:r>
            <a:endParaRPr/>
          </a:p>
          <a:p>
            <a:pPr indent="-355600" lvl="0" marL="457200" rtl="0" algn="l">
              <a:lnSpc>
                <a:spcPct val="115000"/>
              </a:lnSpc>
              <a:spcBef>
                <a:spcPts val="0"/>
              </a:spcBef>
              <a:spcAft>
                <a:spcPts val="0"/>
              </a:spcAft>
              <a:buSzPts val="2000"/>
              <a:buChar char="●"/>
            </a:pPr>
            <a:r>
              <a:rPr lang="en-US"/>
              <a:t>The model requires a date table</a:t>
            </a:r>
            <a:endParaRPr/>
          </a:p>
          <a:p>
            <a:pPr indent="-355600" lvl="0" marL="457200" rtl="0" algn="l">
              <a:lnSpc>
                <a:spcPct val="115000"/>
              </a:lnSpc>
              <a:spcBef>
                <a:spcPts val="0"/>
              </a:spcBef>
              <a:spcAft>
                <a:spcPts val="0"/>
              </a:spcAft>
              <a:buSzPts val="2000"/>
              <a:buChar char="●"/>
            </a:pPr>
            <a:r>
              <a:rPr lang="en-US"/>
              <a:t>The date table can be created using the CALENDAR or CALENDARAUTO functions</a:t>
            </a:r>
            <a:endParaRPr/>
          </a:p>
          <a:p>
            <a:pPr indent="-228600" lvl="0" marL="457200" rtl="0" algn="l">
              <a:lnSpc>
                <a:spcPct val="115000"/>
              </a:lnSpc>
              <a:spcBef>
                <a:spcPts val="0"/>
              </a:spcBef>
              <a:spcAft>
                <a:spcPts val="0"/>
              </a:spcAft>
              <a:buSzPts val="2000"/>
              <a:buNone/>
            </a:pPr>
            <a:r>
              <a:t/>
            </a:r>
            <a:endParaRPr/>
          </a:p>
        </p:txBody>
      </p:sp>
      <p:pic>
        <p:nvPicPr>
          <p:cNvPr descr="Time and calendar - Free time and date icons" id="1142" name="Google Shape;1142;p103"/>
          <p:cNvPicPr preferRelativeResize="0"/>
          <p:nvPr/>
        </p:nvPicPr>
        <p:blipFill rotWithShape="1">
          <a:blip r:embed="rId3">
            <a:alphaModFix/>
          </a:blip>
          <a:srcRect b="0" l="0" r="0" t="0"/>
          <a:stretch/>
        </p:blipFill>
        <p:spPr>
          <a:xfrm>
            <a:off x="9996756" y="3862436"/>
            <a:ext cx="1458930" cy="145893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0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48" name="Google Shape;1148;p10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Define Time Intelligence</a:t>
            </a:r>
            <a:endParaRPr/>
          </a:p>
        </p:txBody>
      </p:sp>
      <p:sp>
        <p:nvSpPr>
          <p:cNvPr id="1149" name="Google Shape;1149;p104"/>
          <p:cNvSpPr txBox="1"/>
          <p:nvPr/>
        </p:nvSpPr>
        <p:spPr>
          <a:xfrm>
            <a:off x="478199" y="1297890"/>
            <a:ext cx="11235600" cy="54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entury Gothic"/>
                <a:ea typeface="Century Gothic"/>
                <a:cs typeface="Century Gothic"/>
                <a:sym typeface="Century Gothic"/>
              </a:rPr>
              <a:t>Example</a:t>
            </a:r>
            <a:endParaRPr/>
          </a:p>
        </p:txBody>
      </p:sp>
      <p:pic>
        <p:nvPicPr>
          <p:cNvPr descr="A table visual has two columns: Month and Revenue. There are different revenue values for each of the 12 months." id="1150" name="Google Shape;1150;p104"/>
          <p:cNvPicPr preferRelativeResize="0"/>
          <p:nvPr/>
        </p:nvPicPr>
        <p:blipFill rotWithShape="1">
          <a:blip r:embed="rId3">
            <a:alphaModFix/>
          </a:blip>
          <a:srcRect b="0" l="0" r="0" t="0"/>
          <a:stretch/>
        </p:blipFill>
        <p:spPr>
          <a:xfrm>
            <a:off x="3003552" y="1860086"/>
            <a:ext cx="2342857" cy="3876190"/>
          </a:xfrm>
          <a:prstGeom prst="rect">
            <a:avLst/>
          </a:prstGeom>
          <a:noFill/>
          <a:ln>
            <a:noFill/>
          </a:ln>
        </p:spPr>
      </p:pic>
      <p:pic>
        <p:nvPicPr>
          <p:cNvPr descr="An additional column added to the table visual has the column header Revenue YTD. The values in this column increase over time. The last month's value equals the annual revenue total." id="1151" name="Google Shape;1151;p104"/>
          <p:cNvPicPr preferRelativeResize="0"/>
          <p:nvPr/>
        </p:nvPicPr>
        <p:blipFill rotWithShape="1">
          <a:blip r:embed="rId4">
            <a:alphaModFix/>
          </a:blip>
          <a:srcRect b="0" l="0" r="0" t="0"/>
          <a:stretch/>
        </p:blipFill>
        <p:spPr>
          <a:xfrm>
            <a:off x="5346409" y="1860086"/>
            <a:ext cx="2619048" cy="387619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0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57" name="Google Shape;1157;p10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Use Time Intelligence functions</a:t>
            </a:r>
            <a:endParaRPr/>
          </a:p>
        </p:txBody>
      </p:sp>
      <p:sp>
        <p:nvSpPr>
          <p:cNvPr id="1158" name="Google Shape;1158;p105"/>
          <p:cNvSpPr txBox="1"/>
          <p:nvPr>
            <p:ph idx="1" type="body"/>
          </p:nvPr>
        </p:nvSpPr>
        <p:spPr>
          <a:xfrm>
            <a:off x="415599" y="1536634"/>
            <a:ext cx="11360799" cy="1617532"/>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DAX has many inbuilt Time Intelligence functions</a:t>
            </a:r>
            <a:endParaRPr/>
          </a:p>
          <a:p>
            <a:pPr indent="-355600" lvl="0" marL="457200" rtl="0" algn="l">
              <a:lnSpc>
                <a:spcPct val="115000"/>
              </a:lnSpc>
              <a:spcBef>
                <a:spcPts val="0"/>
              </a:spcBef>
              <a:spcAft>
                <a:spcPts val="0"/>
              </a:spcAft>
              <a:buSzPts val="2000"/>
              <a:buChar char="●"/>
            </a:pPr>
            <a:r>
              <a:rPr lang="en-US"/>
              <a:t>For example, TOTALYTD and PREVIOUSYEAR</a:t>
            </a:r>
            <a:endParaRPr/>
          </a:p>
          <a:p>
            <a:pPr indent="-355600" lvl="0" marL="457200" rtl="0" algn="l">
              <a:lnSpc>
                <a:spcPct val="115000"/>
              </a:lnSpc>
              <a:spcBef>
                <a:spcPts val="0"/>
              </a:spcBef>
              <a:spcAft>
                <a:spcPts val="0"/>
              </a:spcAft>
              <a:buSzPts val="2000"/>
              <a:buChar char="●"/>
            </a:pPr>
            <a:r>
              <a:rPr lang="en-US"/>
              <a:t>It is possible to replace them using CALCUALTE</a:t>
            </a:r>
            <a:endParaRPr/>
          </a:p>
          <a:p>
            <a:pPr indent="-355600" lvl="0" marL="457200" rtl="0" algn="l">
              <a:lnSpc>
                <a:spcPct val="115000"/>
              </a:lnSpc>
              <a:spcBef>
                <a:spcPts val="0"/>
              </a:spcBef>
              <a:spcAft>
                <a:spcPts val="0"/>
              </a:spcAft>
              <a:buSzPts val="2000"/>
              <a:buChar char="●"/>
            </a:pPr>
            <a:r>
              <a:rPr lang="en-US"/>
              <a:t>However, that requires more work and could be slower for Power BI to evaluate</a:t>
            </a:r>
            <a:endParaRPr/>
          </a:p>
          <a:p>
            <a:pPr indent="-228600" lvl="0" marL="457200" rtl="0" algn="l">
              <a:lnSpc>
                <a:spcPct val="115000"/>
              </a:lnSpc>
              <a:spcBef>
                <a:spcPts val="0"/>
              </a:spcBef>
              <a:spcAft>
                <a:spcPts val="0"/>
              </a:spcAft>
              <a:buSzPts val="2000"/>
              <a:buNone/>
            </a:pPr>
            <a:r>
              <a:t/>
            </a:r>
            <a:endParaRPr/>
          </a:p>
        </p:txBody>
      </p:sp>
      <p:sp>
        <p:nvSpPr>
          <p:cNvPr id="1159" name="Google Shape;1159;p105"/>
          <p:cNvSpPr txBox="1"/>
          <p:nvPr/>
        </p:nvSpPr>
        <p:spPr>
          <a:xfrm>
            <a:off x="415597" y="3297771"/>
            <a:ext cx="11360799" cy="2023595"/>
          </a:xfrm>
          <a:prstGeom prst="rect">
            <a:avLst/>
          </a:prstGeom>
          <a:noFill/>
          <a:ln>
            <a:noFill/>
          </a:ln>
        </p:spPr>
        <p:txBody>
          <a:bodyPr anchorCtr="0" anchor="t" bIns="91425" lIns="91425" spcFirstLastPara="1" rIns="91425" wrap="square" tIns="91425">
            <a:normAutofit fontScale="92500" lnSpcReduction="10000"/>
          </a:bodyPr>
          <a:lstStyle/>
          <a:p>
            <a:pPr indent="0" lvl="0" marL="101600" marR="0" rtl="0" algn="l">
              <a:lnSpc>
                <a:spcPct val="115000"/>
              </a:lnSpc>
              <a:spcBef>
                <a:spcPts val="0"/>
              </a:spcBef>
              <a:spcAft>
                <a:spcPts val="0"/>
              </a:spcAft>
              <a:buClr>
                <a:schemeClr val="dk2"/>
              </a:buClr>
              <a:buSzPct val="108108"/>
              <a:buFont typeface="Century Gothic"/>
              <a:buNone/>
            </a:pPr>
            <a:r>
              <a:rPr b="1" i="0" lang="en-US" sz="2000" u="none" cap="none" strike="noStrike">
                <a:solidFill>
                  <a:srgbClr val="002060"/>
                </a:solidFill>
                <a:latin typeface="Century Gothic"/>
                <a:ea typeface="Century Gothic"/>
                <a:cs typeface="Century Gothic"/>
                <a:sym typeface="Century Gothic"/>
              </a:rPr>
              <a:t>Common Time Intelligence Patterns</a:t>
            </a:r>
            <a:endParaRPr/>
          </a:p>
          <a:p>
            <a:pPr indent="0" lvl="0" marL="101600" marR="0" rtl="0" algn="l">
              <a:lnSpc>
                <a:spcPct val="115000"/>
              </a:lnSpc>
              <a:spcBef>
                <a:spcPts val="0"/>
              </a:spcBef>
              <a:spcAft>
                <a:spcPts val="0"/>
              </a:spcAft>
              <a:buClr>
                <a:schemeClr val="dk2"/>
              </a:buClr>
              <a:buSzPct val="108108"/>
              <a:buFont typeface="Century Gothic"/>
              <a:buNone/>
            </a:pPr>
            <a:r>
              <a:t/>
            </a:r>
            <a:endParaRPr b="0" i="0" sz="2000" u="none" cap="none" strike="noStrike">
              <a:solidFill>
                <a:schemeClr val="dk2"/>
              </a:solidFill>
              <a:latin typeface="Century Gothic"/>
              <a:ea typeface="Century Gothic"/>
              <a:cs typeface="Century Gothic"/>
              <a:sym typeface="Century Gothic"/>
            </a:endParaRPr>
          </a:p>
          <a:p>
            <a:pPr indent="-355600" lvl="0" marL="457200" marR="0" rtl="0" algn="l">
              <a:lnSpc>
                <a:spcPct val="115000"/>
              </a:lnSpc>
              <a:spcBef>
                <a:spcPts val="0"/>
              </a:spcBef>
              <a:spcAft>
                <a:spcPts val="0"/>
              </a:spcAft>
              <a:buClr>
                <a:schemeClr val="dk2"/>
              </a:buClr>
              <a:buSzPct val="108108"/>
              <a:buFont typeface="Century Gothic"/>
              <a:buChar char="●"/>
            </a:pPr>
            <a:r>
              <a:rPr b="0" i="0" lang="en-US" sz="2000" u="none" cap="none" strike="noStrike">
                <a:solidFill>
                  <a:schemeClr val="dk2"/>
                </a:solidFill>
                <a:latin typeface="Century Gothic"/>
                <a:ea typeface="Century Gothic"/>
                <a:cs typeface="Century Gothic"/>
                <a:sym typeface="Century Gothic"/>
              </a:rPr>
              <a:t>Cumulative totals</a:t>
            </a:r>
            <a:endParaRPr/>
          </a:p>
          <a:p>
            <a:pPr indent="-355600" lvl="0" marL="457200" marR="0" rtl="0" algn="l">
              <a:lnSpc>
                <a:spcPct val="115000"/>
              </a:lnSpc>
              <a:spcBef>
                <a:spcPts val="0"/>
              </a:spcBef>
              <a:spcAft>
                <a:spcPts val="0"/>
              </a:spcAft>
              <a:buClr>
                <a:schemeClr val="dk2"/>
              </a:buClr>
              <a:buSzPct val="108108"/>
              <a:buFont typeface="Century Gothic"/>
              <a:buChar char="●"/>
            </a:pPr>
            <a:r>
              <a:rPr b="0" i="0" lang="en-US" sz="2000" u="none" cap="none" strike="noStrike">
                <a:solidFill>
                  <a:schemeClr val="dk2"/>
                </a:solidFill>
                <a:latin typeface="Century Gothic"/>
                <a:ea typeface="Century Gothic"/>
                <a:cs typeface="Century Gothic"/>
                <a:sym typeface="Century Gothic"/>
              </a:rPr>
              <a:t>Period comparisons</a:t>
            </a:r>
            <a:endParaRPr/>
          </a:p>
          <a:p>
            <a:pPr indent="-355600" lvl="0" marL="457200" marR="0" rtl="0" algn="l">
              <a:lnSpc>
                <a:spcPct val="115000"/>
              </a:lnSpc>
              <a:spcBef>
                <a:spcPts val="0"/>
              </a:spcBef>
              <a:spcAft>
                <a:spcPts val="0"/>
              </a:spcAft>
              <a:buClr>
                <a:schemeClr val="dk2"/>
              </a:buClr>
              <a:buSzPct val="108108"/>
              <a:buFont typeface="Century Gothic"/>
              <a:buChar char="●"/>
            </a:pPr>
            <a:r>
              <a:rPr b="0" i="0" lang="en-US" sz="2000" u="none" cap="none" strike="noStrike">
                <a:solidFill>
                  <a:schemeClr val="dk2"/>
                </a:solidFill>
                <a:latin typeface="Century Gothic"/>
                <a:ea typeface="Century Gothic"/>
                <a:cs typeface="Century Gothic"/>
                <a:sym typeface="Century Gothic"/>
              </a:rPr>
              <a:t>New customer orders by month</a:t>
            </a:r>
            <a:endParaRPr/>
          </a:p>
          <a:p>
            <a:pPr indent="-355600" lvl="0" marL="457200" marR="0" rtl="0" algn="l">
              <a:lnSpc>
                <a:spcPct val="115000"/>
              </a:lnSpc>
              <a:spcBef>
                <a:spcPts val="0"/>
              </a:spcBef>
              <a:spcAft>
                <a:spcPts val="0"/>
              </a:spcAft>
              <a:buClr>
                <a:schemeClr val="dk2"/>
              </a:buClr>
              <a:buSzPct val="108108"/>
              <a:buFont typeface="Century Gothic"/>
              <a:buChar char="●"/>
            </a:pPr>
            <a:r>
              <a:rPr b="0" i="0" lang="en-US" sz="2000" u="none" cap="none" strike="noStrike">
                <a:solidFill>
                  <a:schemeClr val="dk2"/>
                </a:solidFill>
                <a:latin typeface="Century Gothic"/>
                <a:ea typeface="Century Gothic"/>
                <a:cs typeface="Century Gothic"/>
                <a:sym typeface="Century Gothic"/>
              </a:rPr>
              <a:t>Stock on-hand value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0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65" name="Google Shape;1165;p10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Summarization over time</a:t>
            </a:r>
            <a:endParaRPr/>
          </a:p>
        </p:txBody>
      </p:sp>
      <p:sp>
        <p:nvSpPr>
          <p:cNvPr id="1166" name="Google Shape;1166;p106"/>
          <p:cNvSpPr txBox="1"/>
          <p:nvPr>
            <p:ph idx="1" type="body"/>
          </p:nvPr>
        </p:nvSpPr>
        <p:spPr>
          <a:xfrm>
            <a:off x="415600" y="1526359"/>
            <a:ext cx="11360799" cy="3035366"/>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sz="2400"/>
              <a:t>DATESYTD – Returns a single-column table of dates</a:t>
            </a:r>
            <a:endParaRPr/>
          </a:p>
          <a:p>
            <a:pPr indent="-355600" lvl="0" marL="457200" rtl="0" algn="l">
              <a:lnSpc>
                <a:spcPct val="115000"/>
              </a:lnSpc>
              <a:spcBef>
                <a:spcPts val="0"/>
              </a:spcBef>
              <a:spcAft>
                <a:spcPts val="0"/>
              </a:spcAft>
              <a:buSzPts val="2000"/>
              <a:buChar char="●"/>
            </a:pPr>
            <a:r>
              <a:rPr lang="en-US" sz="2400"/>
              <a:t>TOTALYTD – Evaluates expression for year-to-date (YTD)</a:t>
            </a:r>
            <a:endParaRPr/>
          </a:p>
          <a:p>
            <a:pPr indent="-355600" lvl="0" marL="457200" rtl="0" algn="l">
              <a:lnSpc>
                <a:spcPct val="115000"/>
              </a:lnSpc>
              <a:spcBef>
                <a:spcPts val="0"/>
              </a:spcBef>
              <a:spcAft>
                <a:spcPts val="0"/>
              </a:spcAft>
              <a:buSzPts val="2000"/>
              <a:buChar char="●"/>
            </a:pPr>
            <a:r>
              <a:rPr lang="en-US" sz="2400"/>
              <a:t>DATESBETWEEN – Returns single-column table with range dates</a:t>
            </a:r>
            <a:endParaRPr/>
          </a:p>
          <a:p>
            <a:pPr indent="-355600" lvl="0" marL="457200" rtl="0" algn="l">
              <a:lnSpc>
                <a:spcPct val="115000"/>
              </a:lnSpc>
              <a:spcBef>
                <a:spcPts val="0"/>
              </a:spcBef>
              <a:spcAft>
                <a:spcPts val="0"/>
              </a:spcAft>
              <a:buSzPts val="2000"/>
              <a:buChar char="●"/>
            </a:pPr>
            <a:r>
              <a:rPr lang="en-US" sz="2400"/>
              <a:t>DATESINPERIOD – Returns single-column table with range of dates</a:t>
            </a:r>
            <a:endParaRPr/>
          </a:p>
          <a:p>
            <a:pPr indent="0" lvl="0" marL="101600" rtl="0" algn="l">
              <a:lnSpc>
                <a:spcPct val="115000"/>
              </a:lnSpc>
              <a:spcBef>
                <a:spcPts val="0"/>
              </a:spcBef>
              <a:spcAft>
                <a:spcPts val="0"/>
              </a:spcAft>
              <a:buSzPts val="2000"/>
              <a:buNone/>
            </a:pPr>
            <a:r>
              <a:t/>
            </a:r>
            <a:endParaRPr sz="24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0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72" name="Google Shape;1172;p10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Shifting time periods</a:t>
            </a:r>
            <a:endParaRPr/>
          </a:p>
        </p:txBody>
      </p:sp>
      <p:sp>
        <p:nvSpPr>
          <p:cNvPr id="1173" name="Google Shape;1173;p107"/>
          <p:cNvSpPr txBox="1"/>
          <p:nvPr>
            <p:ph idx="1" type="body"/>
          </p:nvPr>
        </p:nvSpPr>
        <p:spPr>
          <a:xfrm>
            <a:off x="415599" y="1536634"/>
            <a:ext cx="11360799" cy="3579896"/>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sz="2400"/>
              <a:t>DATEADD – Returns single-column table of dates shifted by interval</a:t>
            </a:r>
            <a:endParaRPr/>
          </a:p>
          <a:p>
            <a:pPr indent="0" lvl="0" marL="101600" rtl="0" algn="l">
              <a:lnSpc>
                <a:spcPct val="115000"/>
              </a:lnSpc>
              <a:spcBef>
                <a:spcPts val="0"/>
              </a:spcBef>
              <a:spcAft>
                <a:spcPts val="0"/>
              </a:spcAft>
              <a:buSzPts val="2000"/>
              <a:buNone/>
            </a:pPr>
            <a:r>
              <a:t/>
            </a:r>
            <a:endParaRPr sz="2400"/>
          </a:p>
          <a:p>
            <a:pPr indent="-355600" lvl="0" marL="457200" rtl="0" algn="l">
              <a:lnSpc>
                <a:spcPct val="115000"/>
              </a:lnSpc>
              <a:spcBef>
                <a:spcPts val="0"/>
              </a:spcBef>
              <a:spcAft>
                <a:spcPts val="0"/>
              </a:spcAft>
              <a:buSzPts val="2000"/>
              <a:buChar char="●"/>
            </a:pPr>
            <a:r>
              <a:rPr lang="en-US" sz="2400"/>
              <a:t>PARALLELPERIOD – Returns single-column table of parallel dates</a:t>
            </a:r>
            <a:endParaRPr/>
          </a:p>
          <a:p>
            <a:pPr indent="0" lvl="0" marL="101600" rtl="0" algn="l">
              <a:lnSpc>
                <a:spcPct val="115000"/>
              </a:lnSpc>
              <a:spcBef>
                <a:spcPts val="0"/>
              </a:spcBef>
              <a:spcAft>
                <a:spcPts val="0"/>
              </a:spcAft>
              <a:buSzPts val="2000"/>
              <a:buNone/>
            </a:pPr>
            <a:r>
              <a:t/>
            </a:r>
            <a:endParaRPr sz="2400"/>
          </a:p>
          <a:p>
            <a:pPr indent="-355600" lvl="0" marL="457200" rtl="0" algn="l">
              <a:lnSpc>
                <a:spcPct val="115000"/>
              </a:lnSpc>
              <a:spcBef>
                <a:spcPts val="0"/>
              </a:spcBef>
              <a:spcAft>
                <a:spcPts val="0"/>
              </a:spcAft>
              <a:buSzPts val="2000"/>
              <a:buChar char="●"/>
            </a:pPr>
            <a:r>
              <a:rPr lang="en-US" sz="2400"/>
              <a:t>SAMEPERIODLASTYEAR – Returns dates shifted back one year</a:t>
            </a:r>
            <a:endParaRPr/>
          </a:p>
          <a:p>
            <a:pPr indent="0" lvl="0" marL="101600" rtl="0" algn="l">
              <a:lnSpc>
                <a:spcPct val="115000"/>
              </a:lnSpc>
              <a:spcBef>
                <a:spcPts val="0"/>
              </a:spcBef>
              <a:spcAft>
                <a:spcPts val="0"/>
              </a:spcAft>
              <a:buSzPts val="2000"/>
              <a:buNone/>
            </a:pPr>
            <a:r>
              <a:t/>
            </a:r>
            <a:endParaRPr sz="2400"/>
          </a:p>
          <a:p>
            <a:pPr indent="-355600" lvl="0" marL="457200" rtl="0" algn="l">
              <a:lnSpc>
                <a:spcPct val="115000"/>
              </a:lnSpc>
              <a:spcBef>
                <a:spcPts val="0"/>
              </a:spcBef>
              <a:spcAft>
                <a:spcPts val="0"/>
              </a:spcAft>
              <a:buSzPts val="2000"/>
              <a:buChar char="●"/>
            </a:pPr>
            <a:r>
              <a:rPr lang="en-US" sz="2400"/>
              <a:t>Many others – NEXTDAY, NEXTMONTH, NEXTQUARTER, NEXTYEAR, PREVDAY, PREVMONTH, PREVQUARTER ,PREVYEAR</a:t>
            </a:r>
            <a:endParaRPr/>
          </a:p>
          <a:p>
            <a:pPr indent="0" lvl="0" marL="101600" rtl="0" algn="l">
              <a:lnSpc>
                <a:spcPct val="115000"/>
              </a:lnSpc>
              <a:spcBef>
                <a:spcPts val="0"/>
              </a:spcBef>
              <a:spcAft>
                <a:spcPts val="0"/>
              </a:spcAft>
              <a:buSzPts val="2000"/>
              <a:buNone/>
            </a:pPr>
            <a:r>
              <a:t/>
            </a:r>
            <a:endParaRPr sz="24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0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79" name="Google Shape;1179;p10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Shifting time periods</a:t>
            </a:r>
            <a:endParaRPr/>
          </a:p>
        </p:txBody>
      </p:sp>
      <p:sp>
        <p:nvSpPr>
          <p:cNvPr id="1180" name="Google Shape;1180;p108"/>
          <p:cNvSpPr txBox="1"/>
          <p:nvPr>
            <p:ph idx="1" type="body"/>
          </p:nvPr>
        </p:nvSpPr>
        <p:spPr>
          <a:xfrm>
            <a:off x="415600" y="1297891"/>
            <a:ext cx="11360799" cy="3304932"/>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a:t>DATEADD – Returns single-column table of dates shifted by interval</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PARALLELPERIOD – Returns single-column table of parallel dates</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SAMEPERIODLASTYEAR – Returns dates shifted back one year</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Many others – NEXTDAY, NEXTMONTH, NEXTQUARTER, NEXTYEAR, PREVDAY, PREVMONTH, PREVQUARTER ,PREVYEAR</a:t>
            </a:r>
            <a:endParaRPr/>
          </a:p>
          <a:p>
            <a:pPr indent="0" lvl="0" marL="101600" rtl="0" algn="l">
              <a:lnSpc>
                <a:spcPct val="115000"/>
              </a:lnSpc>
              <a:spcBef>
                <a:spcPts val="0"/>
              </a:spcBef>
              <a:spcAft>
                <a:spcPts val="0"/>
              </a:spcAft>
              <a:buSzPts val="2000"/>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0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86" name="Google Shape;1186;p10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Return a single date</a:t>
            </a:r>
            <a:endParaRPr/>
          </a:p>
        </p:txBody>
      </p:sp>
      <p:sp>
        <p:nvSpPr>
          <p:cNvPr id="1187" name="Google Shape;1187;p109"/>
          <p:cNvSpPr txBox="1"/>
          <p:nvPr>
            <p:ph idx="1" type="body"/>
          </p:nvPr>
        </p:nvSpPr>
        <p:spPr>
          <a:xfrm>
            <a:off x="415599" y="1536634"/>
            <a:ext cx="11360799" cy="2038773"/>
          </a:xfrm>
          <a:prstGeom prst="rect">
            <a:avLst/>
          </a:prstGeom>
          <a:noFill/>
          <a:ln>
            <a:noFill/>
          </a:ln>
        </p:spPr>
        <p:txBody>
          <a:bodyPr anchorCtr="0" anchor="t" bIns="91425" lIns="91425" spcFirstLastPara="1" rIns="91425" wrap="square" tIns="91425">
            <a:normAutofit fontScale="85000" lnSpcReduction="20000"/>
          </a:bodyPr>
          <a:lstStyle/>
          <a:p>
            <a:pPr indent="-355600" lvl="0" marL="457200" rtl="0" algn="l">
              <a:lnSpc>
                <a:spcPct val="115000"/>
              </a:lnSpc>
              <a:spcBef>
                <a:spcPts val="0"/>
              </a:spcBef>
              <a:spcAft>
                <a:spcPts val="0"/>
              </a:spcAft>
              <a:buSzPct val="102301"/>
              <a:buChar char="●"/>
            </a:pPr>
            <a:r>
              <a:rPr b="1" lang="en-US" sz="2300">
                <a:latin typeface="Century Gothic"/>
                <a:ea typeface="Century Gothic"/>
                <a:cs typeface="Century Gothic"/>
                <a:sym typeface="Century Gothic"/>
              </a:rPr>
              <a:t>FIRSTDATE</a:t>
            </a:r>
            <a:r>
              <a:rPr lang="en-US" sz="2300">
                <a:latin typeface="Century Gothic"/>
                <a:ea typeface="Century Gothic"/>
                <a:cs typeface="Century Gothic"/>
                <a:sym typeface="Century Gothic"/>
              </a:rPr>
              <a:t> – Returns first date in current filter context</a:t>
            </a:r>
            <a:endParaRPr/>
          </a:p>
          <a:p>
            <a:pPr indent="0" lvl="0" marL="101600" rtl="0" algn="l">
              <a:lnSpc>
                <a:spcPct val="115000"/>
              </a:lnSpc>
              <a:spcBef>
                <a:spcPts val="0"/>
              </a:spcBef>
              <a:spcAft>
                <a:spcPts val="0"/>
              </a:spcAft>
              <a:buSzPct val="102301"/>
              <a:buNone/>
            </a:pPr>
            <a:r>
              <a:t/>
            </a:r>
            <a:endParaRPr sz="2300">
              <a:latin typeface="Century Gothic"/>
              <a:ea typeface="Century Gothic"/>
              <a:cs typeface="Century Gothic"/>
              <a:sym typeface="Century Gothic"/>
            </a:endParaRPr>
          </a:p>
          <a:p>
            <a:pPr indent="-355600" lvl="0" marL="457200" rtl="0" algn="l">
              <a:lnSpc>
                <a:spcPct val="115000"/>
              </a:lnSpc>
              <a:spcBef>
                <a:spcPts val="0"/>
              </a:spcBef>
              <a:spcAft>
                <a:spcPts val="0"/>
              </a:spcAft>
              <a:buSzPct val="102301"/>
              <a:buChar char="●"/>
            </a:pPr>
            <a:r>
              <a:rPr b="1" lang="en-US" sz="2300">
                <a:latin typeface="Century Gothic"/>
                <a:ea typeface="Century Gothic"/>
                <a:cs typeface="Century Gothic"/>
                <a:sym typeface="Century Gothic"/>
              </a:rPr>
              <a:t>LASTDATE</a:t>
            </a:r>
            <a:r>
              <a:rPr lang="en-US" sz="2300">
                <a:latin typeface="Century Gothic"/>
                <a:ea typeface="Century Gothic"/>
                <a:cs typeface="Century Gothic"/>
                <a:sym typeface="Century Gothic"/>
              </a:rPr>
              <a:t> – Returns last date in current filter context</a:t>
            </a:r>
            <a:endParaRPr/>
          </a:p>
          <a:p>
            <a:pPr indent="-228600" lvl="0" marL="457200" rtl="0" algn="l">
              <a:lnSpc>
                <a:spcPct val="115000"/>
              </a:lnSpc>
              <a:spcBef>
                <a:spcPts val="0"/>
              </a:spcBef>
              <a:spcAft>
                <a:spcPts val="0"/>
              </a:spcAft>
              <a:buSzPct val="102301"/>
              <a:buNone/>
            </a:pPr>
            <a:r>
              <a:t/>
            </a:r>
            <a:endParaRPr sz="2300">
              <a:latin typeface="Century Gothic"/>
              <a:ea typeface="Century Gothic"/>
              <a:cs typeface="Century Gothic"/>
              <a:sym typeface="Century Gothic"/>
            </a:endParaRPr>
          </a:p>
          <a:p>
            <a:pPr indent="-355600" lvl="0" marL="457200" rtl="0" algn="l">
              <a:lnSpc>
                <a:spcPct val="115000"/>
              </a:lnSpc>
              <a:spcBef>
                <a:spcPts val="0"/>
              </a:spcBef>
              <a:spcAft>
                <a:spcPts val="0"/>
              </a:spcAft>
              <a:buSzPct val="102301"/>
              <a:buChar char="●"/>
            </a:pPr>
            <a:r>
              <a:rPr b="1" lang="en-US" sz="2300">
                <a:latin typeface="Century Gothic"/>
                <a:ea typeface="Century Gothic"/>
                <a:cs typeface="Century Gothic"/>
                <a:sym typeface="Century Gothic"/>
              </a:rPr>
              <a:t>EOMONTH </a:t>
            </a:r>
            <a:r>
              <a:rPr lang="en-US" sz="2300">
                <a:latin typeface="Century Gothic"/>
                <a:ea typeface="Century Gothic"/>
                <a:cs typeface="Century Gothic"/>
                <a:sym typeface="Century Gothic"/>
              </a:rPr>
              <a:t>- Returns the date in date time format of the last day of the month before or after a specified number of months</a:t>
            </a:r>
            <a:r>
              <a:rPr lang="en-US">
                <a:latin typeface="Quattrocento Sans"/>
                <a:ea typeface="Quattrocento Sans"/>
                <a:cs typeface="Quattrocento Sans"/>
                <a:sym typeface="Quattrocento Sans"/>
              </a:rPr>
              <a:t>.</a:t>
            </a:r>
            <a:endParaRPr/>
          </a:p>
          <a:p>
            <a:pPr indent="0" lvl="0" marL="101600" rtl="0" algn="l">
              <a:lnSpc>
                <a:spcPct val="115000"/>
              </a:lnSpc>
              <a:spcBef>
                <a:spcPts val="0"/>
              </a:spcBef>
              <a:spcAft>
                <a:spcPts val="0"/>
              </a:spcAft>
              <a:buSzPct val="117647"/>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05" name="Google Shape;305;p1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Introduction to the Lab Exercises</a:t>
            </a:r>
            <a:br>
              <a:rPr lang="en-US"/>
            </a:br>
            <a:endParaRPr/>
          </a:p>
        </p:txBody>
      </p:sp>
      <p:sp>
        <p:nvSpPr>
          <p:cNvPr id="306" name="Google Shape;306;p11"/>
          <p:cNvSpPr txBox="1"/>
          <p:nvPr>
            <p:ph idx="1" type="body"/>
          </p:nvPr>
        </p:nvSpPr>
        <p:spPr>
          <a:xfrm>
            <a:off x="415600" y="2415998"/>
            <a:ext cx="11360799" cy="3446332"/>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Font typeface="Arial"/>
              <a:buAutoNum type="arabicPeriod"/>
            </a:pPr>
            <a:r>
              <a:rPr lang="en-US" sz="1800"/>
              <a:t>The data set is from a fictitious cycling retailer with an international footprint. Your goal as the analyst is to use Power BI and DAX calculations to answer key questions about the business including sales trends, top preforming resellers, actual sales vs. budget and segmentation.</a:t>
            </a:r>
            <a:endParaRPr/>
          </a:p>
          <a:p>
            <a:pPr indent="-228600" lvl="0" marL="457200" rtl="0" algn="l">
              <a:lnSpc>
                <a:spcPct val="115000"/>
              </a:lnSpc>
              <a:spcBef>
                <a:spcPts val="0"/>
              </a:spcBef>
              <a:spcAft>
                <a:spcPts val="0"/>
              </a:spcAft>
              <a:buSzPts val="2000"/>
              <a:buFont typeface="Arial"/>
              <a:buNone/>
            </a:pPr>
            <a:r>
              <a:t/>
            </a:r>
            <a:endParaRPr sz="1800"/>
          </a:p>
          <a:p>
            <a:pPr indent="-228600" lvl="0" marL="457200" rtl="0" algn="l">
              <a:lnSpc>
                <a:spcPct val="115000"/>
              </a:lnSpc>
              <a:spcBef>
                <a:spcPts val="0"/>
              </a:spcBef>
              <a:spcAft>
                <a:spcPts val="0"/>
              </a:spcAft>
              <a:buSzPts val="2000"/>
              <a:buFont typeface="Arial"/>
              <a:buNone/>
            </a:pPr>
            <a:r>
              <a:t/>
            </a:r>
            <a:endParaRPr sz="1800"/>
          </a:p>
          <a:p>
            <a:pPr indent="-355600" lvl="0" marL="457200" rtl="0" algn="l">
              <a:lnSpc>
                <a:spcPct val="115000"/>
              </a:lnSpc>
              <a:spcBef>
                <a:spcPts val="0"/>
              </a:spcBef>
              <a:spcAft>
                <a:spcPts val="0"/>
              </a:spcAft>
              <a:buSzPts val="2000"/>
              <a:buFont typeface="Arial"/>
              <a:buAutoNum type="arabicPeriod"/>
            </a:pPr>
            <a:r>
              <a:rPr lang="en-US" sz="1800"/>
              <a:t>There will be a total of 6 Lab to be completed. Each Lab will build upon the previous one</a:t>
            </a:r>
            <a:endParaRPr/>
          </a:p>
          <a:p>
            <a:pPr indent="-228600" lvl="0" marL="457200" rtl="0" algn="l">
              <a:lnSpc>
                <a:spcPct val="115000"/>
              </a:lnSpc>
              <a:spcBef>
                <a:spcPts val="0"/>
              </a:spcBef>
              <a:spcAft>
                <a:spcPts val="0"/>
              </a:spcAft>
              <a:buSzPts val="2000"/>
              <a:buFont typeface="Arial"/>
              <a:buNone/>
            </a:pPr>
            <a:r>
              <a:t/>
            </a:r>
            <a:endParaRPr sz="1800"/>
          </a:p>
          <a:p>
            <a:pPr indent="-228600" lvl="0" marL="457200" rtl="0" algn="l">
              <a:lnSpc>
                <a:spcPct val="115000"/>
              </a:lnSpc>
              <a:spcBef>
                <a:spcPts val="0"/>
              </a:spcBef>
              <a:spcAft>
                <a:spcPts val="0"/>
              </a:spcAft>
              <a:buSzPts val="2000"/>
              <a:buFont typeface="Arial"/>
              <a:buNone/>
            </a:pPr>
            <a:r>
              <a:t/>
            </a:r>
            <a:endParaRPr sz="1800"/>
          </a:p>
          <a:p>
            <a:pPr indent="-355600" lvl="0" marL="457200" rtl="0" algn="l">
              <a:lnSpc>
                <a:spcPct val="115000"/>
              </a:lnSpc>
              <a:spcBef>
                <a:spcPts val="0"/>
              </a:spcBef>
              <a:spcAft>
                <a:spcPts val="0"/>
              </a:spcAft>
              <a:buSzPts val="2000"/>
              <a:buFont typeface="Arial"/>
              <a:buAutoNum type="arabicPeriod"/>
            </a:pPr>
            <a:r>
              <a:rPr lang="en-US" sz="1800"/>
              <a:t>All you’ve been given is a collection of raw csv files containing POS sales records, along with details about the company’s products, customers, locations and employees.</a:t>
            </a:r>
            <a:endParaRPr/>
          </a:p>
          <a:p>
            <a:pPr indent="-228600" lvl="0" marL="457200" rtl="0" algn="l">
              <a:lnSpc>
                <a:spcPct val="115000"/>
              </a:lnSpc>
              <a:spcBef>
                <a:spcPts val="0"/>
              </a:spcBef>
              <a:spcAft>
                <a:spcPts val="0"/>
              </a:spcAft>
              <a:buSzPts val="2000"/>
              <a:buNone/>
            </a:pPr>
            <a:r>
              <a:t/>
            </a:r>
            <a:endParaRPr sz="1800"/>
          </a:p>
        </p:txBody>
      </p:sp>
      <p:sp>
        <p:nvSpPr>
          <p:cNvPr id="307" name="Google Shape;307;p11"/>
          <p:cNvSpPr txBox="1"/>
          <p:nvPr/>
        </p:nvSpPr>
        <p:spPr>
          <a:xfrm>
            <a:off x="306513" y="5862330"/>
            <a:ext cx="1201553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000" u="none" cap="none" strike="noStrike">
                <a:solidFill>
                  <a:srgbClr val="252525"/>
                </a:solidFill>
                <a:latin typeface="Calibri"/>
                <a:ea typeface="Calibri"/>
                <a:cs typeface="Calibri"/>
                <a:sym typeface="Calibri"/>
              </a:rPr>
              <a:t>*This data is adapted from Microsoft Adventure works data pack and is for informational purposes only . These samples are provided“as is” without warranty of any kind. The example companies, organizations, products, domain names, email addresses, people, places, and events depicted herein are fictitious, and no association with any real company, organization, product, person, place, or event is intended or should be inferred.</a:t>
            </a:r>
            <a:endParaRPr b="0" i="0" sz="1000" u="none" cap="none" strike="noStrike">
              <a:solidFill>
                <a:srgbClr val="000000"/>
              </a:solidFill>
              <a:latin typeface="Arial"/>
              <a:ea typeface="Arial"/>
              <a:cs typeface="Arial"/>
              <a:sym typeface="Arial"/>
            </a:endParaRPr>
          </a:p>
        </p:txBody>
      </p:sp>
      <p:grpSp>
        <p:nvGrpSpPr>
          <p:cNvPr id="308" name="Google Shape;308;p11"/>
          <p:cNvGrpSpPr/>
          <p:nvPr/>
        </p:nvGrpSpPr>
        <p:grpSpPr>
          <a:xfrm>
            <a:off x="4436994" y="1453271"/>
            <a:ext cx="2598821" cy="774582"/>
            <a:chOff x="4395897" y="1464293"/>
            <a:chExt cx="2598821" cy="774582"/>
          </a:xfrm>
        </p:grpSpPr>
        <p:pic>
          <p:nvPicPr>
            <p:cNvPr descr="A black and yellow logo" id="309" name="Google Shape;309;p11"/>
            <p:cNvPicPr preferRelativeResize="0"/>
            <p:nvPr/>
          </p:nvPicPr>
          <p:blipFill rotWithShape="1">
            <a:blip r:embed="rId3">
              <a:alphaModFix/>
            </a:blip>
            <a:srcRect b="28780" l="0" r="0" t="46115"/>
            <a:stretch/>
          </p:blipFill>
          <p:spPr>
            <a:xfrm>
              <a:off x="4395897" y="1464293"/>
              <a:ext cx="2598821" cy="631635"/>
            </a:xfrm>
            <a:prstGeom prst="rect">
              <a:avLst/>
            </a:prstGeom>
            <a:noFill/>
            <a:ln>
              <a:noFill/>
            </a:ln>
          </p:spPr>
        </p:pic>
        <p:sp>
          <p:nvSpPr>
            <p:cNvPr id="310" name="Google Shape;310;p11"/>
            <p:cNvSpPr txBox="1"/>
            <p:nvPr/>
          </p:nvSpPr>
          <p:spPr>
            <a:xfrm>
              <a:off x="4426257" y="1947646"/>
              <a:ext cx="2332620" cy="2912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 division of Adventure Works</a:t>
              </a:r>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10"/>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1193" name="Google Shape;1193;p11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11"/>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Cycle Lab Exercise 5</a:t>
            </a:r>
            <a:endParaRPr/>
          </a:p>
        </p:txBody>
      </p:sp>
      <p:sp>
        <p:nvSpPr>
          <p:cNvPr id="1199" name="Google Shape;1199;p11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12"/>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KC6</a:t>
            </a:r>
            <a:endParaRPr/>
          </a:p>
        </p:txBody>
      </p:sp>
      <p:sp>
        <p:nvSpPr>
          <p:cNvPr id="1205" name="Google Shape;1205;p11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1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11" name="Google Shape;1211;p113"/>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7 </a:t>
            </a:r>
            <a:br>
              <a:rPr lang="en-US"/>
            </a:br>
            <a:r>
              <a:rPr lang="en-US"/>
              <a:t>Advanced Report Design Principles</a:t>
            </a:r>
            <a:endParaRPr/>
          </a:p>
        </p:txBody>
      </p:sp>
      <p:sp>
        <p:nvSpPr>
          <p:cNvPr id="1212" name="Google Shape;1212;p113"/>
          <p:cNvSpPr txBox="1"/>
          <p:nvPr>
            <p:ph idx="1" type="body"/>
          </p:nvPr>
        </p:nvSpPr>
        <p:spPr>
          <a:xfrm>
            <a:off x="415598" y="2071105"/>
            <a:ext cx="11360799" cy="2079655"/>
          </a:xfrm>
          <a:prstGeom prst="rect">
            <a:avLst/>
          </a:prstGeom>
          <a:noFill/>
          <a:ln>
            <a:noFill/>
          </a:ln>
        </p:spPr>
        <p:txBody>
          <a:bodyPr anchorCtr="0" anchor="t" bIns="91425" lIns="91425" spcFirstLastPara="1" rIns="91425" wrap="square" tIns="91425">
            <a:normAutofit fontScale="92500"/>
          </a:bodyPr>
          <a:lstStyle/>
          <a:p>
            <a:pPr indent="0" lvl="0" marL="101600" rtl="0" algn="l">
              <a:lnSpc>
                <a:spcPct val="115000"/>
              </a:lnSpc>
              <a:spcBef>
                <a:spcPts val="0"/>
              </a:spcBef>
              <a:spcAft>
                <a:spcPts val="0"/>
              </a:spcAft>
              <a:buSzPct val="108108"/>
              <a:buNone/>
            </a:pPr>
            <a:r>
              <a:rPr lang="en-US"/>
              <a:t>After completing this module, students will be able to:</a:t>
            </a:r>
            <a:endParaRPr/>
          </a:p>
          <a:p>
            <a:pPr indent="0" lvl="0" marL="101600" rtl="0" algn="l">
              <a:lnSpc>
                <a:spcPct val="115000"/>
              </a:lnSpc>
              <a:spcBef>
                <a:spcPts val="0"/>
              </a:spcBef>
              <a:spcAft>
                <a:spcPts val="0"/>
              </a:spcAft>
              <a:buSzPct val="108108"/>
              <a:buNone/>
            </a:pPr>
            <a:r>
              <a:t/>
            </a:r>
            <a:endParaRPr/>
          </a:p>
          <a:p>
            <a:pPr indent="-355600" lvl="0" marL="457200" rtl="0" algn="l">
              <a:lnSpc>
                <a:spcPct val="115000"/>
              </a:lnSpc>
              <a:spcBef>
                <a:spcPts val="0"/>
              </a:spcBef>
              <a:spcAft>
                <a:spcPts val="0"/>
              </a:spcAft>
              <a:buSzPct val="108108"/>
              <a:buFont typeface="Noto Sans Symbols"/>
              <a:buChar char="▪"/>
            </a:pPr>
            <a:r>
              <a:rPr lang="en-US"/>
              <a:t>Understand the importance of data storytelling</a:t>
            </a:r>
            <a:endParaRPr/>
          </a:p>
          <a:p>
            <a:pPr indent="-355600" lvl="0" marL="457200" rtl="0" algn="l">
              <a:lnSpc>
                <a:spcPct val="115000"/>
              </a:lnSpc>
              <a:spcBef>
                <a:spcPts val="0"/>
              </a:spcBef>
              <a:spcAft>
                <a:spcPts val="0"/>
              </a:spcAft>
              <a:buSzPct val="108108"/>
              <a:buFont typeface="Noto Sans Symbols"/>
              <a:buChar char="▪"/>
            </a:pPr>
            <a:r>
              <a:rPr lang="en-US"/>
              <a:t>Plan report layout, user interface and flow</a:t>
            </a:r>
            <a:endParaRPr/>
          </a:p>
          <a:p>
            <a:pPr indent="-355600" lvl="0" marL="457200" rtl="0" algn="l">
              <a:lnSpc>
                <a:spcPct val="115000"/>
              </a:lnSpc>
              <a:spcBef>
                <a:spcPts val="0"/>
              </a:spcBef>
              <a:spcAft>
                <a:spcPts val="0"/>
              </a:spcAft>
              <a:buSzPct val="108108"/>
              <a:buFont typeface="Noto Sans Symbols"/>
              <a:buChar char="▪"/>
            </a:pPr>
            <a:r>
              <a:rPr lang="en-US"/>
              <a:t>Utilize best practices for custom report navigation, report tooltips and drill-through options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1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18" name="Google Shape;1218;p114"/>
          <p:cNvSpPr txBox="1"/>
          <p:nvPr>
            <p:ph type="title"/>
          </p:nvPr>
        </p:nvSpPr>
        <p:spPr>
          <a:xfrm>
            <a:off x="415600" y="17577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Agile Report Creation</a:t>
            </a:r>
            <a:endParaRPr/>
          </a:p>
        </p:txBody>
      </p:sp>
      <p:grpSp>
        <p:nvGrpSpPr>
          <p:cNvPr id="1219" name="Google Shape;1219;p114"/>
          <p:cNvGrpSpPr/>
          <p:nvPr/>
        </p:nvGrpSpPr>
        <p:grpSpPr>
          <a:xfrm>
            <a:off x="1321783" y="1479428"/>
            <a:ext cx="2590517" cy="4278952"/>
            <a:chOff x="5348843" y="1658705"/>
            <a:chExt cx="2590517" cy="4278952"/>
          </a:xfrm>
        </p:grpSpPr>
        <p:sp>
          <p:nvSpPr>
            <p:cNvPr id="1220" name="Google Shape;1220;p114"/>
            <p:cNvSpPr/>
            <p:nvPr/>
          </p:nvSpPr>
          <p:spPr>
            <a:xfrm>
              <a:off x="5387229" y="1658705"/>
              <a:ext cx="2552131" cy="848229"/>
            </a:xfrm>
            <a:prstGeom prst="rect">
              <a:avLst/>
            </a:prstGeom>
            <a:solidFill>
              <a:srgbClr val="FFD6CF"/>
            </a:solidFill>
            <a:ln>
              <a:noFill/>
            </a:ln>
            <a:effectLst>
              <a:outerShdw blurRad="50800" rotWithShape="0" algn="t" dir="54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Learn about your audience needs</a:t>
              </a:r>
              <a:endParaRPr/>
            </a:p>
          </p:txBody>
        </p:sp>
        <p:sp>
          <p:nvSpPr>
            <p:cNvPr id="1221" name="Google Shape;1221;p114"/>
            <p:cNvSpPr/>
            <p:nvPr/>
          </p:nvSpPr>
          <p:spPr>
            <a:xfrm>
              <a:off x="5387229" y="2564051"/>
              <a:ext cx="2552131" cy="990845"/>
            </a:xfrm>
            <a:prstGeom prst="rect">
              <a:avLst/>
            </a:prstGeom>
            <a:solidFill>
              <a:srgbClr val="FFD6CF"/>
            </a:solidFill>
            <a:ln>
              <a:noFill/>
            </a:ln>
            <a:effectLst>
              <a:outerShdw blurRad="50800" rotWithShape="0" algn="t" dir="54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rPr b="0" i="0" lang="en-US" sz="1800" u="none" cap="none" strike="noStrike">
                  <a:solidFill>
                    <a:schemeClr val="dk1"/>
                  </a:solidFill>
                  <a:latin typeface="Quattrocento Sans"/>
                  <a:ea typeface="Quattrocento Sans"/>
                  <a:cs typeface="Quattrocento Sans"/>
                  <a:sym typeface="Quattrocento Sans"/>
                </a:rPr>
                <a:t>Rapid </a:t>
              </a:r>
              <a:endParaRPr/>
            </a:p>
            <a:p>
              <a:pPr indent="0" lvl="0" marL="0" marR="0" rtl="0" algn="ctr">
                <a:lnSpc>
                  <a:spcPct val="90000"/>
                </a:lnSpc>
                <a:spcBef>
                  <a:spcPts val="0"/>
                </a:spcBef>
                <a:spcAft>
                  <a:spcPts val="0"/>
                </a:spcAft>
                <a:buNone/>
              </a:pPr>
              <a:r>
                <a:rPr b="0" i="0" lang="en-US" sz="1800" u="none" cap="none" strike="noStrike">
                  <a:solidFill>
                    <a:schemeClr val="dk1"/>
                  </a:solidFill>
                  <a:latin typeface="Quattrocento Sans"/>
                  <a:ea typeface="Quattrocento Sans"/>
                  <a:cs typeface="Quattrocento Sans"/>
                  <a:sym typeface="Quattrocento Sans"/>
                </a:rPr>
                <a:t>Prototype</a:t>
              </a:r>
              <a:endParaRPr/>
            </a:p>
          </p:txBody>
        </p:sp>
        <p:sp>
          <p:nvSpPr>
            <p:cNvPr id="1222" name="Google Shape;1222;p114"/>
            <p:cNvSpPr/>
            <p:nvPr/>
          </p:nvSpPr>
          <p:spPr>
            <a:xfrm>
              <a:off x="5387228" y="4398443"/>
              <a:ext cx="2552131" cy="729313"/>
            </a:xfrm>
            <a:prstGeom prst="rect">
              <a:avLst/>
            </a:prstGeom>
            <a:solidFill>
              <a:srgbClr val="FFD6CF"/>
            </a:solidFill>
            <a:ln>
              <a:noFill/>
            </a:ln>
            <a:effectLst>
              <a:outerShdw blurRad="50800" rotWithShape="0" algn="t" dir="54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rPr b="0" i="0" lang="en-US" sz="1800" u="none" cap="none" strike="noStrike">
                  <a:solidFill>
                    <a:schemeClr val="dk1"/>
                  </a:solidFill>
                  <a:latin typeface="Quattrocento Sans"/>
                  <a:ea typeface="Quattrocento Sans"/>
                  <a:cs typeface="Quattrocento Sans"/>
                  <a:sym typeface="Quattrocento Sans"/>
                </a:rPr>
                <a:t>Build visuals in tool</a:t>
              </a:r>
              <a:endParaRPr/>
            </a:p>
          </p:txBody>
        </p:sp>
        <p:sp>
          <p:nvSpPr>
            <p:cNvPr id="1223" name="Google Shape;1223;p114"/>
            <p:cNvSpPr/>
            <p:nvPr/>
          </p:nvSpPr>
          <p:spPr>
            <a:xfrm>
              <a:off x="5387227" y="5208344"/>
              <a:ext cx="2552131" cy="729313"/>
            </a:xfrm>
            <a:prstGeom prst="rect">
              <a:avLst/>
            </a:prstGeom>
            <a:solidFill>
              <a:srgbClr val="FFD6CF"/>
            </a:solidFill>
            <a:ln>
              <a:noFill/>
            </a:ln>
            <a:effectLst>
              <a:outerShdw blurRad="50800" rotWithShape="0" algn="t" dir="54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rPr b="0" i="0" lang="en-US" sz="1800" u="none" cap="none" strike="noStrike">
                  <a:solidFill>
                    <a:schemeClr val="dk1"/>
                  </a:solidFill>
                  <a:latin typeface="Quattrocento Sans"/>
                  <a:ea typeface="Quattrocento Sans"/>
                  <a:cs typeface="Quattrocento Sans"/>
                  <a:sym typeface="Quattrocento Sans"/>
                </a:rPr>
                <a:t>User feedback</a:t>
              </a:r>
              <a:endParaRPr/>
            </a:p>
          </p:txBody>
        </p:sp>
        <p:cxnSp>
          <p:nvCxnSpPr>
            <p:cNvPr id="1224" name="Google Shape;1224;p114"/>
            <p:cNvCxnSpPr>
              <a:stCxn id="1223" idx="1"/>
              <a:endCxn id="1222" idx="1"/>
            </p:cNvCxnSpPr>
            <p:nvPr/>
          </p:nvCxnSpPr>
          <p:spPr>
            <a:xfrm flipH="1" rot="10800000">
              <a:off x="5387227" y="4763001"/>
              <a:ext cx="600" cy="810000"/>
            </a:xfrm>
            <a:prstGeom prst="curvedConnector3">
              <a:avLst>
                <a:gd fmla="val 1888877952" name="adj1"/>
              </a:avLst>
            </a:prstGeom>
            <a:noFill/>
            <a:ln cap="flat" cmpd="sng" w="57150">
              <a:solidFill>
                <a:schemeClr val="dk1"/>
              </a:solidFill>
              <a:prstDash val="solid"/>
              <a:round/>
              <a:headEnd len="sm" w="sm" type="none"/>
              <a:tailEnd len="med" w="med" type="triangle"/>
            </a:ln>
          </p:spPr>
        </p:cxnSp>
        <p:sp>
          <p:nvSpPr>
            <p:cNvPr id="1225" name="Google Shape;1225;p114"/>
            <p:cNvSpPr/>
            <p:nvPr/>
          </p:nvSpPr>
          <p:spPr>
            <a:xfrm>
              <a:off x="5387228" y="3612013"/>
              <a:ext cx="2552131" cy="729313"/>
            </a:xfrm>
            <a:prstGeom prst="rect">
              <a:avLst/>
            </a:prstGeom>
            <a:solidFill>
              <a:srgbClr val="FFD6CF"/>
            </a:solidFill>
            <a:ln>
              <a:noFill/>
            </a:ln>
            <a:effectLst>
              <a:outerShdw blurRad="50800" rotWithShape="0" algn="t" dir="54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rPr b="0" i="0" lang="en-US" sz="1800" u="none" cap="none" strike="noStrike">
                  <a:solidFill>
                    <a:schemeClr val="dk1"/>
                  </a:solidFill>
                  <a:latin typeface="Quattrocento Sans"/>
                  <a:ea typeface="Quattrocento Sans"/>
                  <a:cs typeface="Quattrocento Sans"/>
                  <a:sym typeface="Quattrocento Sans"/>
                </a:rPr>
                <a:t>User feedback</a:t>
              </a:r>
              <a:endParaRPr/>
            </a:p>
          </p:txBody>
        </p:sp>
        <p:cxnSp>
          <p:nvCxnSpPr>
            <p:cNvPr id="1226" name="Google Shape;1226;p114"/>
            <p:cNvCxnSpPr/>
            <p:nvPr/>
          </p:nvCxnSpPr>
          <p:spPr>
            <a:xfrm>
              <a:off x="6628590" y="2379116"/>
              <a:ext cx="0" cy="323551"/>
            </a:xfrm>
            <a:prstGeom prst="straightConnector1">
              <a:avLst/>
            </a:prstGeom>
            <a:noFill/>
            <a:ln cap="flat" cmpd="sng" w="57150">
              <a:solidFill>
                <a:schemeClr val="dk1"/>
              </a:solidFill>
              <a:prstDash val="solid"/>
              <a:round/>
              <a:headEnd len="sm" w="sm" type="none"/>
              <a:tailEnd len="med" w="med" type="triangle"/>
            </a:ln>
          </p:spPr>
        </p:cxnSp>
        <p:cxnSp>
          <p:nvCxnSpPr>
            <p:cNvPr id="1227" name="Google Shape;1227;p114"/>
            <p:cNvCxnSpPr/>
            <p:nvPr/>
          </p:nvCxnSpPr>
          <p:spPr>
            <a:xfrm>
              <a:off x="7900980" y="4736361"/>
              <a:ext cx="12700" cy="996306"/>
            </a:xfrm>
            <a:prstGeom prst="curvedConnector3">
              <a:avLst>
                <a:gd fmla="val 33509134" name="adj1"/>
              </a:avLst>
            </a:prstGeom>
            <a:noFill/>
            <a:ln cap="flat" cmpd="sng" w="57150">
              <a:solidFill>
                <a:schemeClr val="dk1"/>
              </a:solidFill>
              <a:prstDash val="solid"/>
              <a:round/>
              <a:headEnd len="sm" w="sm" type="none"/>
              <a:tailEnd len="med" w="med" type="triangle"/>
            </a:ln>
          </p:spPr>
        </p:cxnSp>
        <p:cxnSp>
          <p:nvCxnSpPr>
            <p:cNvPr id="1228" name="Google Shape;1228;p114"/>
            <p:cNvCxnSpPr/>
            <p:nvPr/>
          </p:nvCxnSpPr>
          <p:spPr>
            <a:xfrm rot="10800000">
              <a:off x="5348843" y="2992330"/>
              <a:ext cx="12700" cy="996306"/>
            </a:xfrm>
            <a:prstGeom prst="curvedConnector3">
              <a:avLst>
                <a:gd fmla="val -29909134" name="adj1"/>
              </a:avLst>
            </a:prstGeom>
            <a:noFill/>
            <a:ln cap="flat" cmpd="sng" w="57150">
              <a:solidFill>
                <a:schemeClr val="dk1"/>
              </a:solidFill>
              <a:prstDash val="solid"/>
              <a:round/>
              <a:headEnd len="sm" w="sm" type="none"/>
              <a:tailEnd len="med" w="med" type="triangle"/>
            </a:ln>
          </p:spPr>
        </p:cxnSp>
        <p:cxnSp>
          <p:nvCxnSpPr>
            <p:cNvPr id="1229" name="Google Shape;1229;p114"/>
            <p:cNvCxnSpPr/>
            <p:nvPr/>
          </p:nvCxnSpPr>
          <p:spPr>
            <a:xfrm>
              <a:off x="7926658" y="3085302"/>
              <a:ext cx="12700" cy="996306"/>
            </a:xfrm>
            <a:prstGeom prst="curvedConnector3">
              <a:avLst>
                <a:gd fmla="val 33509134" name="adj1"/>
              </a:avLst>
            </a:prstGeom>
            <a:noFill/>
            <a:ln cap="flat" cmpd="sng" w="57150">
              <a:solidFill>
                <a:schemeClr val="dk1"/>
              </a:solidFill>
              <a:prstDash val="solid"/>
              <a:round/>
              <a:headEnd len="sm" w="sm" type="none"/>
              <a:tailEnd len="med" w="med" type="triangle"/>
            </a:ln>
          </p:spPr>
        </p:cxnSp>
        <p:cxnSp>
          <p:nvCxnSpPr>
            <p:cNvPr id="1230" name="Google Shape;1230;p114"/>
            <p:cNvCxnSpPr/>
            <p:nvPr/>
          </p:nvCxnSpPr>
          <p:spPr>
            <a:xfrm>
              <a:off x="6609800" y="4239688"/>
              <a:ext cx="0" cy="323551"/>
            </a:xfrm>
            <a:prstGeom prst="straightConnector1">
              <a:avLst/>
            </a:prstGeom>
            <a:noFill/>
            <a:ln cap="flat" cmpd="sng" w="57150">
              <a:solidFill>
                <a:schemeClr val="dk1"/>
              </a:solidFill>
              <a:prstDash val="solid"/>
              <a:round/>
              <a:headEnd len="sm" w="sm" type="none"/>
              <a:tailEnd len="med" w="med" type="triangle"/>
            </a:ln>
          </p:spPr>
        </p:cxnSp>
      </p:grpSp>
      <p:sp>
        <p:nvSpPr>
          <p:cNvPr id="1231" name="Google Shape;1231;p114"/>
          <p:cNvSpPr txBox="1"/>
          <p:nvPr/>
        </p:nvSpPr>
        <p:spPr>
          <a:xfrm>
            <a:off x="7864296" y="1706388"/>
            <a:ext cx="4163911" cy="683264"/>
          </a:xfrm>
          <a:prstGeom prst="rect">
            <a:avLst/>
          </a:prstGeom>
          <a:noFill/>
          <a:ln>
            <a:noFill/>
          </a:ln>
        </p:spPr>
        <p:txBody>
          <a:bodyPr anchorCtr="0" anchor="t" bIns="146300" lIns="182875" spcFirstLastPara="1" rIns="182875" wrap="square" tIns="146300">
            <a:spAutoFit/>
          </a:bodyPr>
          <a:lstStyle/>
          <a:p>
            <a:pPr indent="0" lvl="0" marL="0" marR="0" rtl="0" algn="l">
              <a:lnSpc>
                <a:spcPct val="90000"/>
              </a:lnSpc>
              <a:spcBef>
                <a:spcPts val="0"/>
              </a:spcBef>
              <a:spcAft>
                <a:spcPts val="0"/>
              </a:spcAft>
              <a:buNone/>
            </a:pPr>
            <a:r>
              <a:rPr b="1" i="0" lang="en-US" sz="1400" u="none" cap="none" strike="noStrike">
                <a:solidFill>
                  <a:srgbClr val="505050"/>
                </a:solidFill>
                <a:latin typeface="Quattrocento Sans"/>
                <a:ea typeface="Quattrocento Sans"/>
                <a:cs typeface="Quattrocento Sans"/>
                <a:sym typeface="Quattrocento Sans"/>
              </a:rPr>
              <a:t>Who?  What?  When?  Where?  How Many?  Why?</a:t>
            </a:r>
            <a:endParaRPr/>
          </a:p>
        </p:txBody>
      </p:sp>
      <p:grpSp>
        <p:nvGrpSpPr>
          <p:cNvPr id="1232" name="Google Shape;1232;p114"/>
          <p:cNvGrpSpPr/>
          <p:nvPr/>
        </p:nvGrpSpPr>
        <p:grpSpPr>
          <a:xfrm>
            <a:off x="5055372" y="1095338"/>
            <a:ext cx="2976615" cy="4839918"/>
            <a:chOff x="5055372" y="1095338"/>
            <a:chExt cx="2976615" cy="4839918"/>
          </a:xfrm>
        </p:grpSpPr>
        <p:sp>
          <p:nvSpPr>
            <p:cNvPr id="1233" name="Google Shape;1233;p114"/>
            <p:cNvSpPr/>
            <p:nvPr/>
          </p:nvSpPr>
          <p:spPr>
            <a:xfrm>
              <a:off x="5702405" y="1095338"/>
              <a:ext cx="2329582" cy="2329936"/>
            </a:xfrm>
            <a:custGeom>
              <a:rect b="b" l="l" r="r" t="t"/>
              <a:pathLst>
                <a:path extrusionOk="0" h="120000" w="120000">
                  <a:moveTo>
                    <a:pt x="8412" y="60000"/>
                  </a:moveTo>
                  <a:lnTo>
                    <a:pt x="8412" y="60000"/>
                  </a:lnTo>
                  <a:cubicBezTo>
                    <a:pt x="8412" y="32962"/>
                    <a:pt x="29287" y="10511"/>
                    <a:pt x="56253" y="8547"/>
                  </a:cubicBezTo>
                  <a:cubicBezTo>
                    <a:pt x="83219" y="6583"/>
                    <a:pt x="107126" y="25773"/>
                    <a:pt x="111044" y="52526"/>
                  </a:cubicBezTo>
                  <a:cubicBezTo>
                    <a:pt x="114961" y="79279"/>
                    <a:pt x="97559" y="104517"/>
                    <a:pt x="71162" y="110367"/>
                  </a:cubicBezTo>
                  <a:lnTo>
                    <a:pt x="70593" y="118429"/>
                  </a:lnTo>
                  <a:lnTo>
                    <a:pt x="56830" y="104890"/>
                  </a:lnTo>
                  <a:lnTo>
                    <a:pt x="72706" y="88508"/>
                  </a:lnTo>
                  <a:lnTo>
                    <a:pt x="72145" y="96445"/>
                  </a:lnTo>
                  <a:lnTo>
                    <a:pt x="72145" y="96445"/>
                  </a:lnTo>
                  <a:cubicBezTo>
                    <a:pt x="90761" y="90240"/>
                    <a:pt x="101708" y="70999"/>
                    <a:pt x="97532" y="51824"/>
                  </a:cubicBezTo>
                  <a:cubicBezTo>
                    <a:pt x="93356" y="32649"/>
                    <a:pt x="75399" y="19705"/>
                    <a:pt x="55889" y="21805"/>
                  </a:cubicBezTo>
                  <a:cubicBezTo>
                    <a:pt x="36379" y="23906"/>
                    <a:pt x="21588" y="40375"/>
                    <a:pt x="21588" y="60000"/>
                  </a:cubicBezTo>
                  <a:close/>
                </a:path>
              </a:pathLst>
            </a:custGeom>
            <a:gradFill>
              <a:gsLst>
                <a:gs pos="0">
                  <a:srgbClr val="CDAFEB"/>
                </a:gs>
                <a:gs pos="35000">
                  <a:srgbClr val="DBC6F0"/>
                </a:gs>
                <a:gs pos="100000">
                  <a:srgbClr val="EFE8FA"/>
                </a:gs>
              </a:gsLst>
              <a:lin ang="16200000" scaled="0"/>
            </a:gradFill>
            <a:ln>
              <a:noFill/>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34" name="Google Shape;1234;p114"/>
            <p:cNvSpPr/>
            <p:nvPr/>
          </p:nvSpPr>
          <p:spPr>
            <a:xfrm>
              <a:off x="6217319" y="1936516"/>
              <a:ext cx="1294503" cy="647097"/>
            </a:xfrm>
            <a:custGeom>
              <a:rect b="b" l="l" r="r" t="t"/>
              <a:pathLst>
                <a:path extrusionOk="0" h="647097" w="1294503">
                  <a:moveTo>
                    <a:pt x="0" y="0"/>
                  </a:moveTo>
                  <a:lnTo>
                    <a:pt x="1294503" y="0"/>
                  </a:lnTo>
                  <a:lnTo>
                    <a:pt x="1294503" y="647097"/>
                  </a:lnTo>
                  <a:lnTo>
                    <a:pt x="0" y="647097"/>
                  </a:lnTo>
                  <a:lnTo>
                    <a:pt x="0" y="0"/>
                  </a:lnTo>
                  <a:close/>
                </a:path>
              </a:pathLst>
            </a:custGeom>
            <a:noFill/>
            <a:ln>
              <a:noFill/>
            </a:ln>
          </p:spPr>
          <p:txBody>
            <a:bodyPr anchorCtr="0" anchor="ctr" bIns="8250" lIns="8250" spcFirstLastPara="1" rIns="8250" wrap="square" tIns="8250">
              <a:noAutofit/>
            </a:bodyPr>
            <a:lstStyle/>
            <a:p>
              <a:pPr indent="0" lvl="0" marL="0" marR="0" rtl="0" algn="ctr">
                <a:lnSpc>
                  <a:spcPct val="90000"/>
                </a:lnSpc>
                <a:spcBef>
                  <a:spcPts val="0"/>
                </a:spcBef>
                <a:spcAft>
                  <a:spcPts val="0"/>
                </a:spcAft>
                <a:buClr>
                  <a:srgbClr val="000000"/>
                </a:buClr>
                <a:buSzPts val="1300"/>
                <a:buFont typeface="Arial"/>
                <a:buNone/>
              </a:pPr>
              <a:r>
                <a:rPr b="1" i="0" lang="en-US" sz="1300" u="none" cap="none" strike="noStrike">
                  <a:solidFill>
                    <a:srgbClr val="250E44"/>
                  </a:solidFill>
                  <a:latin typeface="Arial"/>
                  <a:ea typeface="Arial"/>
                  <a:cs typeface="Arial"/>
                  <a:sym typeface="Arial"/>
                </a:rPr>
                <a:t>Top 6 Questions to answer</a:t>
              </a:r>
              <a:endParaRPr b="1" i="0" sz="1300" u="none" cap="none" strike="noStrike">
                <a:solidFill>
                  <a:srgbClr val="250E44"/>
                </a:solidFill>
                <a:latin typeface="Arial"/>
                <a:ea typeface="Arial"/>
                <a:cs typeface="Arial"/>
                <a:sym typeface="Arial"/>
              </a:endParaRPr>
            </a:p>
          </p:txBody>
        </p:sp>
        <p:sp>
          <p:nvSpPr>
            <p:cNvPr id="1235" name="Google Shape;1235;p114"/>
            <p:cNvSpPr/>
            <p:nvPr/>
          </p:nvSpPr>
          <p:spPr>
            <a:xfrm>
              <a:off x="5055372" y="2434059"/>
              <a:ext cx="2329582" cy="2329936"/>
            </a:xfrm>
            <a:custGeom>
              <a:rect b="b" l="l" r="r" t="t"/>
              <a:pathLst>
                <a:path extrusionOk="0" h="120000" w="120000">
                  <a:moveTo>
                    <a:pt x="96481" y="23524"/>
                  </a:moveTo>
                  <a:lnTo>
                    <a:pt x="87165" y="32840"/>
                  </a:lnTo>
                  <a:cubicBezTo>
                    <a:pt x="75945" y="21617"/>
                    <a:pt x="58981" y="18448"/>
                    <a:pt x="44467" y="24866"/>
                  </a:cubicBezTo>
                  <a:cubicBezTo>
                    <a:pt x="29954" y="31283"/>
                    <a:pt x="20881" y="45964"/>
                    <a:pt x="21631" y="61816"/>
                  </a:cubicBezTo>
                  <a:cubicBezTo>
                    <a:pt x="22381" y="77668"/>
                    <a:pt x="32801" y="91427"/>
                    <a:pt x="47855" y="96445"/>
                  </a:cubicBezTo>
                  <a:lnTo>
                    <a:pt x="47294" y="88508"/>
                  </a:lnTo>
                  <a:lnTo>
                    <a:pt x="63170" y="104890"/>
                  </a:lnTo>
                  <a:lnTo>
                    <a:pt x="49407" y="118429"/>
                  </a:lnTo>
                  <a:lnTo>
                    <a:pt x="48838" y="110367"/>
                  </a:lnTo>
                  <a:cubicBezTo>
                    <a:pt x="27395" y="105615"/>
                    <a:pt x="11311" y="87806"/>
                    <a:pt x="8761" y="65990"/>
                  </a:cubicBezTo>
                  <a:cubicBezTo>
                    <a:pt x="6211" y="44174"/>
                    <a:pt x="17753" y="23136"/>
                    <a:pt x="37522" y="13566"/>
                  </a:cubicBezTo>
                  <a:cubicBezTo>
                    <a:pt x="57291" y="3995"/>
                    <a:pt x="80952" y="7992"/>
                    <a:pt x="96481" y="23524"/>
                  </a:cubicBezTo>
                  <a:close/>
                </a:path>
              </a:pathLst>
            </a:custGeom>
            <a:gradFill>
              <a:gsLst>
                <a:gs pos="0">
                  <a:srgbClr val="CDAFEB"/>
                </a:gs>
                <a:gs pos="35000">
                  <a:srgbClr val="DBC6F0"/>
                </a:gs>
                <a:gs pos="100000">
                  <a:srgbClr val="EFE8FA"/>
                </a:gs>
              </a:gsLst>
              <a:lin ang="16200000" scaled="0"/>
            </a:gradFill>
            <a:ln>
              <a:noFill/>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36" name="Google Shape;1236;p114"/>
            <p:cNvSpPr/>
            <p:nvPr/>
          </p:nvSpPr>
          <p:spPr>
            <a:xfrm>
              <a:off x="5572911" y="3282981"/>
              <a:ext cx="1294503" cy="647097"/>
            </a:xfrm>
            <a:custGeom>
              <a:rect b="b" l="l" r="r" t="t"/>
              <a:pathLst>
                <a:path extrusionOk="0" h="647097" w="1294503">
                  <a:moveTo>
                    <a:pt x="0" y="0"/>
                  </a:moveTo>
                  <a:lnTo>
                    <a:pt x="1294503" y="0"/>
                  </a:lnTo>
                  <a:lnTo>
                    <a:pt x="1294503" y="647097"/>
                  </a:lnTo>
                  <a:lnTo>
                    <a:pt x="0" y="647097"/>
                  </a:lnTo>
                  <a:lnTo>
                    <a:pt x="0" y="0"/>
                  </a:lnTo>
                  <a:close/>
                </a:path>
              </a:pathLst>
            </a:custGeom>
            <a:noFill/>
            <a:ln>
              <a:noFill/>
            </a:ln>
          </p:spPr>
          <p:txBody>
            <a:bodyPr anchorCtr="0" anchor="ctr" bIns="8250" lIns="8250" spcFirstLastPara="1" rIns="8250" wrap="square" tIns="8250">
              <a:noAutofit/>
            </a:bodyPr>
            <a:lstStyle/>
            <a:p>
              <a:pPr indent="0" lvl="0" marL="0" marR="0" rtl="0" algn="ctr">
                <a:lnSpc>
                  <a:spcPct val="90000"/>
                </a:lnSpc>
                <a:spcBef>
                  <a:spcPts val="0"/>
                </a:spcBef>
                <a:spcAft>
                  <a:spcPts val="0"/>
                </a:spcAft>
                <a:buClr>
                  <a:srgbClr val="000000"/>
                </a:buClr>
                <a:buSzPts val="1300"/>
                <a:buFont typeface="Arial"/>
                <a:buNone/>
              </a:pPr>
              <a:r>
                <a:rPr b="1" i="0" lang="en-US" sz="1300" u="none" cap="none" strike="noStrike">
                  <a:solidFill>
                    <a:srgbClr val="250E44"/>
                  </a:solidFill>
                  <a:latin typeface="Arial"/>
                  <a:ea typeface="Arial"/>
                  <a:cs typeface="Arial"/>
                  <a:sym typeface="Arial"/>
                </a:rPr>
                <a:t>Start Visuals with Sample Data</a:t>
              </a:r>
              <a:endParaRPr b="1" i="0" sz="1300" u="none" cap="none" strike="noStrike">
                <a:solidFill>
                  <a:srgbClr val="250E44"/>
                </a:solidFill>
                <a:latin typeface="Arial"/>
                <a:ea typeface="Arial"/>
                <a:cs typeface="Arial"/>
                <a:sym typeface="Arial"/>
              </a:endParaRPr>
            </a:p>
          </p:txBody>
        </p:sp>
        <p:sp>
          <p:nvSpPr>
            <p:cNvPr id="1237" name="Google Shape;1237;p114"/>
            <p:cNvSpPr/>
            <p:nvPr/>
          </p:nvSpPr>
          <p:spPr>
            <a:xfrm>
              <a:off x="5868210" y="3932982"/>
              <a:ext cx="2001471" cy="2002274"/>
            </a:xfrm>
            <a:prstGeom prst="blockArc">
              <a:avLst>
                <a:gd fmla="val 13500000" name="adj1"/>
                <a:gd fmla="val 10800000" name="adj2"/>
                <a:gd fmla="val 12740" name="adj3"/>
              </a:avLst>
            </a:prstGeom>
            <a:gradFill>
              <a:gsLst>
                <a:gs pos="0">
                  <a:srgbClr val="CDAFEB"/>
                </a:gs>
                <a:gs pos="35000">
                  <a:srgbClr val="DBC6F0"/>
                </a:gs>
                <a:gs pos="100000">
                  <a:srgbClr val="EFE8FA"/>
                </a:gs>
              </a:gsLst>
              <a:lin ang="16200000" scaled="0"/>
            </a:gradFill>
            <a:ln>
              <a:noFill/>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38" name="Google Shape;1238;p114"/>
            <p:cNvSpPr/>
            <p:nvPr/>
          </p:nvSpPr>
          <p:spPr>
            <a:xfrm>
              <a:off x="6220382" y="4631382"/>
              <a:ext cx="1294503" cy="647097"/>
            </a:xfrm>
            <a:custGeom>
              <a:rect b="b" l="l" r="r" t="t"/>
              <a:pathLst>
                <a:path extrusionOk="0" h="647097" w="1294503">
                  <a:moveTo>
                    <a:pt x="0" y="0"/>
                  </a:moveTo>
                  <a:lnTo>
                    <a:pt x="1294503" y="0"/>
                  </a:lnTo>
                  <a:lnTo>
                    <a:pt x="1294503" y="647097"/>
                  </a:lnTo>
                  <a:lnTo>
                    <a:pt x="0" y="647097"/>
                  </a:lnTo>
                  <a:lnTo>
                    <a:pt x="0" y="0"/>
                  </a:lnTo>
                  <a:close/>
                </a:path>
              </a:pathLst>
            </a:custGeom>
            <a:noFill/>
            <a:ln>
              <a:noFill/>
            </a:ln>
          </p:spPr>
          <p:txBody>
            <a:bodyPr anchorCtr="0" anchor="ctr" bIns="8250" lIns="8250" spcFirstLastPara="1" rIns="8250" wrap="square" tIns="8250">
              <a:noAutofit/>
            </a:bodyPr>
            <a:lstStyle/>
            <a:p>
              <a:pPr indent="0" lvl="0" marL="0" marR="0" rtl="0" algn="ctr">
                <a:lnSpc>
                  <a:spcPct val="90000"/>
                </a:lnSpc>
                <a:spcBef>
                  <a:spcPts val="0"/>
                </a:spcBef>
                <a:spcAft>
                  <a:spcPts val="0"/>
                </a:spcAft>
                <a:buClr>
                  <a:srgbClr val="000000"/>
                </a:buClr>
                <a:buSzPts val="1300"/>
                <a:buFont typeface="Arial"/>
                <a:buNone/>
              </a:pPr>
              <a:r>
                <a:rPr b="1" i="0" lang="en-US" sz="1300" u="none" cap="none" strike="noStrike">
                  <a:solidFill>
                    <a:srgbClr val="250E44"/>
                  </a:solidFill>
                  <a:latin typeface="Arial"/>
                  <a:ea typeface="Arial"/>
                  <a:cs typeface="Arial"/>
                  <a:sym typeface="Arial"/>
                </a:rPr>
                <a:t>Use Whiteboard or Storyboard </a:t>
              </a:r>
              <a:br>
                <a:rPr b="1" i="0" lang="en-US" sz="1300" u="none" cap="none" strike="noStrike">
                  <a:solidFill>
                    <a:srgbClr val="250E44"/>
                  </a:solidFill>
                  <a:latin typeface="Arial"/>
                  <a:ea typeface="Arial"/>
                  <a:cs typeface="Arial"/>
                  <a:sym typeface="Arial"/>
                </a:rPr>
              </a:br>
              <a:r>
                <a:rPr b="1" i="0" lang="en-US" sz="1300" u="none" cap="none" strike="noStrike">
                  <a:solidFill>
                    <a:srgbClr val="250E44"/>
                  </a:solidFill>
                  <a:latin typeface="Arial"/>
                  <a:ea typeface="Arial"/>
                  <a:cs typeface="Arial"/>
                  <a:sym typeface="Arial"/>
                </a:rPr>
                <a:t> to plan POC</a:t>
              </a:r>
              <a:endParaRPr b="1" i="0" sz="1300" u="none" cap="none" strike="noStrike">
                <a:solidFill>
                  <a:srgbClr val="250E44"/>
                </a:solidFill>
                <a:latin typeface="Arial"/>
                <a:ea typeface="Arial"/>
                <a:cs typeface="Arial"/>
                <a:sym typeface="Arial"/>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1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44" name="Google Shape;1244;p11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Convert the Story to a Date Model</a:t>
            </a:r>
            <a:endParaRPr/>
          </a:p>
        </p:txBody>
      </p:sp>
      <p:sp>
        <p:nvSpPr>
          <p:cNvPr id="1245" name="Google Shape;1245;p115"/>
          <p:cNvSpPr txBox="1"/>
          <p:nvPr>
            <p:ph idx="1" type="body"/>
          </p:nvPr>
        </p:nvSpPr>
        <p:spPr>
          <a:xfrm>
            <a:off x="415600" y="1297890"/>
            <a:ext cx="11360799" cy="2367546"/>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List your big questions: </a:t>
            </a:r>
            <a:endParaRPr/>
          </a:p>
          <a:p>
            <a:pPr indent="-355600" lvl="0" marL="457200" rtl="0" algn="l">
              <a:lnSpc>
                <a:spcPct val="115000"/>
              </a:lnSpc>
              <a:spcBef>
                <a:spcPts val="0"/>
              </a:spcBef>
              <a:spcAft>
                <a:spcPts val="0"/>
              </a:spcAft>
              <a:buSzPts val="2000"/>
              <a:buChar char="●"/>
            </a:pPr>
            <a:r>
              <a:rPr lang="en-US"/>
              <a:t>What is my Total Sales for a Selected Year and Region?</a:t>
            </a:r>
            <a:endParaRPr/>
          </a:p>
          <a:p>
            <a:pPr indent="-355600" lvl="0" marL="457200" rtl="0" algn="l">
              <a:lnSpc>
                <a:spcPct val="115000"/>
              </a:lnSpc>
              <a:spcBef>
                <a:spcPts val="0"/>
              </a:spcBef>
              <a:spcAft>
                <a:spcPts val="0"/>
              </a:spcAft>
              <a:buSzPts val="2000"/>
              <a:buChar char="●"/>
            </a:pPr>
            <a:r>
              <a:rPr lang="en-US"/>
              <a:t>How is my Total Sales doing Year Over Year?</a:t>
            </a:r>
            <a:endParaRPr/>
          </a:p>
          <a:p>
            <a:pPr indent="-355600" lvl="0" marL="457200" rtl="0" algn="l">
              <a:lnSpc>
                <a:spcPct val="115000"/>
              </a:lnSpc>
              <a:spcBef>
                <a:spcPts val="0"/>
              </a:spcBef>
              <a:spcAft>
                <a:spcPts val="0"/>
              </a:spcAft>
              <a:buSzPts val="2000"/>
              <a:buChar char="●"/>
            </a:pPr>
            <a:r>
              <a:rPr lang="en-US"/>
              <a:t>How are my Units trending for various States in my region?</a:t>
            </a:r>
            <a:endParaRPr/>
          </a:p>
          <a:p>
            <a:pPr indent="-355600" lvl="0" marL="457200" rtl="0" algn="l">
              <a:lnSpc>
                <a:spcPct val="115000"/>
              </a:lnSpc>
              <a:spcBef>
                <a:spcPts val="0"/>
              </a:spcBef>
              <a:spcAft>
                <a:spcPts val="0"/>
              </a:spcAft>
              <a:buSzPts val="2000"/>
              <a:buChar char="●"/>
            </a:pPr>
            <a:r>
              <a:rPr lang="en-US"/>
              <a:t>How is my Sales doing by Channel, Device, Category for selected Year?</a:t>
            </a:r>
            <a:endParaRPr/>
          </a:p>
          <a:p>
            <a:pPr indent="-355600" lvl="0" marL="457200" rtl="0" algn="l">
              <a:lnSpc>
                <a:spcPct val="115000"/>
              </a:lnSpc>
              <a:spcBef>
                <a:spcPts val="0"/>
              </a:spcBef>
              <a:spcAft>
                <a:spcPts val="0"/>
              </a:spcAft>
              <a:buSzPts val="2000"/>
              <a:buChar char="●"/>
            </a:pPr>
            <a:r>
              <a:rPr lang="en-US"/>
              <a:t>Which categories are performing best to worst by Total Sales ?</a:t>
            </a:r>
            <a:endParaRPr/>
          </a:p>
          <a:p>
            <a:pPr indent="-228600" lvl="0" marL="457200" rtl="0" algn="l">
              <a:lnSpc>
                <a:spcPct val="115000"/>
              </a:lnSpc>
              <a:spcBef>
                <a:spcPts val="0"/>
              </a:spcBef>
              <a:spcAft>
                <a:spcPts val="0"/>
              </a:spcAft>
              <a:buSzPts val="2000"/>
              <a:buNone/>
            </a:pPr>
            <a:r>
              <a:t/>
            </a:r>
            <a:endParaRPr/>
          </a:p>
        </p:txBody>
      </p:sp>
      <p:grpSp>
        <p:nvGrpSpPr>
          <p:cNvPr id="1246" name="Google Shape;1246;p115"/>
          <p:cNvGrpSpPr/>
          <p:nvPr/>
        </p:nvGrpSpPr>
        <p:grpSpPr>
          <a:xfrm>
            <a:off x="727325" y="3957565"/>
            <a:ext cx="10697393" cy="2446357"/>
            <a:chOff x="144" y="613326"/>
            <a:chExt cx="10697393" cy="2446357"/>
          </a:xfrm>
        </p:grpSpPr>
        <p:sp>
          <p:nvSpPr>
            <p:cNvPr id="1247" name="Google Shape;1247;p115"/>
            <p:cNvSpPr/>
            <p:nvPr/>
          </p:nvSpPr>
          <p:spPr>
            <a:xfrm>
              <a:off x="144" y="613326"/>
              <a:ext cx="2836348" cy="1134539"/>
            </a:xfrm>
            <a:prstGeom prst="chevron">
              <a:avLst>
                <a:gd fmla="val 50000" name="adj"/>
              </a:avLst>
            </a:prstGeom>
            <a:solidFill>
              <a:schemeClr val="accent5">
                <a:alpha val="89803"/>
              </a:schemeClr>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15"/>
            <p:cNvSpPr txBox="1"/>
            <p:nvPr/>
          </p:nvSpPr>
          <p:spPr>
            <a:xfrm>
              <a:off x="567414" y="613326"/>
              <a:ext cx="1701809" cy="1134539"/>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lt1"/>
                  </a:solidFill>
                  <a:latin typeface="Quattrocento Sans"/>
                  <a:ea typeface="Quattrocento Sans"/>
                  <a:cs typeface="Quattrocento Sans"/>
                  <a:sym typeface="Quattrocento Sans"/>
                </a:rPr>
                <a:t>What are you measuring?</a:t>
              </a:r>
              <a:endParaRPr b="0" i="0" sz="1400" u="none" cap="none" strike="noStrike">
                <a:solidFill>
                  <a:schemeClr val="lt1"/>
                </a:solidFill>
                <a:latin typeface="Arial"/>
                <a:ea typeface="Arial"/>
                <a:cs typeface="Arial"/>
                <a:sym typeface="Arial"/>
              </a:endParaRPr>
            </a:p>
          </p:txBody>
        </p:sp>
        <p:sp>
          <p:nvSpPr>
            <p:cNvPr id="1249" name="Google Shape;1249;p115"/>
            <p:cNvSpPr/>
            <p:nvPr/>
          </p:nvSpPr>
          <p:spPr>
            <a:xfrm>
              <a:off x="144" y="1889683"/>
              <a:ext cx="2269078" cy="11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15"/>
            <p:cNvSpPr txBox="1"/>
            <p:nvPr/>
          </p:nvSpPr>
          <p:spPr>
            <a:xfrm>
              <a:off x="144" y="1889683"/>
              <a:ext cx="2269078" cy="1170000"/>
            </a:xfrm>
            <a:prstGeom prst="rect">
              <a:avLst/>
            </a:prstGeom>
            <a:noFill/>
            <a:ln>
              <a:noFill/>
            </a:ln>
          </p:spPr>
          <p:txBody>
            <a:bodyPr anchorCtr="0" anchor="t" bIns="0" lIns="0" spcFirstLastPara="1" rIns="0" wrap="square" tIns="0">
              <a:noAutofit/>
            </a:bodyPr>
            <a:lstStyle/>
            <a:p>
              <a:pPr indent="-114300" lvl="1" marL="114300" marR="0" rtl="0" algn="l">
                <a:lnSpc>
                  <a:spcPct val="9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Units</a:t>
              </a:r>
              <a:endParaRPr/>
            </a:p>
            <a:p>
              <a:pPr indent="-114300" lvl="1" marL="114300" marR="0" rtl="0" algn="l">
                <a:lnSpc>
                  <a:spcPct val="90000"/>
                </a:lnSpc>
                <a:spcBef>
                  <a:spcPts val="18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Total Sales</a:t>
              </a:r>
              <a:endParaRPr/>
            </a:p>
            <a:p>
              <a:pPr indent="-114300" lvl="1" marL="114300" marR="0" rtl="0" algn="l">
                <a:lnSpc>
                  <a:spcPct val="90000"/>
                </a:lnSpc>
                <a:spcBef>
                  <a:spcPts val="18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Gross Profit</a:t>
              </a:r>
              <a:endParaRPr/>
            </a:p>
          </p:txBody>
        </p:sp>
        <p:sp>
          <p:nvSpPr>
            <p:cNvPr id="1251" name="Google Shape;1251;p115"/>
            <p:cNvSpPr/>
            <p:nvPr/>
          </p:nvSpPr>
          <p:spPr>
            <a:xfrm>
              <a:off x="2620492" y="613326"/>
              <a:ext cx="2836348" cy="1134539"/>
            </a:xfrm>
            <a:prstGeom prst="chevron">
              <a:avLst>
                <a:gd fmla="val 50000" name="adj"/>
              </a:avLst>
            </a:prstGeom>
            <a:solidFill>
              <a:schemeClr val="accent5">
                <a:alpha val="76862"/>
              </a:schemeClr>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15"/>
            <p:cNvSpPr txBox="1"/>
            <p:nvPr/>
          </p:nvSpPr>
          <p:spPr>
            <a:xfrm>
              <a:off x="3187762" y="613326"/>
              <a:ext cx="1701809" cy="1134539"/>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lt1"/>
                  </a:solidFill>
                  <a:latin typeface="Quattrocento Sans"/>
                  <a:ea typeface="Quattrocento Sans"/>
                  <a:cs typeface="Quattrocento Sans"/>
                  <a:sym typeface="Quattrocento Sans"/>
                </a:rPr>
                <a:t>How are you describing or slicing?</a:t>
              </a:r>
              <a:endParaRPr b="0" i="0" sz="1400" u="none" cap="none" strike="noStrike">
                <a:solidFill>
                  <a:schemeClr val="lt1"/>
                </a:solidFill>
                <a:latin typeface="Arial"/>
                <a:ea typeface="Arial"/>
                <a:cs typeface="Arial"/>
                <a:sym typeface="Arial"/>
              </a:endParaRPr>
            </a:p>
          </p:txBody>
        </p:sp>
        <p:sp>
          <p:nvSpPr>
            <p:cNvPr id="1253" name="Google Shape;1253;p115"/>
            <p:cNvSpPr/>
            <p:nvPr/>
          </p:nvSpPr>
          <p:spPr>
            <a:xfrm>
              <a:off x="2620492" y="1889683"/>
              <a:ext cx="2269078" cy="11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15"/>
            <p:cNvSpPr txBox="1"/>
            <p:nvPr/>
          </p:nvSpPr>
          <p:spPr>
            <a:xfrm>
              <a:off x="2620492" y="1889683"/>
              <a:ext cx="2269078" cy="1170000"/>
            </a:xfrm>
            <a:prstGeom prst="rect">
              <a:avLst/>
            </a:prstGeom>
            <a:noFill/>
            <a:ln>
              <a:noFill/>
            </a:ln>
          </p:spPr>
          <p:txBody>
            <a:bodyPr anchorCtr="0" anchor="t" bIns="0" lIns="0" spcFirstLastPara="1" rIns="0" wrap="square" tIns="0">
              <a:noAutofit/>
            </a:bodyPr>
            <a:lstStyle/>
            <a:p>
              <a:pPr indent="-114300" lvl="1" marL="114300" marR="0" rtl="0" algn="l">
                <a:lnSpc>
                  <a:spcPct val="9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By Time (Year, Month)</a:t>
              </a:r>
              <a:endParaRPr/>
            </a:p>
            <a:p>
              <a:pPr indent="-114300" lvl="1" marL="114300" marR="0" rtl="0" algn="l">
                <a:lnSpc>
                  <a:spcPct val="90000"/>
                </a:lnSpc>
                <a:spcBef>
                  <a:spcPts val="18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By Geography (Region State or City)</a:t>
              </a:r>
              <a:endParaRPr b="0" i="0" sz="1200" u="none" cap="none" strike="noStrike">
                <a:solidFill>
                  <a:srgbClr val="000000"/>
                </a:solidFill>
                <a:latin typeface="Arial"/>
                <a:ea typeface="Arial"/>
                <a:cs typeface="Arial"/>
                <a:sym typeface="Arial"/>
              </a:endParaRPr>
            </a:p>
            <a:p>
              <a:pPr indent="-114300" lvl="1" marL="114300" marR="0" rtl="0" algn="l">
                <a:lnSpc>
                  <a:spcPct val="90000"/>
                </a:lnSpc>
                <a:spcBef>
                  <a:spcPts val="18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By Campaign (Channel or Device)</a:t>
              </a:r>
              <a:endParaRPr b="0" i="0" sz="1200" u="none" cap="none" strike="noStrike">
                <a:solidFill>
                  <a:srgbClr val="000000"/>
                </a:solidFill>
                <a:latin typeface="Arial"/>
                <a:ea typeface="Arial"/>
                <a:cs typeface="Arial"/>
                <a:sym typeface="Arial"/>
              </a:endParaRPr>
            </a:p>
          </p:txBody>
        </p:sp>
        <p:sp>
          <p:nvSpPr>
            <p:cNvPr id="1255" name="Google Shape;1255;p115"/>
            <p:cNvSpPr/>
            <p:nvPr/>
          </p:nvSpPr>
          <p:spPr>
            <a:xfrm>
              <a:off x="5240841" y="613326"/>
              <a:ext cx="2836348" cy="1134539"/>
            </a:xfrm>
            <a:prstGeom prst="chevron">
              <a:avLst>
                <a:gd fmla="val 50000" name="adj"/>
              </a:avLst>
            </a:prstGeom>
            <a:solidFill>
              <a:schemeClr val="accent5">
                <a:alpha val="63137"/>
              </a:schemeClr>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15"/>
            <p:cNvSpPr txBox="1"/>
            <p:nvPr/>
          </p:nvSpPr>
          <p:spPr>
            <a:xfrm>
              <a:off x="5808111" y="613326"/>
              <a:ext cx="1701809" cy="1134539"/>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Quattrocento Sans"/>
                  <a:ea typeface="Quattrocento Sans"/>
                  <a:cs typeface="Quattrocento Sans"/>
                  <a:sym typeface="Quattrocento Sans"/>
                </a:rPr>
                <a:t>These are </a:t>
              </a:r>
              <a:r>
                <a:rPr b="1" i="0" lang="en-US" sz="1400" u="none" cap="none" strike="noStrike">
                  <a:solidFill>
                    <a:schemeClr val="lt1"/>
                  </a:solidFill>
                  <a:latin typeface="Quattrocento Sans"/>
                  <a:ea typeface="Quattrocento Sans"/>
                  <a:cs typeface="Quattrocento Sans"/>
                  <a:sym typeface="Quattrocento Sans"/>
                </a:rPr>
                <a:t>Measures</a:t>
              </a:r>
              <a:r>
                <a:rPr b="0" i="0" lang="en-US" sz="1400" u="none" cap="none" strike="noStrike">
                  <a:solidFill>
                    <a:schemeClr val="lt1"/>
                  </a:solidFill>
                  <a:latin typeface="Quattrocento Sans"/>
                  <a:ea typeface="Quattrocento Sans"/>
                  <a:cs typeface="Quattrocento Sans"/>
                  <a:sym typeface="Quattrocento Sans"/>
                </a:rPr>
                <a:t> which live in </a:t>
              </a:r>
              <a:r>
                <a:rPr b="1" i="0" lang="en-US" sz="1400" u="none" cap="none" strike="noStrike">
                  <a:solidFill>
                    <a:schemeClr val="lt1"/>
                  </a:solidFill>
                  <a:latin typeface="Quattrocento Sans"/>
                  <a:ea typeface="Quattrocento Sans"/>
                  <a:cs typeface="Quattrocento Sans"/>
                  <a:sym typeface="Quattrocento Sans"/>
                </a:rPr>
                <a:t>Fact</a:t>
              </a:r>
              <a:r>
                <a:rPr b="0" i="0" lang="en-US" sz="1400" u="none" cap="none" strike="noStrike">
                  <a:solidFill>
                    <a:schemeClr val="lt1"/>
                  </a:solidFill>
                  <a:latin typeface="Quattrocento Sans"/>
                  <a:ea typeface="Quattrocento Sans"/>
                  <a:cs typeface="Quattrocento Sans"/>
                  <a:sym typeface="Quattrocento Sans"/>
                </a:rPr>
                <a:t> tables</a:t>
              </a:r>
              <a:endParaRPr b="0" i="0" sz="1400" u="none" cap="none" strike="noStrike">
                <a:solidFill>
                  <a:schemeClr val="lt1"/>
                </a:solidFill>
                <a:latin typeface="Arial"/>
                <a:ea typeface="Arial"/>
                <a:cs typeface="Arial"/>
                <a:sym typeface="Arial"/>
              </a:endParaRPr>
            </a:p>
          </p:txBody>
        </p:sp>
        <p:sp>
          <p:nvSpPr>
            <p:cNvPr id="1257" name="Google Shape;1257;p115"/>
            <p:cNvSpPr/>
            <p:nvPr/>
          </p:nvSpPr>
          <p:spPr>
            <a:xfrm>
              <a:off x="7861189" y="613326"/>
              <a:ext cx="2836348" cy="1134539"/>
            </a:xfrm>
            <a:prstGeom prst="chevron">
              <a:avLst>
                <a:gd fmla="val 50000" name="adj"/>
              </a:avLst>
            </a:prstGeom>
            <a:solidFill>
              <a:schemeClr val="accent5">
                <a:alpha val="49803"/>
              </a:schemeClr>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15"/>
            <p:cNvSpPr txBox="1"/>
            <p:nvPr/>
          </p:nvSpPr>
          <p:spPr>
            <a:xfrm>
              <a:off x="8428459" y="613326"/>
              <a:ext cx="1701809" cy="1134539"/>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Quattrocento Sans"/>
                  <a:ea typeface="Quattrocento Sans"/>
                  <a:cs typeface="Quattrocento Sans"/>
                  <a:sym typeface="Quattrocento Sans"/>
                </a:rPr>
                <a:t>These are </a:t>
              </a:r>
              <a:r>
                <a:rPr b="1" i="0" lang="en-US" sz="1400" u="none" cap="none" strike="noStrike">
                  <a:solidFill>
                    <a:schemeClr val="lt1"/>
                  </a:solidFill>
                  <a:latin typeface="Quattrocento Sans"/>
                  <a:ea typeface="Quattrocento Sans"/>
                  <a:cs typeface="Quattrocento Sans"/>
                  <a:sym typeface="Quattrocento Sans"/>
                </a:rPr>
                <a:t>Attributes</a:t>
              </a:r>
              <a:r>
                <a:rPr b="0" i="0" lang="en-US" sz="1400" u="none" cap="none" strike="noStrike">
                  <a:solidFill>
                    <a:schemeClr val="lt1"/>
                  </a:solidFill>
                  <a:latin typeface="Quattrocento Sans"/>
                  <a:ea typeface="Quattrocento Sans"/>
                  <a:cs typeface="Quattrocento Sans"/>
                  <a:sym typeface="Quattrocento Sans"/>
                </a:rPr>
                <a:t> that live in </a:t>
              </a:r>
              <a:r>
                <a:rPr b="1" i="0" lang="en-US" sz="1400" u="none" cap="none" strike="noStrike">
                  <a:solidFill>
                    <a:schemeClr val="lt1"/>
                  </a:solidFill>
                  <a:latin typeface="Quattrocento Sans"/>
                  <a:ea typeface="Quattrocento Sans"/>
                  <a:cs typeface="Quattrocento Sans"/>
                  <a:sym typeface="Quattrocento Sans"/>
                </a:rPr>
                <a:t>Dimension</a:t>
              </a:r>
              <a:r>
                <a:rPr b="0" i="0" lang="en-US" sz="1400" u="none" cap="none" strike="noStrike">
                  <a:solidFill>
                    <a:schemeClr val="lt1"/>
                  </a:solidFill>
                  <a:latin typeface="Quattrocento Sans"/>
                  <a:ea typeface="Quattrocento Sans"/>
                  <a:cs typeface="Quattrocento Sans"/>
                  <a:sym typeface="Quattrocento Sans"/>
                </a:rPr>
                <a:t> tables</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1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64" name="Google Shape;1264;p11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Convert Story to a Data Model</a:t>
            </a:r>
            <a:endParaRPr/>
          </a:p>
        </p:txBody>
      </p:sp>
      <p:sp>
        <p:nvSpPr>
          <p:cNvPr id="1265" name="Google Shape;1265;p116"/>
          <p:cNvSpPr/>
          <p:nvPr/>
        </p:nvSpPr>
        <p:spPr>
          <a:xfrm>
            <a:off x="7564274" y="2281717"/>
            <a:ext cx="4351488" cy="283923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Century Gothic"/>
                <a:ea typeface="Century Gothic"/>
                <a:cs typeface="Century Gothic"/>
                <a:sym typeface="Century Gothic"/>
              </a:rPr>
              <a:t>Measures (e.g. Units or Sales) live in </a:t>
            </a:r>
            <a:r>
              <a:rPr b="1" i="0" lang="en-US" sz="2000" u="none" cap="none" strike="noStrike">
                <a:solidFill>
                  <a:srgbClr val="505050"/>
                </a:solidFill>
                <a:latin typeface="Century Gothic"/>
                <a:ea typeface="Century Gothic"/>
                <a:cs typeface="Century Gothic"/>
                <a:sym typeface="Century Gothic"/>
              </a:rPr>
              <a:t>fact</a:t>
            </a:r>
            <a:r>
              <a:rPr b="0" i="0" lang="en-US" sz="2000" u="none" cap="none" strike="noStrike">
                <a:solidFill>
                  <a:schemeClr val="dk1"/>
                </a:solidFill>
                <a:latin typeface="Century Gothic"/>
                <a:ea typeface="Century Gothic"/>
                <a:cs typeface="Century Gothic"/>
                <a:sym typeface="Century Gothic"/>
              </a:rPr>
              <a:t> tables</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Century Gothic"/>
                <a:ea typeface="Century Gothic"/>
                <a:cs typeface="Century Gothic"/>
                <a:sym typeface="Century Gothic"/>
              </a:rPr>
              <a:t>Descriptive </a:t>
            </a:r>
            <a:r>
              <a:rPr b="1" i="0" lang="en-US" sz="2000" u="none" cap="none" strike="noStrike">
                <a:solidFill>
                  <a:srgbClr val="505050"/>
                </a:solidFill>
                <a:latin typeface="Century Gothic"/>
                <a:ea typeface="Century Gothic"/>
                <a:cs typeface="Century Gothic"/>
                <a:sym typeface="Century Gothic"/>
              </a:rPr>
              <a:t>attributes</a:t>
            </a:r>
            <a:r>
              <a:rPr b="0" i="0" lang="en-US" sz="2000" u="none" cap="none" strike="noStrike">
                <a:solidFill>
                  <a:schemeClr val="dk1"/>
                </a:solidFill>
                <a:latin typeface="Century Gothic"/>
                <a:ea typeface="Century Gothic"/>
                <a:cs typeface="Century Gothic"/>
                <a:sym typeface="Century Gothic"/>
              </a:rPr>
              <a:t> </a:t>
            </a:r>
            <a:br>
              <a:rPr b="0" i="0" lang="en-US" sz="2000" u="none" cap="none" strike="noStrike">
                <a:solidFill>
                  <a:schemeClr val="dk1"/>
                </a:solidFill>
                <a:latin typeface="Century Gothic"/>
                <a:ea typeface="Century Gothic"/>
                <a:cs typeface="Century Gothic"/>
                <a:sym typeface="Century Gothic"/>
              </a:rPr>
            </a:br>
            <a:r>
              <a:rPr b="0" i="0" lang="en-US" sz="1800" u="none" cap="none" strike="noStrike">
                <a:solidFill>
                  <a:schemeClr val="dk1"/>
                </a:solidFill>
                <a:latin typeface="Century Gothic"/>
                <a:ea typeface="Century Gothic"/>
                <a:cs typeface="Century Gothic"/>
                <a:sym typeface="Century Gothic"/>
              </a:rPr>
              <a:t>(e.g. Campaign, Customer name) </a:t>
            </a:r>
            <a:br>
              <a:rPr b="0" i="0" lang="en-US" sz="1800" u="none" cap="none" strike="noStrike">
                <a:solidFill>
                  <a:schemeClr val="dk1"/>
                </a:solidFill>
                <a:latin typeface="Century Gothic"/>
                <a:ea typeface="Century Gothic"/>
                <a:cs typeface="Century Gothic"/>
                <a:sym typeface="Century Gothic"/>
              </a:rPr>
            </a:br>
            <a:r>
              <a:rPr b="0" i="0" lang="en-US" sz="2000" u="none" cap="none" strike="noStrike">
                <a:solidFill>
                  <a:schemeClr val="dk1"/>
                </a:solidFill>
                <a:latin typeface="Century Gothic"/>
                <a:ea typeface="Century Gothic"/>
                <a:cs typeface="Century Gothic"/>
                <a:sym typeface="Century Gothic"/>
              </a:rPr>
              <a:t>live in </a:t>
            </a:r>
            <a:r>
              <a:rPr b="1" i="0" lang="en-US" sz="2000" u="none" cap="none" strike="noStrike">
                <a:solidFill>
                  <a:schemeClr val="dk1"/>
                </a:solidFill>
                <a:latin typeface="Century Gothic"/>
                <a:ea typeface="Century Gothic"/>
                <a:cs typeface="Century Gothic"/>
                <a:sym typeface="Century Gothic"/>
              </a:rPr>
              <a:t>d</a:t>
            </a:r>
            <a:r>
              <a:rPr b="1" i="0" lang="en-US" sz="2000" u="none" cap="none" strike="noStrike">
                <a:solidFill>
                  <a:srgbClr val="505050"/>
                </a:solidFill>
                <a:latin typeface="Century Gothic"/>
                <a:ea typeface="Century Gothic"/>
                <a:cs typeface="Century Gothic"/>
                <a:sym typeface="Century Gothic"/>
              </a:rPr>
              <a:t>imension</a:t>
            </a:r>
            <a:r>
              <a:rPr b="0" i="0" lang="en-US" sz="2000" u="none" cap="none" strike="noStrike">
                <a:solidFill>
                  <a:schemeClr val="dk1"/>
                </a:solidFill>
                <a:latin typeface="Century Gothic"/>
                <a:ea typeface="Century Gothic"/>
                <a:cs typeface="Century Gothic"/>
                <a:sym typeface="Century Gothic"/>
              </a:rPr>
              <a:t> tables</a:t>
            </a:r>
            <a:endParaRPr/>
          </a:p>
          <a:p>
            <a:pPr indent="0" lvl="0" marL="0" marR="0" rtl="0" algn="l">
              <a:lnSpc>
                <a:spcPct val="100000"/>
              </a:lnSpc>
              <a:spcBef>
                <a:spcPts val="0"/>
              </a:spcBef>
              <a:spcAft>
                <a:spcPts val="0"/>
              </a:spcAft>
              <a:buNone/>
            </a:pPr>
            <a:r>
              <a:t/>
            </a:r>
            <a:endParaRPr b="1" i="0" sz="1050" u="none" cap="none" strike="noStrike">
              <a:solidFill>
                <a:schemeClr val="dk1"/>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505050"/>
                </a:solidFill>
                <a:latin typeface="Century Gothic"/>
                <a:ea typeface="Century Gothic"/>
                <a:cs typeface="Century Gothic"/>
                <a:sym typeface="Century Gothic"/>
              </a:rPr>
              <a:t>Relationships</a:t>
            </a:r>
            <a:r>
              <a:rPr b="0" i="0" lang="en-US" sz="2000" u="none" cap="none" strike="noStrike">
                <a:solidFill>
                  <a:schemeClr val="dk1"/>
                </a:solidFill>
                <a:latin typeface="Century Gothic"/>
                <a:ea typeface="Century Gothic"/>
                <a:cs typeface="Century Gothic"/>
                <a:sym typeface="Century Gothic"/>
              </a:rPr>
              <a:t> tie the data together so you can slice your measures by your attributes</a:t>
            </a:r>
            <a:endParaRPr/>
          </a:p>
        </p:txBody>
      </p:sp>
      <p:sp>
        <p:nvSpPr>
          <p:cNvPr id="1266" name="Google Shape;1266;p116"/>
          <p:cNvSpPr/>
          <p:nvPr/>
        </p:nvSpPr>
        <p:spPr>
          <a:xfrm>
            <a:off x="2912137" y="1606547"/>
            <a:ext cx="731520" cy="365760"/>
          </a:xfrm>
          <a:prstGeom prst="flowChartOffpageConnector">
            <a:avLst/>
          </a:prstGeom>
          <a:solidFill>
            <a:srgbClr val="F2C8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Quattrocento Sans"/>
                <a:ea typeface="Quattrocento Sans"/>
                <a:cs typeface="Quattrocento Sans"/>
                <a:sym typeface="Quattrocento Sans"/>
              </a:rPr>
              <a:t>Fact </a:t>
            </a:r>
            <a:endParaRPr/>
          </a:p>
        </p:txBody>
      </p:sp>
      <p:sp>
        <p:nvSpPr>
          <p:cNvPr id="1267" name="Google Shape;1267;p116"/>
          <p:cNvSpPr/>
          <p:nvPr/>
        </p:nvSpPr>
        <p:spPr>
          <a:xfrm>
            <a:off x="4877367" y="1606547"/>
            <a:ext cx="731520" cy="365760"/>
          </a:xfrm>
          <a:prstGeom prst="flowChartOffpageConnector">
            <a:avLst/>
          </a:prstGeom>
          <a:solidFill>
            <a:srgbClr val="F2C8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Quattrocento Sans"/>
                <a:ea typeface="Quattrocento Sans"/>
                <a:cs typeface="Quattrocento Sans"/>
                <a:sym typeface="Quattrocento Sans"/>
              </a:rPr>
              <a:t>Dim </a:t>
            </a:r>
            <a:endParaRPr/>
          </a:p>
        </p:txBody>
      </p:sp>
      <p:sp>
        <p:nvSpPr>
          <p:cNvPr id="1268" name="Google Shape;1268;p116"/>
          <p:cNvSpPr/>
          <p:nvPr/>
        </p:nvSpPr>
        <p:spPr>
          <a:xfrm>
            <a:off x="842398" y="1606547"/>
            <a:ext cx="731520" cy="365760"/>
          </a:xfrm>
          <a:prstGeom prst="flowChartOffpageConnector">
            <a:avLst/>
          </a:prstGeom>
          <a:solidFill>
            <a:srgbClr val="F2C8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Quattrocento Sans"/>
                <a:ea typeface="Quattrocento Sans"/>
                <a:cs typeface="Quattrocento Sans"/>
                <a:sym typeface="Quattrocento Sans"/>
              </a:rPr>
              <a:t>Dim </a:t>
            </a:r>
            <a:endParaRPr/>
          </a:p>
        </p:txBody>
      </p:sp>
      <p:sp>
        <p:nvSpPr>
          <p:cNvPr id="1269" name="Google Shape;1269;p116"/>
          <p:cNvSpPr/>
          <p:nvPr/>
        </p:nvSpPr>
        <p:spPr>
          <a:xfrm>
            <a:off x="6320095" y="1611928"/>
            <a:ext cx="731520" cy="365760"/>
          </a:xfrm>
          <a:prstGeom prst="flowChartOffpageConnector">
            <a:avLst/>
          </a:prstGeom>
          <a:solidFill>
            <a:srgbClr val="F2C8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Quattrocento Sans"/>
                <a:ea typeface="Quattrocento Sans"/>
                <a:cs typeface="Quattrocento Sans"/>
                <a:sym typeface="Quattrocento Sans"/>
              </a:rPr>
              <a:t>Dim </a:t>
            </a:r>
            <a:endParaRPr/>
          </a:p>
        </p:txBody>
      </p:sp>
      <p:pic>
        <p:nvPicPr>
          <p:cNvPr descr="Graphical user interface, application&#10;&#10;Description automatically generated" id="1270" name="Google Shape;1270;p116"/>
          <p:cNvPicPr preferRelativeResize="0"/>
          <p:nvPr/>
        </p:nvPicPr>
        <p:blipFill rotWithShape="1">
          <a:blip r:embed="rId3">
            <a:alphaModFix/>
          </a:blip>
          <a:srcRect b="0" l="0" r="0" t="0"/>
          <a:stretch/>
        </p:blipFill>
        <p:spPr>
          <a:xfrm>
            <a:off x="644297" y="2009307"/>
            <a:ext cx="6572601" cy="4026875"/>
          </a:xfrm>
          <a:prstGeom prst="rect">
            <a:avLst/>
          </a:prstGeom>
          <a:noFill/>
          <a:ln>
            <a:noFill/>
          </a:ln>
        </p:spPr>
      </p:pic>
      <p:sp>
        <p:nvSpPr>
          <p:cNvPr id="1271" name="Google Shape;1271;p116"/>
          <p:cNvSpPr/>
          <p:nvPr/>
        </p:nvSpPr>
        <p:spPr>
          <a:xfrm>
            <a:off x="1128513" y="5437208"/>
            <a:ext cx="1232074" cy="505460"/>
          </a:xfrm>
          <a:prstGeom prst="wedgeRectCallout">
            <a:avLst>
              <a:gd fmla="val 42140" name="adj1"/>
              <a:gd fmla="val -244606" name="adj2"/>
            </a:avLst>
          </a:prstGeom>
          <a:solidFill>
            <a:srgbClr val="F2C8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Quattrocento Sans"/>
                <a:ea typeface="Quattrocento Sans"/>
                <a:cs typeface="Quattrocento Sans"/>
                <a:sym typeface="Quattrocento Sans"/>
              </a:rPr>
              <a:t>Relationship</a:t>
            </a:r>
            <a:endParaRPr/>
          </a:p>
        </p:txBody>
      </p:sp>
      <p:sp>
        <p:nvSpPr>
          <p:cNvPr id="1272" name="Google Shape;1272;p116"/>
          <p:cNvSpPr/>
          <p:nvPr/>
        </p:nvSpPr>
        <p:spPr>
          <a:xfrm>
            <a:off x="3314560" y="5689938"/>
            <a:ext cx="1232074" cy="505460"/>
          </a:xfrm>
          <a:prstGeom prst="wedgeRectCallout">
            <a:avLst>
              <a:gd fmla="val 14760" name="adj1"/>
              <a:gd fmla="val -228799" name="adj2"/>
            </a:avLst>
          </a:prstGeom>
          <a:solidFill>
            <a:srgbClr val="F2C8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Quattrocento Sans"/>
                <a:ea typeface="Quattrocento Sans"/>
                <a:cs typeface="Quattrocento Sans"/>
                <a:sym typeface="Quattrocento Sans"/>
              </a:rPr>
              <a:t>Relationship</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1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78" name="Google Shape;1278;p11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Use Storyboarding to Design Report Layout</a:t>
            </a:r>
            <a:endParaRPr/>
          </a:p>
        </p:txBody>
      </p:sp>
      <p:sp>
        <p:nvSpPr>
          <p:cNvPr id="1279" name="Google Shape;1279;p117"/>
          <p:cNvSpPr txBox="1"/>
          <p:nvPr>
            <p:ph idx="1" type="body"/>
          </p:nvPr>
        </p:nvSpPr>
        <p:spPr>
          <a:xfrm>
            <a:off x="415599" y="5578866"/>
            <a:ext cx="11360799" cy="512847"/>
          </a:xfrm>
          <a:prstGeom prst="rect">
            <a:avLst/>
          </a:prstGeom>
          <a:noFill/>
          <a:ln>
            <a:noFill/>
          </a:ln>
        </p:spPr>
        <p:txBody>
          <a:bodyPr anchorCtr="0" anchor="t" bIns="91425" lIns="91425" spcFirstLastPara="1" rIns="91425" wrap="square" tIns="91425">
            <a:normAutofit fontScale="62500" lnSpcReduction="20000"/>
          </a:bodyPr>
          <a:lstStyle/>
          <a:p>
            <a:pPr indent="0" lvl="0" marL="101600" rtl="0" algn="l">
              <a:lnSpc>
                <a:spcPct val="115000"/>
              </a:lnSpc>
              <a:spcBef>
                <a:spcPts val="0"/>
              </a:spcBef>
              <a:spcAft>
                <a:spcPts val="0"/>
              </a:spcAft>
              <a:buSzPct val="160000"/>
              <a:buNone/>
            </a:pPr>
            <a:r>
              <a:rPr lang="en-US"/>
              <a:t>Control this space.  If all objects tell the same story, use the same gap space.  If some objects tell a different story, make the gap bigger</a:t>
            </a:r>
            <a:endParaRPr/>
          </a:p>
          <a:p>
            <a:pPr indent="0" lvl="0" marL="101600" rtl="0" algn="l">
              <a:lnSpc>
                <a:spcPct val="115000"/>
              </a:lnSpc>
              <a:spcBef>
                <a:spcPts val="0"/>
              </a:spcBef>
              <a:spcAft>
                <a:spcPts val="0"/>
              </a:spcAft>
              <a:buSzPct val="160000"/>
              <a:buNone/>
            </a:pPr>
            <a:r>
              <a:t/>
            </a:r>
            <a:endParaRPr/>
          </a:p>
        </p:txBody>
      </p:sp>
      <p:sp>
        <p:nvSpPr>
          <p:cNvPr id="1280" name="Google Shape;1280;p117"/>
          <p:cNvSpPr/>
          <p:nvPr/>
        </p:nvSpPr>
        <p:spPr>
          <a:xfrm>
            <a:off x="419101" y="1242020"/>
            <a:ext cx="9480550" cy="4203700"/>
          </a:xfrm>
          <a:prstGeom prst="rect">
            <a:avLst/>
          </a:prstGeom>
          <a:solidFill>
            <a:srgbClr val="BFBFBF"/>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1281" name="Google Shape;1281;p117"/>
          <p:cNvSpPr/>
          <p:nvPr/>
        </p:nvSpPr>
        <p:spPr>
          <a:xfrm>
            <a:off x="10083801" y="1242020"/>
            <a:ext cx="1727200" cy="4203700"/>
          </a:xfrm>
          <a:prstGeom prst="rect">
            <a:avLst/>
          </a:prstGeom>
          <a:solidFill>
            <a:srgbClr val="BFBFBF"/>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None/>
            </a:pPr>
            <a:r>
              <a:rPr b="0" i="0" lang="en-US" sz="2400" u="none" cap="none" strike="noStrike">
                <a:solidFill>
                  <a:schemeClr val="dk1"/>
                </a:solidFill>
                <a:latin typeface="Quattrocento Sans"/>
                <a:ea typeface="Quattrocento Sans"/>
                <a:cs typeface="Quattrocento Sans"/>
                <a:sym typeface="Quattrocento Sans"/>
              </a:rPr>
              <a:t>Slicers</a:t>
            </a:r>
            <a:endParaRPr/>
          </a:p>
        </p:txBody>
      </p:sp>
      <p:graphicFrame>
        <p:nvGraphicFramePr>
          <p:cNvPr id="1282" name="Google Shape;1282;p117"/>
          <p:cNvGraphicFramePr/>
          <p:nvPr/>
        </p:nvGraphicFramePr>
        <p:xfrm>
          <a:off x="6395096" y="3506938"/>
          <a:ext cx="3000000" cy="3000000"/>
        </p:xfrm>
        <a:graphic>
          <a:graphicData uri="http://schemas.openxmlformats.org/drawingml/2006/table">
            <a:tbl>
              <a:tblPr bandRow="1" firstRow="1">
                <a:noFill/>
                <a:tableStyleId>{17216452-CA55-4B93-810F-7ED02B0D57B8}</a:tableStyleId>
              </a:tblPr>
              <a:tblGrid>
                <a:gridCol w="825700"/>
                <a:gridCol w="815275"/>
                <a:gridCol w="826550"/>
                <a:gridCol w="902525"/>
              </a:tblGrid>
              <a:tr h="176175">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BFBFBF"/>
                    </a:solidFill>
                  </a:tcPr>
                </a:tc>
              </a:tr>
              <a:tr h="322975">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tcPr>
                </a:tc>
              </a:tr>
              <a:tr h="176175">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r>
              <a:tr h="188975">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r>
              <a:tr h="176175">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r>
              <a:tr h="176175">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r>
              <a:tr h="176175">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r>
              <a:tr h="176175">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B cap="flat" cmpd="sng" w="9525">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B cap="flat" cmpd="sng" w="9525">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B cap="flat" cmpd="sng" w="9525">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B cap="flat" cmpd="sng" w="9525">
                      <a:solidFill>
                        <a:srgbClr val="7F7F7F"/>
                      </a:solidFill>
                      <a:prstDash val="solid"/>
                      <a:round/>
                      <a:headEnd len="sm" w="sm" type="none"/>
                      <a:tailEnd len="sm" w="sm" type="none"/>
                    </a:lnB>
                  </a:tcPr>
                </a:tc>
              </a:tr>
            </a:tbl>
          </a:graphicData>
        </a:graphic>
      </p:graphicFrame>
      <p:pic>
        <p:nvPicPr>
          <p:cNvPr id="1283" name="Google Shape;1283;p117"/>
          <p:cNvPicPr preferRelativeResize="0"/>
          <p:nvPr/>
        </p:nvPicPr>
        <p:blipFill rotWithShape="1">
          <a:blip r:embed="rId3">
            <a:alphaModFix/>
          </a:blip>
          <a:srcRect b="0" l="0" r="0" t="0"/>
          <a:stretch/>
        </p:blipFill>
        <p:spPr>
          <a:xfrm>
            <a:off x="2830930" y="2042385"/>
            <a:ext cx="3164594" cy="3160356"/>
          </a:xfrm>
          <a:prstGeom prst="rect">
            <a:avLst/>
          </a:prstGeom>
          <a:noFill/>
          <a:ln>
            <a:noFill/>
          </a:ln>
        </p:spPr>
      </p:pic>
      <p:graphicFrame>
        <p:nvGraphicFramePr>
          <p:cNvPr id="1284" name="Google Shape;1284;p117"/>
          <p:cNvGraphicFramePr/>
          <p:nvPr/>
        </p:nvGraphicFramePr>
        <p:xfrm>
          <a:off x="621146" y="2042385"/>
          <a:ext cx="1810212" cy="3160356"/>
        </p:xfrm>
        <a:graphic>
          <a:graphicData uri="http://schemas.openxmlformats.org/drawingml/2006/chart">
            <c:chart r:id="rId4"/>
          </a:graphicData>
        </a:graphic>
      </p:graphicFrame>
      <p:sp>
        <p:nvSpPr>
          <p:cNvPr id="1285" name="Google Shape;1285;p117"/>
          <p:cNvSpPr/>
          <p:nvPr/>
        </p:nvSpPr>
        <p:spPr>
          <a:xfrm>
            <a:off x="621146" y="1467417"/>
            <a:ext cx="9144000" cy="331989"/>
          </a:xfrm>
          <a:prstGeom prst="rect">
            <a:avLst/>
          </a:prstGeom>
          <a:solidFill>
            <a:srgbClr val="000000">
              <a:alpha val="74901"/>
            </a:srgbClr>
          </a:solidFill>
          <a:ln cap="flat" cmpd="sng" w="12700">
            <a:solidFill>
              <a:srgbClr val="000000"/>
            </a:solidFill>
            <a:prstDash val="solid"/>
            <a:round/>
            <a:headEnd len="sm" w="sm" type="none"/>
            <a:tailEnd len="sm" w="sm" type="none"/>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Quattrocento Sans"/>
                <a:ea typeface="Quattrocento Sans"/>
                <a:cs typeface="Quattrocento Sans"/>
                <a:sym typeface="Quattrocento Sans"/>
              </a:rPr>
              <a:t>Logo                   Subject</a:t>
            </a:r>
            <a:endParaRPr/>
          </a:p>
        </p:txBody>
      </p:sp>
      <p:sp>
        <p:nvSpPr>
          <p:cNvPr id="1286" name="Google Shape;1286;p117"/>
          <p:cNvSpPr txBox="1"/>
          <p:nvPr/>
        </p:nvSpPr>
        <p:spPr>
          <a:xfrm>
            <a:off x="3578304" y="3318094"/>
            <a:ext cx="1744671"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Quattrocento Sans"/>
                <a:ea typeface="Quattrocento Sans"/>
                <a:cs typeface="Quattrocento Sans"/>
                <a:sym typeface="Quattrocento Sans"/>
              </a:rPr>
              <a:t>Where?</a:t>
            </a:r>
            <a:endParaRPr/>
          </a:p>
        </p:txBody>
      </p:sp>
      <p:sp>
        <p:nvSpPr>
          <p:cNvPr id="1287" name="Google Shape;1287;p117"/>
          <p:cNvSpPr txBox="1"/>
          <p:nvPr/>
        </p:nvSpPr>
        <p:spPr>
          <a:xfrm>
            <a:off x="947058" y="3318094"/>
            <a:ext cx="1247607"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Quattrocento Sans"/>
                <a:ea typeface="Quattrocento Sans"/>
                <a:cs typeface="Quattrocento Sans"/>
                <a:sym typeface="Quattrocento Sans"/>
              </a:rPr>
              <a:t>Who?</a:t>
            </a:r>
            <a:endParaRPr/>
          </a:p>
        </p:txBody>
      </p:sp>
      <p:sp>
        <p:nvSpPr>
          <p:cNvPr id="1288" name="Google Shape;1288;p117"/>
          <p:cNvSpPr txBox="1"/>
          <p:nvPr/>
        </p:nvSpPr>
        <p:spPr>
          <a:xfrm>
            <a:off x="7850931" y="4447068"/>
            <a:ext cx="1597900"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Quattrocento Sans"/>
                <a:ea typeface="Quattrocento Sans"/>
                <a:cs typeface="Quattrocento Sans"/>
                <a:sym typeface="Quattrocento Sans"/>
              </a:rPr>
              <a:t>What?</a:t>
            </a:r>
            <a:endParaRPr/>
          </a:p>
        </p:txBody>
      </p:sp>
      <p:graphicFrame>
        <p:nvGraphicFramePr>
          <p:cNvPr id="1289" name="Google Shape;1289;p117"/>
          <p:cNvGraphicFramePr/>
          <p:nvPr/>
        </p:nvGraphicFramePr>
        <p:xfrm>
          <a:off x="6395096" y="2042385"/>
          <a:ext cx="3370050" cy="1538210"/>
        </p:xfrm>
        <a:graphic>
          <a:graphicData uri="http://schemas.openxmlformats.org/drawingml/2006/chart">
            <c:chart r:id="rId5"/>
          </a:graphicData>
        </a:graphic>
      </p:graphicFrame>
      <p:sp>
        <p:nvSpPr>
          <p:cNvPr id="1290" name="Google Shape;1290;p117"/>
          <p:cNvSpPr txBox="1"/>
          <p:nvPr/>
        </p:nvSpPr>
        <p:spPr>
          <a:xfrm>
            <a:off x="7889911" y="2824922"/>
            <a:ext cx="1597900"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Quattrocento Sans"/>
                <a:ea typeface="Quattrocento Sans"/>
                <a:cs typeface="Quattrocento Sans"/>
                <a:sym typeface="Quattrocento Sans"/>
              </a:rPr>
              <a:t>When?</a:t>
            </a:r>
            <a:endParaRPr/>
          </a:p>
        </p:txBody>
      </p:sp>
      <p:sp>
        <p:nvSpPr>
          <p:cNvPr id="1291" name="Google Shape;1291;p117"/>
          <p:cNvSpPr/>
          <p:nvPr/>
        </p:nvSpPr>
        <p:spPr>
          <a:xfrm rot="5400000">
            <a:off x="2465149" y="5090405"/>
            <a:ext cx="331990" cy="399572"/>
          </a:xfrm>
          <a:prstGeom prst="rightBrace">
            <a:avLst>
              <a:gd fmla="val 8333"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1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97" name="Google Shape;1297;p118"/>
          <p:cNvSpPr txBox="1"/>
          <p:nvPr>
            <p:ph type="title"/>
          </p:nvPr>
        </p:nvSpPr>
        <p:spPr>
          <a:xfrm>
            <a:off x="415600" y="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Visual Selection</a:t>
            </a:r>
            <a:endParaRPr/>
          </a:p>
        </p:txBody>
      </p:sp>
      <p:pic>
        <p:nvPicPr>
          <p:cNvPr descr="Power BI visuals by insight type." id="1298" name="Google Shape;1298;p118"/>
          <p:cNvPicPr preferRelativeResize="0"/>
          <p:nvPr/>
        </p:nvPicPr>
        <p:blipFill rotWithShape="1">
          <a:blip r:embed="rId3">
            <a:alphaModFix/>
          </a:blip>
          <a:srcRect b="21756" l="0" r="0" t="22004"/>
          <a:stretch/>
        </p:blipFill>
        <p:spPr>
          <a:xfrm>
            <a:off x="1093123" y="951145"/>
            <a:ext cx="8913905" cy="5159742"/>
          </a:xfrm>
          <a:prstGeom prst="rect">
            <a:avLst/>
          </a:prstGeom>
          <a:noFill/>
          <a:ln cap="sq" cmpd="sng" w="1905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11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04" name="Google Shape;1304;p119"/>
          <p:cNvSpPr txBox="1"/>
          <p:nvPr>
            <p:ph type="title"/>
          </p:nvPr>
        </p:nvSpPr>
        <p:spPr>
          <a:xfrm>
            <a:off x="415599"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Whiteboard Mockup</a:t>
            </a:r>
            <a:endParaRPr/>
          </a:p>
        </p:txBody>
      </p:sp>
      <p:sp>
        <p:nvSpPr>
          <p:cNvPr id="1305" name="Google Shape;1305;p119"/>
          <p:cNvSpPr txBox="1"/>
          <p:nvPr>
            <p:ph idx="1" type="body"/>
          </p:nvPr>
        </p:nvSpPr>
        <p:spPr>
          <a:xfrm>
            <a:off x="415599" y="5558318"/>
            <a:ext cx="11360799" cy="533395"/>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2000"/>
              <a:buNone/>
            </a:pPr>
            <a:r>
              <a:t/>
            </a:r>
            <a:endParaRPr/>
          </a:p>
        </p:txBody>
      </p:sp>
      <p:pic>
        <p:nvPicPr>
          <p:cNvPr descr="Dashboard mockup, low fidelity pen and paper." id="1306" name="Google Shape;1306;p119"/>
          <p:cNvPicPr preferRelativeResize="0"/>
          <p:nvPr/>
        </p:nvPicPr>
        <p:blipFill rotWithShape="1">
          <a:blip r:embed="rId3">
            <a:alphaModFix/>
          </a:blip>
          <a:srcRect b="0" l="0" r="0" t="0"/>
          <a:stretch/>
        </p:blipFill>
        <p:spPr>
          <a:xfrm>
            <a:off x="2796621" y="1107704"/>
            <a:ext cx="5761752" cy="4278235"/>
          </a:xfrm>
          <a:prstGeom prst="rect">
            <a:avLst/>
          </a:prstGeom>
          <a:noFill/>
          <a:ln cap="sq" cmpd="sng" w="1905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16" name="Google Shape;316;p12"/>
          <p:cNvSpPr txBox="1"/>
          <p:nvPr>
            <p:ph type="title"/>
          </p:nvPr>
        </p:nvSpPr>
        <p:spPr>
          <a:xfrm>
            <a:off x="415600" y="182113"/>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Final Report Page 1</a:t>
            </a:r>
            <a:endParaRPr/>
          </a:p>
        </p:txBody>
      </p:sp>
      <p:pic>
        <p:nvPicPr>
          <p:cNvPr id="317" name="Google Shape;317;p12"/>
          <p:cNvPicPr preferRelativeResize="0"/>
          <p:nvPr/>
        </p:nvPicPr>
        <p:blipFill rotWithShape="1">
          <a:blip r:embed="rId3">
            <a:alphaModFix/>
          </a:blip>
          <a:srcRect b="0" l="0" r="0" t="0"/>
          <a:stretch/>
        </p:blipFill>
        <p:spPr>
          <a:xfrm>
            <a:off x="1479478" y="1053073"/>
            <a:ext cx="9233043" cy="51380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2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12" name="Google Shape;1312;p120"/>
          <p:cNvSpPr txBox="1"/>
          <p:nvPr>
            <p:ph type="title"/>
          </p:nvPr>
        </p:nvSpPr>
        <p:spPr>
          <a:xfrm>
            <a:off x="415599" y="171765"/>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Wireframe</a:t>
            </a:r>
            <a:br>
              <a:rPr lang="en-US"/>
            </a:br>
            <a:endParaRPr/>
          </a:p>
        </p:txBody>
      </p:sp>
      <p:pic>
        <p:nvPicPr>
          <p:cNvPr descr="Dashboard mockup, wireframe in excel or google sheets." id="1313" name="Google Shape;1313;p120"/>
          <p:cNvPicPr preferRelativeResize="0"/>
          <p:nvPr/>
        </p:nvPicPr>
        <p:blipFill rotWithShape="1">
          <a:blip r:embed="rId3">
            <a:alphaModFix/>
          </a:blip>
          <a:srcRect b="0" l="0" r="0" t="0"/>
          <a:stretch/>
        </p:blipFill>
        <p:spPr>
          <a:xfrm>
            <a:off x="2733782" y="935325"/>
            <a:ext cx="6537158" cy="4888533"/>
          </a:xfrm>
          <a:prstGeom prst="rect">
            <a:avLst/>
          </a:prstGeom>
          <a:noFill/>
          <a:ln cap="sq" cmpd="sng" w="9525">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2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19" name="Google Shape;1319;p121"/>
          <p:cNvSpPr txBox="1"/>
          <p:nvPr>
            <p:ph type="title"/>
          </p:nvPr>
        </p:nvSpPr>
        <p:spPr>
          <a:xfrm>
            <a:off x="415600"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Final Product</a:t>
            </a:r>
            <a:endParaRPr/>
          </a:p>
        </p:txBody>
      </p:sp>
      <p:pic>
        <p:nvPicPr>
          <p:cNvPr descr="Dashboard mockup, high fidelity." id="1320" name="Google Shape;1320;p121"/>
          <p:cNvPicPr preferRelativeResize="0"/>
          <p:nvPr/>
        </p:nvPicPr>
        <p:blipFill rotWithShape="1">
          <a:blip r:embed="rId3">
            <a:alphaModFix/>
          </a:blip>
          <a:srcRect b="0" l="0" r="0" t="0"/>
          <a:stretch/>
        </p:blipFill>
        <p:spPr>
          <a:xfrm>
            <a:off x="1033875" y="1204293"/>
            <a:ext cx="9332749" cy="4825212"/>
          </a:xfrm>
          <a:prstGeom prst="rect">
            <a:avLst/>
          </a:prstGeom>
          <a:noFill/>
          <a:ln cap="sq" cmpd="sng" w="9525">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12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26" name="Google Shape;1326;p122"/>
          <p:cNvSpPr txBox="1"/>
          <p:nvPr>
            <p:ph type="title"/>
          </p:nvPr>
        </p:nvSpPr>
        <p:spPr>
          <a:xfrm>
            <a:off x="415600" y="219391"/>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Page Navigation</a:t>
            </a:r>
            <a:endParaRPr/>
          </a:p>
        </p:txBody>
      </p:sp>
      <p:pic>
        <p:nvPicPr>
          <p:cNvPr id="1327" name="Google Shape;1327;p122"/>
          <p:cNvPicPr preferRelativeResize="0"/>
          <p:nvPr/>
        </p:nvPicPr>
        <p:blipFill rotWithShape="1">
          <a:blip r:embed="rId3">
            <a:alphaModFix/>
          </a:blip>
          <a:srcRect b="0" l="0" r="0" t="0"/>
          <a:stretch/>
        </p:blipFill>
        <p:spPr>
          <a:xfrm>
            <a:off x="278099" y="1684962"/>
            <a:ext cx="7861110" cy="4174310"/>
          </a:xfrm>
          <a:prstGeom prst="rect">
            <a:avLst/>
          </a:prstGeom>
          <a:noFill/>
          <a:ln cap="sq" cmpd="sng" w="9525">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1328" name="Google Shape;1328;p122"/>
          <p:cNvPicPr preferRelativeResize="0"/>
          <p:nvPr/>
        </p:nvPicPr>
        <p:blipFill rotWithShape="1">
          <a:blip r:embed="rId4">
            <a:alphaModFix/>
          </a:blip>
          <a:srcRect b="12424" l="1626" r="23602" t="34262"/>
          <a:stretch/>
        </p:blipFill>
        <p:spPr>
          <a:xfrm>
            <a:off x="5887093" y="1044500"/>
            <a:ext cx="5619964" cy="893852"/>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2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34" name="Google Shape;1334;p123"/>
          <p:cNvSpPr txBox="1"/>
          <p:nvPr>
            <p:ph type="title"/>
          </p:nvPr>
        </p:nvSpPr>
        <p:spPr>
          <a:xfrm>
            <a:off x="415599"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Bookmark</a:t>
            </a:r>
            <a:endParaRPr/>
          </a:p>
        </p:txBody>
      </p:sp>
      <p:sp>
        <p:nvSpPr>
          <p:cNvPr id="1335" name="Google Shape;1335;p123"/>
          <p:cNvSpPr txBox="1"/>
          <p:nvPr>
            <p:ph idx="1" type="body"/>
          </p:nvPr>
        </p:nvSpPr>
        <p:spPr>
          <a:xfrm>
            <a:off x="415600" y="1115394"/>
            <a:ext cx="11360799" cy="3271672"/>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Bookmarks let you save interesting states as part of your report.  Once you have a list of bookmarks, you can use these in several ways including organizing and transitioning visuals:</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Includes the current page</a:t>
            </a:r>
            <a:endParaRPr/>
          </a:p>
          <a:p>
            <a:pPr indent="-355600" lvl="0" marL="457200" rtl="0" algn="l">
              <a:lnSpc>
                <a:spcPct val="115000"/>
              </a:lnSpc>
              <a:spcBef>
                <a:spcPts val="0"/>
              </a:spcBef>
              <a:spcAft>
                <a:spcPts val="0"/>
              </a:spcAft>
              <a:buSzPts val="2000"/>
              <a:buChar char="●"/>
            </a:pPr>
            <a:r>
              <a:rPr lang="en-US"/>
              <a:t>Any filters and slicers selected</a:t>
            </a:r>
            <a:endParaRPr/>
          </a:p>
          <a:p>
            <a:pPr indent="-355600" lvl="0" marL="457200" rtl="0" algn="l">
              <a:lnSpc>
                <a:spcPct val="115000"/>
              </a:lnSpc>
              <a:spcBef>
                <a:spcPts val="0"/>
              </a:spcBef>
              <a:spcAft>
                <a:spcPts val="0"/>
              </a:spcAft>
              <a:buSzPts val="2000"/>
              <a:buChar char="●"/>
            </a:pPr>
            <a:r>
              <a:rPr lang="en-US"/>
              <a:t>Sort Order</a:t>
            </a:r>
            <a:endParaRPr/>
          </a:p>
          <a:p>
            <a:pPr indent="-355600" lvl="0" marL="457200" rtl="0" algn="l">
              <a:lnSpc>
                <a:spcPct val="115000"/>
              </a:lnSpc>
              <a:spcBef>
                <a:spcPts val="0"/>
              </a:spcBef>
              <a:spcAft>
                <a:spcPts val="0"/>
              </a:spcAft>
              <a:buSzPts val="2000"/>
              <a:buChar char="●"/>
            </a:pPr>
            <a:r>
              <a:rPr lang="en-US"/>
              <a:t>Which visuals should appear on the report</a:t>
            </a:r>
            <a:endParaRPr/>
          </a:p>
          <a:p>
            <a:pPr indent="-228600" lvl="0" marL="457200" rtl="0" algn="l">
              <a:lnSpc>
                <a:spcPct val="115000"/>
              </a:lnSpc>
              <a:spcBef>
                <a:spcPts val="0"/>
              </a:spcBef>
              <a:spcAft>
                <a:spcPts val="0"/>
              </a:spcAft>
              <a:buSzPts val="2000"/>
              <a:buNone/>
            </a:pPr>
            <a:r>
              <a:t/>
            </a:r>
            <a:endParaRPr/>
          </a:p>
        </p:txBody>
      </p:sp>
      <p:pic>
        <p:nvPicPr>
          <p:cNvPr id="1336" name="Google Shape;1336;p123"/>
          <p:cNvPicPr preferRelativeResize="0"/>
          <p:nvPr/>
        </p:nvPicPr>
        <p:blipFill rotWithShape="1">
          <a:blip r:embed="rId3">
            <a:alphaModFix/>
          </a:blip>
          <a:srcRect b="0" l="0" r="0" t="0"/>
          <a:stretch/>
        </p:blipFill>
        <p:spPr>
          <a:xfrm>
            <a:off x="7809971" y="2178093"/>
            <a:ext cx="3486637" cy="3467584"/>
          </a:xfrm>
          <a:prstGeom prst="rect">
            <a:avLst/>
          </a:prstGeom>
          <a:noFill/>
          <a:ln cap="sq" cmpd="sng" w="9525">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descr="Active and inactive buttons" id="1337" name="Google Shape;1337;p123"/>
          <p:cNvPicPr preferRelativeResize="0"/>
          <p:nvPr/>
        </p:nvPicPr>
        <p:blipFill rotWithShape="1">
          <a:blip r:embed="rId4">
            <a:alphaModFix/>
          </a:blip>
          <a:srcRect b="51647" l="0" r="0" t="1"/>
          <a:stretch/>
        </p:blipFill>
        <p:spPr>
          <a:xfrm>
            <a:off x="2333000" y="4785497"/>
            <a:ext cx="6172200" cy="557272"/>
          </a:xfrm>
          <a:prstGeom prst="rect">
            <a:avLst/>
          </a:prstGeom>
          <a:noFill/>
          <a:ln cap="sq" cmpd="sng" w="9525">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2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43" name="Google Shape;1343;p124"/>
          <p:cNvSpPr txBox="1"/>
          <p:nvPr>
            <p:ph type="title"/>
          </p:nvPr>
        </p:nvSpPr>
        <p:spPr>
          <a:xfrm>
            <a:off x="415600"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Report Drill-through</a:t>
            </a:r>
            <a:endParaRPr/>
          </a:p>
        </p:txBody>
      </p:sp>
      <p:pic>
        <p:nvPicPr>
          <p:cNvPr id="1344" name="Google Shape;1344;p124"/>
          <p:cNvPicPr preferRelativeResize="0"/>
          <p:nvPr/>
        </p:nvPicPr>
        <p:blipFill rotWithShape="1">
          <a:blip r:embed="rId3">
            <a:alphaModFix/>
          </a:blip>
          <a:srcRect b="0" l="0" r="0" t="0"/>
          <a:stretch/>
        </p:blipFill>
        <p:spPr>
          <a:xfrm>
            <a:off x="367285" y="1264736"/>
            <a:ext cx="6163535" cy="3219899"/>
          </a:xfrm>
          <a:prstGeom prst="rect">
            <a:avLst/>
          </a:prstGeom>
          <a:noFill/>
          <a:ln>
            <a:noFill/>
          </a:ln>
        </p:spPr>
      </p:pic>
      <p:pic>
        <p:nvPicPr>
          <p:cNvPr id="1345" name="Google Shape;1345;p124"/>
          <p:cNvPicPr preferRelativeResize="0"/>
          <p:nvPr/>
        </p:nvPicPr>
        <p:blipFill rotWithShape="1">
          <a:blip r:embed="rId4">
            <a:alphaModFix/>
          </a:blip>
          <a:srcRect b="0" l="0" r="0" t="0"/>
          <a:stretch/>
        </p:blipFill>
        <p:spPr>
          <a:xfrm>
            <a:off x="3695775" y="4630444"/>
            <a:ext cx="7400315" cy="1738816"/>
          </a:xfrm>
          <a:prstGeom prst="rect">
            <a:avLst/>
          </a:prstGeom>
          <a:noFill/>
          <a:ln>
            <a:noFill/>
          </a:ln>
        </p:spPr>
      </p:pic>
      <p:sp>
        <p:nvSpPr>
          <p:cNvPr id="1346" name="Google Shape;1346;p124"/>
          <p:cNvSpPr/>
          <p:nvPr/>
        </p:nvSpPr>
        <p:spPr>
          <a:xfrm>
            <a:off x="4584032" y="2646947"/>
            <a:ext cx="1732547" cy="336885"/>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47" name="Google Shape;1347;p124"/>
          <p:cNvSpPr/>
          <p:nvPr/>
        </p:nvSpPr>
        <p:spPr>
          <a:xfrm>
            <a:off x="3671713" y="4626434"/>
            <a:ext cx="382930" cy="294482"/>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348" name="Google Shape;1348;p124"/>
          <p:cNvCxnSpPr>
            <a:stCxn id="1346" idx="2"/>
            <a:endCxn id="1345" idx="0"/>
          </p:cNvCxnSpPr>
          <p:nvPr/>
        </p:nvCxnSpPr>
        <p:spPr>
          <a:xfrm>
            <a:off x="5450306" y="2983832"/>
            <a:ext cx="1945500" cy="1646700"/>
          </a:xfrm>
          <a:prstGeom prst="straightConnector1">
            <a:avLst/>
          </a:prstGeom>
          <a:noFill/>
          <a:ln cap="flat" cmpd="sng" w="28575">
            <a:solidFill>
              <a:srgbClr val="C00000"/>
            </a:solidFill>
            <a:prstDash val="solid"/>
            <a:round/>
            <a:headEnd len="sm" w="sm" type="none"/>
            <a:tailEnd len="med" w="med" type="triangle"/>
          </a:ln>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2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54" name="Google Shape;1354;p12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Custom Tooltip</a:t>
            </a:r>
            <a:endParaRPr/>
          </a:p>
        </p:txBody>
      </p:sp>
      <p:sp>
        <p:nvSpPr>
          <p:cNvPr id="1355" name="Google Shape;1355;p125"/>
          <p:cNvSpPr txBox="1"/>
          <p:nvPr>
            <p:ph idx="1" type="body"/>
          </p:nvPr>
        </p:nvSpPr>
        <p:spPr>
          <a:xfrm>
            <a:off x="408230" y="4104200"/>
            <a:ext cx="6300795" cy="1639054"/>
          </a:xfrm>
          <a:prstGeom prst="rect">
            <a:avLst/>
          </a:prstGeom>
          <a:noFill/>
          <a:ln>
            <a:noFill/>
          </a:ln>
        </p:spPr>
        <p:txBody>
          <a:bodyPr anchorCtr="0" anchor="t" bIns="91425" lIns="91425" spcFirstLastPara="1" rIns="91425" wrap="square" tIns="91425">
            <a:normAutofit fontScale="92500" lnSpcReduction="20000"/>
          </a:bodyPr>
          <a:lstStyle/>
          <a:p>
            <a:pPr indent="0" lvl="0" marL="101600" rtl="0" algn="l">
              <a:lnSpc>
                <a:spcPct val="115000"/>
              </a:lnSpc>
              <a:spcBef>
                <a:spcPts val="0"/>
              </a:spcBef>
              <a:spcAft>
                <a:spcPts val="0"/>
              </a:spcAft>
              <a:buSzPct val="108108"/>
              <a:buNone/>
            </a:pPr>
            <a:r>
              <a:rPr lang="en-US"/>
              <a:t>Custom tooltips in Power BI let you create personalized and interactive data point descriptions that appear when users hover over visuals, enhancing the user experience with tailored information and insights.</a:t>
            </a:r>
            <a:endParaRPr/>
          </a:p>
        </p:txBody>
      </p:sp>
      <p:pic>
        <p:nvPicPr>
          <p:cNvPr id="1356" name="Google Shape;1356;p125"/>
          <p:cNvPicPr preferRelativeResize="0"/>
          <p:nvPr/>
        </p:nvPicPr>
        <p:blipFill rotWithShape="1">
          <a:blip r:embed="rId3">
            <a:alphaModFix/>
          </a:blip>
          <a:srcRect b="0" l="0" r="0" t="0"/>
          <a:stretch/>
        </p:blipFill>
        <p:spPr>
          <a:xfrm>
            <a:off x="422971" y="1230979"/>
            <a:ext cx="6182635" cy="2492041"/>
          </a:xfrm>
          <a:prstGeom prst="rect">
            <a:avLst/>
          </a:prstGeom>
          <a:noFill/>
          <a:ln>
            <a:noFill/>
          </a:ln>
        </p:spPr>
      </p:pic>
      <p:pic>
        <p:nvPicPr>
          <p:cNvPr id="1357" name="Google Shape;1357;p125"/>
          <p:cNvPicPr preferRelativeResize="0"/>
          <p:nvPr/>
        </p:nvPicPr>
        <p:blipFill rotWithShape="1">
          <a:blip r:embed="rId4">
            <a:alphaModFix/>
          </a:blip>
          <a:srcRect b="0" l="0" r="0" t="0"/>
          <a:stretch/>
        </p:blipFill>
        <p:spPr>
          <a:xfrm>
            <a:off x="6993728" y="1230979"/>
            <a:ext cx="4775301" cy="4652463"/>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2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63" name="Google Shape;1363;p12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Field Parameters</a:t>
            </a:r>
            <a:endParaRPr/>
          </a:p>
        </p:txBody>
      </p:sp>
      <p:sp>
        <p:nvSpPr>
          <p:cNvPr id="1364" name="Google Shape;1364;p126"/>
          <p:cNvSpPr txBox="1"/>
          <p:nvPr>
            <p:ph idx="1" type="body"/>
          </p:nvPr>
        </p:nvSpPr>
        <p:spPr>
          <a:xfrm>
            <a:off x="5455578" y="4921320"/>
            <a:ext cx="6320820" cy="1170393"/>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2000"/>
              <a:buNone/>
            </a:pPr>
            <a:r>
              <a:t/>
            </a:r>
            <a:endParaRPr/>
          </a:p>
        </p:txBody>
      </p:sp>
      <p:pic>
        <p:nvPicPr>
          <p:cNvPr descr="Screenshot of the Parameters dialog, showing customer, color, category, and product selections." id="1365" name="Google Shape;1365;p126"/>
          <p:cNvPicPr preferRelativeResize="0"/>
          <p:nvPr/>
        </p:nvPicPr>
        <p:blipFill rotWithShape="1">
          <a:blip r:embed="rId3">
            <a:alphaModFix/>
          </a:blip>
          <a:srcRect b="0" l="0" r="0" t="0"/>
          <a:stretch/>
        </p:blipFill>
        <p:spPr>
          <a:xfrm>
            <a:off x="361783" y="1199197"/>
            <a:ext cx="4619291" cy="4515804"/>
          </a:xfrm>
          <a:prstGeom prst="rect">
            <a:avLst/>
          </a:prstGeom>
          <a:noFill/>
          <a:ln>
            <a:noFill/>
          </a:ln>
        </p:spPr>
      </p:pic>
      <p:pic>
        <p:nvPicPr>
          <p:cNvPr descr="Screenshot of the sample visual, showing the parameter options." id="1366" name="Google Shape;1366;p126"/>
          <p:cNvPicPr preferRelativeResize="0"/>
          <p:nvPr/>
        </p:nvPicPr>
        <p:blipFill rotWithShape="1">
          <a:blip r:embed="rId4">
            <a:alphaModFix/>
          </a:blip>
          <a:srcRect b="0" l="0" r="26742" t="0"/>
          <a:stretch/>
        </p:blipFill>
        <p:spPr>
          <a:xfrm>
            <a:off x="5151522" y="1199197"/>
            <a:ext cx="6531141" cy="36576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2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72" name="Google Shape;1372;p12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Performance Analyzer</a:t>
            </a:r>
            <a:endParaRPr/>
          </a:p>
        </p:txBody>
      </p:sp>
      <p:pic>
        <p:nvPicPr>
          <p:cNvPr id="1373" name="Google Shape;1373;p127"/>
          <p:cNvPicPr preferRelativeResize="0"/>
          <p:nvPr/>
        </p:nvPicPr>
        <p:blipFill rotWithShape="1">
          <a:blip r:embed="rId3">
            <a:alphaModFix/>
          </a:blip>
          <a:srcRect b="0" l="0" r="0" t="0"/>
          <a:stretch/>
        </p:blipFill>
        <p:spPr>
          <a:xfrm>
            <a:off x="7875971" y="1435263"/>
            <a:ext cx="3894157" cy="4130398"/>
          </a:xfrm>
          <a:prstGeom prst="rect">
            <a:avLst/>
          </a:prstGeom>
          <a:noFill/>
          <a:ln cap="flat" cmpd="sng" w="19050">
            <a:solidFill>
              <a:srgbClr val="FF0000"/>
            </a:solidFill>
            <a:prstDash val="solid"/>
            <a:round/>
            <a:headEnd len="sm" w="sm" type="none"/>
            <a:tailEnd len="sm" w="sm" type="none"/>
          </a:ln>
        </p:spPr>
      </p:pic>
      <p:sp>
        <p:nvSpPr>
          <p:cNvPr id="1374" name="Google Shape;1374;p127"/>
          <p:cNvSpPr txBox="1"/>
          <p:nvPr/>
        </p:nvSpPr>
        <p:spPr>
          <a:xfrm>
            <a:off x="219918" y="1423687"/>
            <a:ext cx="4561518"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Century Gothic"/>
                <a:ea typeface="Century Gothic"/>
                <a:cs typeface="Century Gothic"/>
                <a:sym typeface="Century Gothic"/>
              </a:rPr>
              <a:t>Built-in performance analysis</a:t>
            </a:r>
            <a:endParaRPr/>
          </a:p>
          <a:p>
            <a:pPr indent="-285750" lvl="0" marL="2857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entury Gothic"/>
                <a:ea typeface="Century Gothic"/>
                <a:cs typeface="Century Gothic"/>
                <a:sym typeface="Century Gothic"/>
              </a:rPr>
              <a:t>Each visual has three components</a:t>
            </a:r>
            <a:endParaRPr/>
          </a:p>
          <a:p>
            <a:pPr indent="-285750" lvl="1" marL="7429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entury Gothic"/>
                <a:ea typeface="Century Gothic"/>
                <a:cs typeface="Century Gothic"/>
                <a:sym typeface="Century Gothic"/>
              </a:rPr>
              <a:t>How long did the DAX query take?</a:t>
            </a:r>
            <a:endParaRPr/>
          </a:p>
          <a:p>
            <a:pPr indent="-285750" lvl="1" marL="7429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entury Gothic"/>
                <a:ea typeface="Century Gothic"/>
                <a:cs typeface="Century Gothic"/>
                <a:sym typeface="Century Gothic"/>
              </a:rPr>
              <a:t>How long did my visual take to render?</a:t>
            </a:r>
            <a:endParaRPr/>
          </a:p>
          <a:p>
            <a:pPr indent="-285750" lvl="1" marL="7429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entury Gothic"/>
                <a:ea typeface="Century Gothic"/>
                <a:cs typeface="Century Gothic"/>
                <a:sym typeface="Century Gothic"/>
              </a:rPr>
              <a:t>How long was everything else?</a:t>
            </a:r>
            <a:endParaRPr/>
          </a:p>
        </p:txBody>
      </p:sp>
      <p:grpSp>
        <p:nvGrpSpPr>
          <p:cNvPr id="1375" name="Google Shape;1375;p127"/>
          <p:cNvGrpSpPr/>
          <p:nvPr/>
        </p:nvGrpSpPr>
        <p:grpSpPr>
          <a:xfrm>
            <a:off x="5014139" y="1423687"/>
            <a:ext cx="2629129" cy="1068252"/>
            <a:chOff x="4781436" y="1423687"/>
            <a:chExt cx="2629129" cy="1068252"/>
          </a:xfrm>
        </p:grpSpPr>
        <p:pic>
          <p:nvPicPr>
            <p:cNvPr id="1376" name="Google Shape;1376;p127"/>
            <p:cNvPicPr preferRelativeResize="0"/>
            <p:nvPr/>
          </p:nvPicPr>
          <p:blipFill rotWithShape="1">
            <a:blip r:embed="rId4">
              <a:alphaModFix/>
            </a:blip>
            <a:srcRect b="0" l="0" r="0" t="9157"/>
            <a:stretch/>
          </p:blipFill>
          <p:spPr>
            <a:xfrm>
              <a:off x="4781436" y="1423687"/>
              <a:ext cx="2629128" cy="913818"/>
            </a:xfrm>
            <a:prstGeom prst="rect">
              <a:avLst/>
            </a:prstGeom>
            <a:noFill/>
            <a:ln>
              <a:noFill/>
            </a:ln>
          </p:spPr>
        </p:pic>
        <p:sp>
          <p:nvSpPr>
            <p:cNvPr id="1377" name="Google Shape;1377;p127"/>
            <p:cNvSpPr/>
            <p:nvPr/>
          </p:nvSpPr>
          <p:spPr>
            <a:xfrm>
              <a:off x="6470249" y="1435263"/>
              <a:ext cx="940316" cy="1056676"/>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id="1378" name="Google Shape;1378;p127"/>
          <p:cNvPicPr preferRelativeResize="0"/>
          <p:nvPr/>
        </p:nvPicPr>
        <p:blipFill rotWithShape="1">
          <a:blip r:embed="rId5">
            <a:alphaModFix/>
          </a:blip>
          <a:srcRect b="0" l="0" r="0" t="0"/>
          <a:stretch/>
        </p:blipFill>
        <p:spPr>
          <a:xfrm>
            <a:off x="7856501" y="2792700"/>
            <a:ext cx="3242029" cy="304029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2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84" name="Google Shape;1384;p12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Use Query Reduction Features</a:t>
            </a:r>
            <a:endParaRPr/>
          </a:p>
        </p:txBody>
      </p:sp>
      <p:sp>
        <p:nvSpPr>
          <p:cNvPr id="1385" name="Google Shape;1385;p128"/>
          <p:cNvSpPr txBox="1"/>
          <p:nvPr>
            <p:ph idx="1" type="body"/>
          </p:nvPr>
        </p:nvSpPr>
        <p:spPr>
          <a:xfrm>
            <a:off x="415600" y="1536634"/>
            <a:ext cx="6601650"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b="1" lang="en-US"/>
              <a:t>Scenario</a:t>
            </a:r>
            <a:endParaRPr/>
          </a:p>
          <a:p>
            <a:pPr indent="-355600" lvl="0" marL="457200" rtl="0" algn="l">
              <a:lnSpc>
                <a:spcPct val="115000"/>
              </a:lnSpc>
              <a:spcBef>
                <a:spcPts val="0"/>
              </a:spcBef>
              <a:spcAft>
                <a:spcPts val="0"/>
              </a:spcAft>
              <a:buSzPts val="2000"/>
              <a:buChar char="●"/>
            </a:pPr>
            <a:r>
              <a:rPr lang="en-US"/>
              <a:t>Previously discussed high number of visuals/slicers</a:t>
            </a:r>
            <a:endParaRPr/>
          </a:p>
          <a:p>
            <a:pPr indent="-228600" lvl="0" marL="457200" rtl="0" algn="l">
              <a:lnSpc>
                <a:spcPct val="115000"/>
              </a:lnSpc>
              <a:spcBef>
                <a:spcPts val="0"/>
              </a:spcBef>
              <a:spcAft>
                <a:spcPts val="0"/>
              </a:spcAft>
              <a:buSzPts val="2000"/>
              <a:buNone/>
            </a:pPr>
            <a:r>
              <a:t/>
            </a:r>
            <a:endParaRPr/>
          </a:p>
          <a:p>
            <a:pPr indent="0" lvl="0" marL="101600" rtl="0" algn="l">
              <a:lnSpc>
                <a:spcPct val="115000"/>
              </a:lnSpc>
              <a:spcBef>
                <a:spcPts val="0"/>
              </a:spcBef>
              <a:spcAft>
                <a:spcPts val="0"/>
              </a:spcAft>
              <a:buSzPts val="2000"/>
              <a:buNone/>
            </a:pPr>
            <a:r>
              <a:rPr b="1" lang="en-US"/>
              <a:t>Why is it desired?</a:t>
            </a:r>
            <a:endParaRPr/>
          </a:p>
          <a:p>
            <a:pPr indent="-355600" lvl="0" marL="457200" rtl="0" algn="l">
              <a:lnSpc>
                <a:spcPct val="115000"/>
              </a:lnSpc>
              <a:spcBef>
                <a:spcPts val="0"/>
              </a:spcBef>
              <a:spcAft>
                <a:spcPts val="0"/>
              </a:spcAft>
              <a:buSzPts val="2000"/>
              <a:buChar char="●"/>
            </a:pPr>
            <a:r>
              <a:rPr lang="en-US"/>
              <a:t>Lower memory load, less data to fetch and process</a:t>
            </a:r>
            <a:endParaRPr/>
          </a:p>
          <a:p>
            <a:pPr indent="-228600" lvl="0" marL="457200" rtl="0" algn="l">
              <a:lnSpc>
                <a:spcPct val="115000"/>
              </a:lnSpc>
              <a:spcBef>
                <a:spcPts val="0"/>
              </a:spcBef>
              <a:spcAft>
                <a:spcPts val="0"/>
              </a:spcAft>
              <a:buSzPts val="2000"/>
              <a:buNone/>
            </a:pPr>
            <a:r>
              <a:t/>
            </a:r>
            <a:endParaRPr/>
          </a:p>
          <a:p>
            <a:pPr indent="0" lvl="0" marL="101600" rtl="0" algn="l">
              <a:lnSpc>
                <a:spcPct val="115000"/>
              </a:lnSpc>
              <a:spcBef>
                <a:spcPts val="0"/>
              </a:spcBef>
              <a:spcAft>
                <a:spcPts val="0"/>
              </a:spcAft>
              <a:buSzPts val="2000"/>
              <a:buNone/>
            </a:pPr>
            <a:r>
              <a:rPr b="1" lang="en-US"/>
              <a:t>Proposed solutions</a:t>
            </a:r>
            <a:endParaRPr/>
          </a:p>
          <a:p>
            <a:pPr indent="-355600" lvl="0" marL="457200" rtl="0" algn="l">
              <a:lnSpc>
                <a:spcPct val="115000"/>
              </a:lnSpc>
              <a:spcBef>
                <a:spcPts val="0"/>
              </a:spcBef>
              <a:spcAft>
                <a:spcPts val="0"/>
              </a:spcAft>
              <a:buSzPts val="2000"/>
              <a:buChar char="●"/>
            </a:pPr>
            <a:r>
              <a:rPr lang="en-US"/>
              <a:t>consider no cross-highlighting, and</a:t>
            </a:r>
            <a:endParaRPr/>
          </a:p>
          <a:p>
            <a:pPr indent="-355600" lvl="0" marL="457200" rtl="0" algn="l">
              <a:lnSpc>
                <a:spcPct val="115000"/>
              </a:lnSpc>
              <a:spcBef>
                <a:spcPts val="0"/>
              </a:spcBef>
              <a:spcAft>
                <a:spcPts val="0"/>
              </a:spcAft>
              <a:buSzPts val="2000"/>
              <a:buChar char="●"/>
            </a:pPr>
            <a:r>
              <a:rPr lang="en-US"/>
              <a:t>adding Apply buttons to slicers and filters</a:t>
            </a:r>
            <a:endParaRPr/>
          </a:p>
          <a:p>
            <a:pPr indent="-228600" lvl="0" marL="457200" rtl="0" algn="l">
              <a:lnSpc>
                <a:spcPct val="115000"/>
              </a:lnSpc>
              <a:spcBef>
                <a:spcPts val="0"/>
              </a:spcBef>
              <a:spcAft>
                <a:spcPts val="0"/>
              </a:spcAft>
              <a:buSzPts val="2000"/>
              <a:buNone/>
            </a:pPr>
            <a:r>
              <a:t/>
            </a:r>
            <a:endParaRPr/>
          </a:p>
        </p:txBody>
      </p:sp>
      <p:pic>
        <p:nvPicPr>
          <p:cNvPr id="1386" name="Google Shape;1386;p128"/>
          <p:cNvPicPr preferRelativeResize="0"/>
          <p:nvPr/>
        </p:nvPicPr>
        <p:blipFill rotWithShape="1">
          <a:blip r:embed="rId3">
            <a:alphaModFix/>
          </a:blip>
          <a:srcRect b="0" l="0" r="0" t="0"/>
          <a:stretch/>
        </p:blipFill>
        <p:spPr>
          <a:xfrm>
            <a:off x="7089169" y="1536634"/>
            <a:ext cx="4573388" cy="428881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129"/>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1392" name="Google Shape;1392;p12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23" name="Google Shape;323;p13"/>
          <p:cNvSpPr txBox="1"/>
          <p:nvPr>
            <p:ph type="title"/>
          </p:nvPr>
        </p:nvSpPr>
        <p:spPr>
          <a:xfrm>
            <a:off x="415600" y="171765"/>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Detail Report Page 2</a:t>
            </a:r>
            <a:br>
              <a:rPr lang="en-US"/>
            </a:br>
            <a:endParaRPr/>
          </a:p>
        </p:txBody>
      </p:sp>
      <p:pic>
        <p:nvPicPr>
          <p:cNvPr id="324" name="Google Shape;324;p13"/>
          <p:cNvPicPr preferRelativeResize="0"/>
          <p:nvPr/>
        </p:nvPicPr>
        <p:blipFill rotWithShape="1">
          <a:blip r:embed="rId3">
            <a:alphaModFix/>
          </a:blip>
          <a:srcRect b="0" l="0" r="0" t="0"/>
          <a:stretch/>
        </p:blipFill>
        <p:spPr>
          <a:xfrm>
            <a:off x="1726059" y="920570"/>
            <a:ext cx="8907160" cy="5265121"/>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130"/>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Cycle Lab Exercise 6</a:t>
            </a:r>
            <a:endParaRPr/>
          </a:p>
        </p:txBody>
      </p:sp>
      <p:sp>
        <p:nvSpPr>
          <p:cNvPr id="1398" name="Google Shape;1398;p13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31"/>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KC7</a:t>
            </a:r>
            <a:endParaRPr/>
          </a:p>
        </p:txBody>
      </p:sp>
      <p:sp>
        <p:nvSpPr>
          <p:cNvPr id="1404" name="Google Shape;1404;p13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3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10" name="Google Shape;1410;p132"/>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8 </a:t>
            </a:r>
            <a:br>
              <a:rPr lang="en-US"/>
            </a:br>
            <a:r>
              <a:rPr lang="en-US"/>
              <a:t>Row-Level Security</a:t>
            </a:r>
            <a:endParaRPr/>
          </a:p>
        </p:txBody>
      </p:sp>
      <p:sp>
        <p:nvSpPr>
          <p:cNvPr id="1411" name="Google Shape;1411;p132"/>
          <p:cNvSpPr txBox="1"/>
          <p:nvPr>
            <p:ph idx="1" type="body"/>
          </p:nvPr>
        </p:nvSpPr>
        <p:spPr>
          <a:xfrm>
            <a:off x="415598" y="2071105"/>
            <a:ext cx="11360799" cy="2079655"/>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After completing this module, students will be able to:</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Font typeface="Noto Sans Symbols"/>
              <a:buChar char="▪"/>
            </a:pPr>
            <a:r>
              <a:rPr lang="en-US"/>
              <a:t>Define RLS</a:t>
            </a:r>
            <a:endParaRPr/>
          </a:p>
          <a:p>
            <a:pPr indent="-355600" lvl="0" marL="457200" rtl="0" algn="l">
              <a:lnSpc>
                <a:spcPct val="115000"/>
              </a:lnSpc>
              <a:spcBef>
                <a:spcPts val="0"/>
              </a:spcBef>
              <a:spcAft>
                <a:spcPts val="0"/>
              </a:spcAft>
              <a:buSzPts val="2000"/>
              <a:buFont typeface="Noto Sans Symbols"/>
              <a:buChar char="▪"/>
            </a:pPr>
            <a:r>
              <a:rPr lang="en-US"/>
              <a:t>Implement Static RLS</a:t>
            </a:r>
            <a:endParaRPr/>
          </a:p>
          <a:p>
            <a:pPr indent="-355600" lvl="0" marL="457200" rtl="0" algn="l">
              <a:lnSpc>
                <a:spcPct val="115000"/>
              </a:lnSpc>
              <a:spcBef>
                <a:spcPts val="0"/>
              </a:spcBef>
              <a:spcAft>
                <a:spcPts val="0"/>
              </a:spcAft>
              <a:buSzPts val="2000"/>
              <a:buFont typeface="Noto Sans Symbols"/>
              <a:buChar char="▪"/>
            </a:pPr>
            <a:r>
              <a:rPr lang="en-US"/>
              <a:t>Implement Dynamic RLS</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3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17" name="Google Shape;1417;p133"/>
          <p:cNvSpPr txBox="1"/>
          <p:nvPr>
            <p:ph type="title"/>
          </p:nvPr>
        </p:nvSpPr>
        <p:spPr>
          <a:xfrm>
            <a:off x="415598" y="13487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What is Row-Level Security</a:t>
            </a:r>
            <a:endParaRPr/>
          </a:p>
        </p:txBody>
      </p:sp>
      <p:sp>
        <p:nvSpPr>
          <p:cNvPr id="1418" name="Google Shape;1418;p133"/>
          <p:cNvSpPr txBox="1"/>
          <p:nvPr>
            <p:ph idx="1" type="body"/>
          </p:nvPr>
        </p:nvSpPr>
        <p:spPr>
          <a:xfrm>
            <a:off x="415599" y="4963695"/>
            <a:ext cx="11360799" cy="1416972"/>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Row-Level Security (RLS) in Power BI is a security feature that allows you to control access to data at a granular level. With RLS, you can define rules that restrict which rows of data users can see in a dataset or report based on their roles.</a:t>
            </a:r>
            <a:endParaRPr/>
          </a:p>
        </p:txBody>
      </p:sp>
      <p:sp>
        <p:nvSpPr>
          <p:cNvPr id="1419" name="Google Shape;1419;p133"/>
          <p:cNvSpPr txBox="1"/>
          <p:nvPr/>
        </p:nvSpPr>
        <p:spPr>
          <a:xfrm>
            <a:off x="998602" y="1278238"/>
            <a:ext cx="1253447" cy="468750"/>
          </a:xfrm>
          <a:prstGeom prst="rect">
            <a:avLst/>
          </a:prstGeom>
          <a:noFill/>
          <a:ln>
            <a:noFill/>
          </a:ln>
        </p:spPr>
        <p:txBody>
          <a:bodyPr anchorCtr="0" anchor="t" bIns="91425" lIns="91425" spcFirstLastPara="1" rIns="91425" wrap="square" tIns="91425">
            <a:normAutofit fontScale="92500" lnSpcReduction="20000"/>
          </a:bodyPr>
          <a:lstStyle/>
          <a:p>
            <a:pPr indent="0" lvl="0" marL="101600" marR="0" rtl="0" algn="l">
              <a:lnSpc>
                <a:spcPct val="115000"/>
              </a:lnSpc>
              <a:spcBef>
                <a:spcPts val="0"/>
              </a:spcBef>
              <a:spcAft>
                <a:spcPts val="0"/>
              </a:spcAft>
              <a:buClr>
                <a:schemeClr val="dk2"/>
              </a:buClr>
              <a:buSzPct val="108108"/>
              <a:buFont typeface="Century Gothic"/>
              <a:buNone/>
            </a:pPr>
            <a:r>
              <a:rPr b="1" i="0" lang="en-US" sz="2000" u="none" cap="none" strike="noStrike">
                <a:solidFill>
                  <a:schemeClr val="dk2"/>
                </a:solidFill>
                <a:latin typeface="Century Gothic"/>
                <a:ea typeface="Century Gothic"/>
                <a:cs typeface="Century Gothic"/>
                <a:sym typeface="Century Gothic"/>
              </a:rPr>
              <a:t>NO RLS</a:t>
            </a:r>
            <a:endParaRPr b="1" i="0" sz="2000" u="none" cap="none" strike="noStrike">
              <a:solidFill>
                <a:schemeClr val="dk2"/>
              </a:solidFill>
              <a:latin typeface="Century Gothic"/>
              <a:ea typeface="Century Gothic"/>
              <a:cs typeface="Century Gothic"/>
              <a:sym typeface="Century Gothic"/>
            </a:endParaRPr>
          </a:p>
        </p:txBody>
      </p:sp>
      <p:sp>
        <p:nvSpPr>
          <p:cNvPr id="1420" name="Google Shape;1420;p133"/>
          <p:cNvSpPr txBox="1"/>
          <p:nvPr/>
        </p:nvSpPr>
        <p:spPr>
          <a:xfrm>
            <a:off x="998602" y="3504146"/>
            <a:ext cx="1890445" cy="763560"/>
          </a:xfrm>
          <a:prstGeom prst="rect">
            <a:avLst/>
          </a:prstGeom>
          <a:noFill/>
          <a:ln>
            <a:noFill/>
          </a:ln>
        </p:spPr>
        <p:txBody>
          <a:bodyPr anchorCtr="0" anchor="t" bIns="91425" lIns="91425" spcFirstLastPara="1" rIns="91425" wrap="square" tIns="91425">
            <a:normAutofit fontScale="92500" lnSpcReduction="20000"/>
          </a:bodyPr>
          <a:lstStyle/>
          <a:p>
            <a:pPr indent="0" lvl="0" marL="101600" marR="0" rtl="0" algn="l">
              <a:lnSpc>
                <a:spcPct val="115000"/>
              </a:lnSpc>
              <a:spcBef>
                <a:spcPts val="0"/>
              </a:spcBef>
              <a:spcAft>
                <a:spcPts val="0"/>
              </a:spcAft>
              <a:buClr>
                <a:schemeClr val="dk2"/>
              </a:buClr>
              <a:buSzPct val="108108"/>
              <a:buFont typeface="Century Gothic"/>
              <a:buNone/>
            </a:pPr>
            <a:r>
              <a:rPr b="1" i="0" lang="en-US" sz="2000" u="none" cap="none" strike="noStrike">
                <a:solidFill>
                  <a:schemeClr val="dk2"/>
                </a:solidFill>
                <a:latin typeface="Century Gothic"/>
                <a:ea typeface="Century Gothic"/>
                <a:cs typeface="Century Gothic"/>
                <a:sym typeface="Century Gothic"/>
              </a:rPr>
              <a:t>RLS Implemented</a:t>
            </a:r>
            <a:endParaRPr b="1" i="0" sz="2000" u="none" cap="none" strike="noStrike">
              <a:solidFill>
                <a:schemeClr val="dk2"/>
              </a:solidFill>
              <a:latin typeface="Century Gothic"/>
              <a:ea typeface="Century Gothic"/>
              <a:cs typeface="Century Gothic"/>
              <a:sym typeface="Century Gothic"/>
            </a:endParaRPr>
          </a:p>
        </p:txBody>
      </p:sp>
      <p:pic>
        <p:nvPicPr>
          <p:cNvPr id="1421" name="Google Shape;1421;p133"/>
          <p:cNvPicPr preferRelativeResize="0"/>
          <p:nvPr/>
        </p:nvPicPr>
        <p:blipFill rotWithShape="1">
          <a:blip r:embed="rId3">
            <a:alphaModFix/>
          </a:blip>
          <a:srcRect b="0" l="0" r="0" t="0"/>
          <a:stretch/>
        </p:blipFill>
        <p:spPr>
          <a:xfrm>
            <a:off x="3298647" y="1054056"/>
            <a:ext cx="6020014" cy="382744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3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27" name="Google Shape;1427;p13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Static Row-Level Security</a:t>
            </a:r>
            <a:endParaRPr/>
          </a:p>
        </p:txBody>
      </p:sp>
      <p:pic>
        <p:nvPicPr>
          <p:cNvPr id="1428" name="Google Shape;1428;p134"/>
          <p:cNvPicPr preferRelativeResize="0"/>
          <p:nvPr/>
        </p:nvPicPr>
        <p:blipFill rotWithShape="1">
          <a:blip r:embed="rId3">
            <a:alphaModFix/>
          </a:blip>
          <a:srcRect b="0" l="0" r="0" t="0"/>
          <a:stretch/>
        </p:blipFill>
        <p:spPr>
          <a:xfrm>
            <a:off x="184657" y="1359566"/>
            <a:ext cx="6821119" cy="4126832"/>
          </a:xfrm>
          <a:prstGeom prst="rect">
            <a:avLst/>
          </a:prstGeom>
          <a:noFill/>
          <a:ln>
            <a:noFill/>
          </a:ln>
        </p:spPr>
      </p:pic>
      <p:pic>
        <p:nvPicPr>
          <p:cNvPr id="1429" name="Google Shape;1429;p134"/>
          <p:cNvPicPr preferRelativeResize="0"/>
          <p:nvPr/>
        </p:nvPicPr>
        <p:blipFill rotWithShape="1">
          <a:blip r:embed="rId4">
            <a:alphaModFix/>
          </a:blip>
          <a:srcRect b="0" l="0" r="0" t="0"/>
          <a:stretch/>
        </p:blipFill>
        <p:spPr>
          <a:xfrm>
            <a:off x="7371347" y="1359566"/>
            <a:ext cx="4635996" cy="3874169"/>
          </a:xfrm>
          <a:prstGeom prst="rect">
            <a:avLst/>
          </a:prstGeom>
          <a:noFill/>
          <a:ln>
            <a:noFill/>
          </a:ln>
        </p:spPr>
      </p:pic>
      <p:sp>
        <p:nvSpPr>
          <p:cNvPr id="1430" name="Google Shape;1430;p134"/>
          <p:cNvSpPr/>
          <p:nvPr/>
        </p:nvSpPr>
        <p:spPr>
          <a:xfrm>
            <a:off x="3851284" y="2057399"/>
            <a:ext cx="1732547" cy="336885"/>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431" name="Google Shape;1431;p134"/>
          <p:cNvCxnSpPr>
            <a:stCxn id="1430" idx="2"/>
          </p:cNvCxnSpPr>
          <p:nvPr/>
        </p:nvCxnSpPr>
        <p:spPr>
          <a:xfrm>
            <a:off x="4717558" y="2394284"/>
            <a:ext cx="2653800" cy="493200"/>
          </a:xfrm>
          <a:prstGeom prst="straightConnector1">
            <a:avLst/>
          </a:prstGeom>
          <a:noFill/>
          <a:ln cap="flat" cmpd="sng" w="28575">
            <a:solidFill>
              <a:srgbClr val="C00000"/>
            </a:solidFill>
            <a:prstDash val="solid"/>
            <a:round/>
            <a:headEnd len="sm" w="sm" type="none"/>
            <a:tailEnd len="med" w="med" type="triangle"/>
          </a:ln>
        </p:spPr>
      </p:cxn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13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37" name="Google Shape;1437;p135"/>
          <p:cNvSpPr txBox="1"/>
          <p:nvPr>
            <p:ph type="title"/>
          </p:nvPr>
        </p:nvSpPr>
        <p:spPr>
          <a:xfrm>
            <a:off x="415599" y="2078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Setting Up RLS in Power BI Service</a:t>
            </a:r>
            <a:endParaRPr/>
          </a:p>
        </p:txBody>
      </p:sp>
      <p:pic>
        <p:nvPicPr>
          <p:cNvPr id="1438" name="Google Shape;1438;p135"/>
          <p:cNvPicPr preferRelativeResize="0"/>
          <p:nvPr/>
        </p:nvPicPr>
        <p:blipFill rotWithShape="1">
          <a:blip r:embed="rId3">
            <a:alphaModFix/>
          </a:blip>
          <a:srcRect b="0" l="0" r="0" t="0"/>
          <a:stretch/>
        </p:blipFill>
        <p:spPr>
          <a:xfrm>
            <a:off x="6013806" y="1370972"/>
            <a:ext cx="5457970" cy="2838847"/>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1439" name="Google Shape;1439;p135"/>
          <p:cNvPicPr preferRelativeResize="0"/>
          <p:nvPr/>
        </p:nvPicPr>
        <p:blipFill rotWithShape="1">
          <a:blip r:embed="rId4">
            <a:alphaModFix/>
          </a:blip>
          <a:srcRect b="0" l="0" r="0" t="0"/>
          <a:stretch/>
        </p:blipFill>
        <p:spPr>
          <a:xfrm>
            <a:off x="802417" y="1370972"/>
            <a:ext cx="4109490" cy="4116055"/>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440" name="Google Shape;1440;p135"/>
          <p:cNvSpPr txBox="1"/>
          <p:nvPr>
            <p:ph idx="1" type="body"/>
          </p:nvPr>
        </p:nvSpPr>
        <p:spPr>
          <a:xfrm>
            <a:off x="635466" y="5487027"/>
            <a:ext cx="4912579" cy="811446"/>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sz="1600">
                <a:solidFill>
                  <a:schemeClr val="dk1"/>
                </a:solidFill>
              </a:rPr>
              <a:t>From your Power BI service workspace you will need to select the dataset security settings</a:t>
            </a:r>
            <a:endParaRPr sz="1600">
              <a:solidFill>
                <a:schemeClr val="dk1"/>
              </a:solidFill>
            </a:endParaRPr>
          </a:p>
        </p:txBody>
      </p:sp>
      <p:sp>
        <p:nvSpPr>
          <p:cNvPr id="1441" name="Google Shape;1441;p135"/>
          <p:cNvSpPr/>
          <p:nvPr/>
        </p:nvSpPr>
        <p:spPr>
          <a:xfrm>
            <a:off x="802416" y="3428999"/>
            <a:ext cx="4016163" cy="392988"/>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42" name="Google Shape;1442;p135"/>
          <p:cNvSpPr/>
          <p:nvPr/>
        </p:nvSpPr>
        <p:spPr>
          <a:xfrm>
            <a:off x="3574727" y="3446999"/>
            <a:ext cx="319180" cy="392988"/>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43" name="Google Shape;1443;p135"/>
          <p:cNvSpPr/>
          <p:nvPr/>
        </p:nvSpPr>
        <p:spPr>
          <a:xfrm>
            <a:off x="3574727" y="5250093"/>
            <a:ext cx="1337180" cy="260947"/>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44" name="Google Shape;1444;p135"/>
          <p:cNvSpPr txBox="1"/>
          <p:nvPr/>
        </p:nvSpPr>
        <p:spPr>
          <a:xfrm>
            <a:off x="5938463" y="4203678"/>
            <a:ext cx="5640512" cy="811446"/>
          </a:xfrm>
          <a:prstGeom prst="rect">
            <a:avLst/>
          </a:prstGeom>
          <a:noFill/>
          <a:ln>
            <a:noFill/>
          </a:ln>
        </p:spPr>
        <p:txBody>
          <a:bodyPr anchorCtr="0" anchor="t" bIns="91425" lIns="91425" spcFirstLastPara="1" rIns="91425" wrap="square" tIns="91425">
            <a:normAutofit/>
          </a:bodyPr>
          <a:lstStyle/>
          <a:p>
            <a:pPr indent="0" lvl="0" marL="101600" marR="0" rtl="0" algn="l">
              <a:lnSpc>
                <a:spcPct val="115000"/>
              </a:lnSpc>
              <a:spcBef>
                <a:spcPts val="0"/>
              </a:spcBef>
              <a:spcAft>
                <a:spcPts val="0"/>
              </a:spcAft>
              <a:buClr>
                <a:schemeClr val="dk2"/>
              </a:buClr>
              <a:buSzPts val="2000"/>
              <a:buFont typeface="Century Gothic"/>
              <a:buNone/>
            </a:pPr>
            <a:r>
              <a:rPr b="0" i="0" lang="en-US" sz="1600" u="none" cap="none" strike="noStrike">
                <a:solidFill>
                  <a:schemeClr val="dk1"/>
                </a:solidFill>
                <a:latin typeface="Century Gothic"/>
                <a:ea typeface="Century Gothic"/>
                <a:cs typeface="Century Gothic"/>
                <a:sym typeface="Century Gothic"/>
              </a:rPr>
              <a:t>Add the users that should be assigned to the applicable RLS role</a:t>
            </a:r>
            <a:endParaRPr b="0" i="0" sz="1600" u="none" cap="none" strike="noStrike">
              <a:solidFill>
                <a:schemeClr val="dk1"/>
              </a:solidFill>
              <a:latin typeface="Century Gothic"/>
              <a:ea typeface="Century Gothic"/>
              <a:cs typeface="Century Gothic"/>
              <a:sym typeface="Century Gothic"/>
            </a:endParaRPr>
          </a:p>
        </p:txBody>
      </p:sp>
      <p:cxnSp>
        <p:nvCxnSpPr>
          <p:cNvPr id="1445" name="Google Shape;1445;p135"/>
          <p:cNvCxnSpPr/>
          <p:nvPr/>
        </p:nvCxnSpPr>
        <p:spPr>
          <a:xfrm>
            <a:off x="7397393" y="2137025"/>
            <a:ext cx="1212351" cy="474844"/>
          </a:xfrm>
          <a:prstGeom prst="straightConnector1">
            <a:avLst/>
          </a:prstGeom>
          <a:noFill/>
          <a:ln cap="flat" cmpd="sng" w="28575">
            <a:solidFill>
              <a:schemeClr val="accent2"/>
            </a:solidFill>
            <a:prstDash val="solid"/>
            <a:round/>
            <a:headEnd len="sm" w="sm" type="none"/>
            <a:tailEnd len="med" w="med" type="triangle"/>
          </a:ln>
        </p:spPr>
      </p:cxn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13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51" name="Google Shape;1451;p13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RLS Security</a:t>
            </a:r>
            <a:endParaRPr/>
          </a:p>
        </p:txBody>
      </p:sp>
      <p:sp>
        <p:nvSpPr>
          <p:cNvPr id="1452" name="Google Shape;1452;p136"/>
          <p:cNvSpPr txBox="1"/>
          <p:nvPr/>
        </p:nvSpPr>
        <p:spPr>
          <a:xfrm>
            <a:off x="418643" y="1456898"/>
            <a:ext cx="11341267" cy="680196"/>
          </a:xfrm>
          <a:prstGeom prst="rect">
            <a:avLst/>
          </a:prstGeom>
          <a:noFill/>
          <a:ln>
            <a:noFill/>
          </a:ln>
        </p:spPr>
        <p:txBody>
          <a:bodyPr anchorCtr="0" anchor="t" bIns="91425" lIns="0" spcFirstLastPara="1" rIns="0" wrap="square" tIns="91425">
            <a:noAutofit/>
          </a:bodyPr>
          <a:lstStyle/>
          <a:p>
            <a:pPr indent="0" lvl="0" marL="0" marR="0" rtl="0" algn="l">
              <a:lnSpc>
                <a:spcPct val="100000"/>
              </a:lnSpc>
              <a:spcBef>
                <a:spcPts val="0"/>
              </a:spcBef>
              <a:spcAft>
                <a:spcPts val="0"/>
              </a:spcAft>
              <a:buClr>
                <a:schemeClr val="dk1"/>
              </a:buClr>
              <a:buSzPts val="2070"/>
              <a:buFont typeface="Arial"/>
              <a:buNone/>
            </a:pPr>
            <a:r>
              <a:rPr b="0" i="0" lang="en-US" sz="2300" u="none" cap="none" strike="noStrike">
                <a:solidFill>
                  <a:schemeClr val="dk1"/>
                </a:solidFill>
                <a:latin typeface="Arial"/>
                <a:ea typeface="Arial"/>
                <a:cs typeface="Arial"/>
                <a:sym typeface="Arial"/>
              </a:rPr>
              <a:t>Secure reports and workspace by sharing them to Active Directory users and groups.</a:t>
            </a:r>
            <a:endParaRPr/>
          </a:p>
        </p:txBody>
      </p:sp>
      <p:pic>
        <p:nvPicPr>
          <p:cNvPr descr="A screenshot of a data model showing three tables; Employees, Sales, and Products, with relationships defined between tables." id="1453" name="Google Shape;1453;p136"/>
          <p:cNvPicPr preferRelativeResize="0"/>
          <p:nvPr/>
        </p:nvPicPr>
        <p:blipFill rotWithShape="1">
          <a:blip r:embed="rId3">
            <a:alphaModFix/>
          </a:blip>
          <a:srcRect b="0" l="0" r="0" t="0"/>
          <a:stretch/>
        </p:blipFill>
        <p:spPr>
          <a:xfrm>
            <a:off x="432090" y="2137094"/>
            <a:ext cx="10506210" cy="3113441"/>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3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59" name="Google Shape;1459;p13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Dynamic RLS</a:t>
            </a:r>
            <a:endParaRPr/>
          </a:p>
        </p:txBody>
      </p:sp>
      <p:sp>
        <p:nvSpPr>
          <p:cNvPr id="1460" name="Google Shape;1460;p137"/>
          <p:cNvSpPr txBox="1"/>
          <p:nvPr>
            <p:ph idx="1" type="body"/>
          </p:nvPr>
        </p:nvSpPr>
        <p:spPr>
          <a:xfrm>
            <a:off x="415599" y="5619964"/>
            <a:ext cx="11360799" cy="471750"/>
          </a:xfrm>
          <a:prstGeom prst="rect">
            <a:avLst/>
          </a:prstGeom>
          <a:noFill/>
          <a:ln>
            <a:noFill/>
          </a:ln>
        </p:spPr>
        <p:txBody>
          <a:bodyPr anchorCtr="0" anchor="t" bIns="91425" lIns="91425" spcFirstLastPara="1" rIns="91425" wrap="square" tIns="91425">
            <a:normAutofit fontScale="92500" lnSpcReduction="20000"/>
          </a:bodyPr>
          <a:lstStyle/>
          <a:p>
            <a:pPr indent="-228600" lvl="0" marL="457200" rtl="0" algn="l">
              <a:lnSpc>
                <a:spcPct val="115000"/>
              </a:lnSpc>
              <a:spcBef>
                <a:spcPts val="0"/>
              </a:spcBef>
              <a:spcAft>
                <a:spcPts val="0"/>
              </a:spcAft>
              <a:buSzPct val="108108"/>
              <a:buNone/>
            </a:pPr>
            <a:r>
              <a:t/>
            </a:r>
            <a:endParaRPr/>
          </a:p>
        </p:txBody>
      </p:sp>
      <p:pic>
        <p:nvPicPr>
          <p:cNvPr id="1461" name="Google Shape;1461;p137"/>
          <p:cNvPicPr preferRelativeResize="0"/>
          <p:nvPr/>
        </p:nvPicPr>
        <p:blipFill rotWithShape="1">
          <a:blip r:embed="rId3">
            <a:alphaModFix/>
          </a:blip>
          <a:srcRect b="0" l="0" r="0" t="0"/>
          <a:stretch/>
        </p:blipFill>
        <p:spPr>
          <a:xfrm>
            <a:off x="377163" y="1359566"/>
            <a:ext cx="9488778" cy="2851487"/>
          </a:xfrm>
          <a:prstGeom prst="rect">
            <a:avLst/>
          </a:prstGeom>
          <a:noFill/>
          <a:ln>
            <a:noFill/>
          </a:ln>
        </p:spPr>
      </p:pic>
      <p:sp>
        <p:nvSpPr>
          <p:cNvPr id="1462" name="Google Shape;1462;p137"/>
          <p:cNvSpPr/>
          <p:nvPr/>
        </p:nvSpPr>
        <p:spPr>
          <a:xfrm>
            <a:off x="6401979" y="2448424"/>
            <a:ext cx="3223284" cy="336885"/>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463" name="Google Shape;1463;p137"/>
          <p:cNvPicPr preferRelativeResize="0"/>
          <p:nvPr/>
        </p:nvPicPr>
        <p:blipFill rotWithShape="1">
          <a:blip r:embed="rId4">
            <a:alphaModFix/>
          </a:blip>
          <a:srcRect b="0" l="0" r="0" t="0"/>
          <a:stretch/>
        </p:blipFill>
        <p:spPr>
          <a:xfrm>
            <a:off x="6925504" y="4072692"/>
            <a:ext cx="4889333" cy="1955733"/>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38"/>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1469" name="Google Shape;1469;p13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39"/>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KC8</a:t>
            </a:r>
            <a:endParaRPr/>
          </a:p>
        </p:txBody>
      </p:sp>
      <p:sp>
        <p:nvSpPr>
          <p:cNvPr id="1475" name="Google Shape;1475;p13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30" name="Google Shape;330;p14"/>
          <p:cNvSpPr txBox="1"/>
          <p:nvPr>
            <p:ph type="title"/>
          </p:nvPr>
        </p:nvSpPr>
        <p:spPr>
          <a:xfrm>
            <a:off x="415600" y="175111"/>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Employee RLS Page 3</a:t>
            </a:r>
            <a:endParaRPr/>
          </a:p>
        </p:txBody>
      </p:sp>
      <p:pic>
        <p:nvPicPr>
          <p:cNvPr id="331" name="Google Shape;331;p14"/>
          <p:cNvPicPr preferRelativeResize="0"/>
          <p:nvPr/>
        </p:nvPicPr>
        <p:blipFill rotWithShape="1">
          <a:blip r:embed="rId3">
            <a:alphaModFix/>
          </a:blip>
          <a:srcRect b="0" l="0" r="0" t="0"/>
          <a:stretch/>
        </p:blipFill>
        <p:spPr>
          <a:xfrm>
            <a:off x="1648039" y="1297890"/>
            <a:ext cx="8643635" cy="4858769"/>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140"/>
          <p:cNvSpPr txBox="1"/>
          <p:nvPr>
            <p:ph type="title"/>
          </p:nvPr>
        </p:nvSpPr>
        <p:spPr>
          <a:xfrm>
            <a:off x="786044" y="2083879"/>
            <a:ext cx="4605200" cy="19764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US" sz="4800"/>
              <a:t>Power BI App Deployment</a:t>
            </a:r>
            <a:endParaRPr/>
          </a:p>
        </p:txBody>
      </p:sp>
      <p:sp>
        <p:nvSpPr>
          <p:cNvPr id="1481" name="Google Shape;1481;p140"/>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14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87" name="Google Shape;1487;p141"/>
          <p:cNvSpPr txBox="1"/>
          <p:nvPr>
            <p:ph type="title"/>
          </p:nvPr>
        </p:nvSpPr>
        <p:spPr>
          <a:xfrm>
            <a:off x="415599"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Publishing your report App </a:t>
            </a:r>
            <a:endParaRPr/>
          </a:p>
        </p:txBody>
      </p:sp>
      <p:sp>
        <p:nvSpPr>
          <p:cNvPr id="1488" name="Google Shape;1488;p141"/>
          <p:cNvSpPr txBox="1"/>
          <p:nvPr>
            <p:ph idx="1" type="body"/>
          </p:nvPr>
        </p:nvSpPr>
        <p:spPr>
          <a:xfrm>
            <a:off x="415599" y="1643865"/>
            <a:ext cx="4937237" cy="4428161"/>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sz="1800"/>
              <a:t>Within Power BI, you have the capability to craft formalized content packages and subsequently share them widely in the form of apps. </a:t>
            </a:r>
            <a:endParaRPr/>
          </a:p>
          <a:p>
            <a:pPr indent="0" lvl="0" marL="101600" rtl="0" algn="l">
              <a:lnSpc>
                <a:spcPct val="115000"/>
              </a:lnSpc>
              <a:spcBef>
                <a:spcPts val="0"/>
              </a:spcBef>
              <a:spcAft>
                <a:spcPts val="0"/>
              </a:spcAft>
              <a:buSzPts val="2000"/>
              <a:buNone/>
            </a:pPr>
            <a:r>
              <a:t/>
            </a:r>
            <a:endParaRPr sz="1800"/>
          </a:p>
          <a:p>
            <a:pPr indent="0" lvl="0" marL="101600" rtl="0" algn="l">
              <a:lnSpc>
                <a:spcPct val="115000"/>
              </a:lnSpc>
              <a:spcBef>
                <a:spcPts val="0"/>
              </a:spcBef>
              <a:spcAft>
                <a:spcPts val="0"/>
              </a:spcAft>
              <a:buSzPts val="2000"/>
              <a:buNone/>
            </a:pPr>
            <a:r>
              <a:rPr lang="en-US" sz="1800"/>
              <a:t>These apps are developed within workspaces, fostering collaborative work on Power BI content alongside your peers. After completion, you can then release the finalized app to a broad audience within your organization.</a:t>
            </a:r>
            <a:endParaRPr sz="1800"/>
          </a:p>
        </p:txBody>
      </p:sp>
      <p:pic>
        <p:nvPicPr>
          <p:cNvPr id="1489" name="Google Shape;1489;p141"/>
          <p:cNvPicPr preferRelativeResize="0"/>
          <p:nvPr/>
        </p:nvPicPr>
        <p:blipFill rotWithShape="1">
          <a:blip r:embed="rId3">
            <a:alphaModFix/>
          </a:blip>
          <a:srcRect b="0" l="0" r="38937" t="0"/>
          <a:stretch/>
        </p:blipFill>
        <p:spPr>
          <a:xfrm>
            <a:off x="5718636" y="1185272"/>
            <a:ext cx="5943772" cy="4863253"/>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14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95" name="Google Shape;1495;p142"/>
          <p:cNvSpPr txBox="1"/>
          <p:nvPr>
            <p:ph type="title"/>
          </p:nvPr>
        </p:nvSpPr>
        <p:spPr>
          <a:xfrm>
            <a:off x="415599" y="157267"/>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App Benefits of Report Distribution</a:t>
            </a:r>
            <a:endParaRPr/>
          </a:p>
        </p:txBody>
      </p:sp>
      <p:sp>
        <p:nvSpPr>
          <p:cNvPr id="1496" name="Google Shape;1496;p142"/>
          <p:cNvSpPr txBox="1"/>
          <p:nvPr>
            <p:ph idx="1" type="body"/>
          </p:nvPr>
        </p:nvSpPr>
        <p:spPr>
          <a:xfrm>
            <a:off x="415599" y="1393247"/>
            <a:ext cx="5502316" cy="455508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Streamlined Access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Enhanced Security</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Consistency</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Simplified Sharing</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Usage Metrics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Mobile Access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Automatic Updates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User-Friendly Experience</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Scalability</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Version Control</a:t>
            </a:r>
            <a:endParaRPr/>
          </a:p>
          <a:p>
            <a:pPr indent="0" lvl="0" marL="101600" rtl="0" algn="l">
              <a:lnSpc>
                <a:spcPct val="150000"/>
              </a:lnSpc>
              <a:spcBef>
                <a:spcPts val="0"/>
              </a:spcBef>
              <a:spcAft>
                <a:spcPts val="0"/>
              </a:spcAft>
              <a:buSzPts val="2000"/>
              <a:buNone/>
            </a:pPr>
            <a:r>
              <a:t/>
            </a:r>
            <a:endParaRPr sz="2000">
              <a:latin typeface="Century Gothic"/>
              <a:ea typeface="Century Gothic"/>
              <a:cs typeface="Century Gothic"/>
              <a:sym typeface="Century Gothic"/>
            </a:endParaRPr>
          </a:p>
          <a:p>
            <a:pPr indent="-228600" lvl="0" marL="457200" rtl="0" algn="l">
              <a:lnSpc>
                <a:spcPct val="150000"/>
              </a:lnSpc>
              <a:spcBef>
                <a:spcPts val="0"/>
              </a:spcBef>
              <a:spcAft>
                <a:spcPts val="0"/>
              </a:spcAft>
              <a:buSzPts val="2000"/>
              <a:buFont typeface="Noto Sans Symbols"/>
              <a:buNone/>
            </a:pPr>
            <a:r>
              <a:t/>
            </a:r>
            <a:endParaRPr sz="2000">
              <a:latin typeface="Century Gothic"/>
              <a:ea typeface="Century Gothic"/>
              <a:cs typeface="Century Gothic"/>
              <a:sym typeface="Century Gothic"/>
            </a:endParaRPr>
          </a:p>
          <a:p>
            <a:pPr indent="-228600" lvl="0" marL="457200" rtl="0" algn="l">
              <a:lnSpc>
                <a:spcPct val="150000"/>
              </a:lnSpc>
              <a:spcBef>
                <a:spcPts val="0"/>
              </a:spcBef>
              <a:spcAft>
                <a:spcPts val="0"/>
              </a:spcAft>
              <a:buSzPts val="2000"/>
              <a:buFont typeface="Noto Sans Symbols"/>
              <a:buNone/>
            </a:pPr>
            <a:r>
              <a:t/>
            </a:r>
            <a:endParaRPr sz="2000">
              <a:latin typeface="Century Gothic"/>
              <a:ea typeface="Century Gothic"/>
              <a:cs typeface="Century Gothic"/>
              <a:sym typeface="Century Gothic"/>
            </a:endParaRPr>
          </a:p>
          <a:p>
            <a:pPr indent="-228600" lvl="0" marL="457200" rtl="0" algn="l">
              <a:lnSpc>
                <a:spcPct val="150000"/>
              </a:lnSpc>
              <a:spcBef>
                <a:spcPts val="0"/>
              </a:spcBef>
              <a:spcAft>
                <a:spcPts val="0"/>
              </a:spcAft>
              <a:buSzPts val="2000"/>
              <a:buFont typeface="Noto Sans Symbols"/>
              <a:buNone/>
            </a:pPr>
            <a:r>
              <a:t/>
            </a:r>
            <a:endParaRPr sz="2000">
              <a:latin typeface="Century Gothic"/>
              <a:ea typeface="Century Gothic"/>
              <a:cs typeface="Century Gothic"/>
              <a:sym typeface="Century Gothic"/>
            </a:endParaRPr>
          </a:p>
          <a:p>
            <a:pPr indent="-228600" lvl="0" marL="457200" rtl="0" algn="l">
              <a:lnSpc>
                <a:spcPct val="150000"/>
              </a:lnSpc>
              <a:spcBef>
                <a:spcPts val="0"/>
              </a:spcBef>
              <a:spcAft>
                <a:spcPts val="0"/>
              </a:spcAft>
              <a:buSzPts val="2000"/>
              <a:buFont typeface="Noto Sans Symbols"/>
              <a:buNone/>
            </a:pPr>
            <a:r>
              <a:t/>
            </a:r>
            <a:endParaRPr sz="2000">
              <a:latin typeface="Century Gothic"/>
              <a:ea typeface="Century Gothic"/>
              <a:cs typeface="Century Gothic"/>
              <a:sym typeface="Century Gothic"/>
            </a:endParaRPr>
          </a:p>
          <a:p>
            <a:pPr indent="-228600" lvl="0" marL="457200" rtl="0" algn="l">
              <a:lnSpc>
                <a:spcPct val="150000"/>
              </a:lnSpc>
              <a:spcBef>
                <a:spcPts val="0"/>
              </a:spcBef>
              <a:spcAft>
                <a:spcPts val="0"/>
              </a:spcAft>
              <a:buSzPts val="2000"/>
              <a:buFont typeface="Noto Sans Symbols"/>
              <a:buNone/>
            </a:pPr>
            <a:r>
              <a:t/>
            </a:r>
            <a:endParaRPr sz="2000">
              <a:latin typeface="Century Gothic"/>
              <a:ea typeface="Century Gothic"/>
              <a:cs typeface="Century Gothic"/>
              <a:sym typeface="Century Gothic"/>
            </a:endParaRPr>
          </a:p>
          <a:p>
            <a:pPr indent="0" lvl="0" marL="101600" rtl="0" algn="l">
              <a:lnSpc>
                <a:spcPct val="115000"/>
              </a:lnSpc>
              <a:spcBef>
                <a:spcPts val="0"/>
              </a:spcBef>
              <a:spcAft>
                <a:spcPts val="0"/>
              </a:spcAft>
              <a:buSzPts val="2000"/>
              <a:buNone/>
            </a:pPr>
            <a:r>
              <a:t/>
            </a:r>
            <a:endParaRPr/>
          </a:p>
        </p:txBody>
      </p:sp>
      <p:pic>
        <p:nvPicPr>
          <p:cNvPr descr="Best practice - Free marketing icons" id="1497" name="Google Shape;1497;p142"/>
          <p:cNvPicPr preferRelativeResize="0"/>
          <p:nvPr/>
        </p:nvPicPr>
        <p:blipFill rotWithShape="1">
          <a:blip r:embed="rId3">
            <a:alphaModFix/>
          </a:blip>
          <a:srcRect b="0" l="0" r="0" t="0"/>
          <a:stretch/>
        </p:blipFill>
        <p:spPr>
          <a:xfrm>
            <a:off x="6870032" y="1571438"/>
            <a:ext cx="4006516" cy="4006516"/>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43"/>
          <p:cNvSpPr txBox="1"/>
          <p:nvPr>
            <p:ph type="title"/>
          </p:nvPr>
        </p:nvSpPr>
        <p:spPr>
          <a:xfrm>
            <a:off x="169021" y="264347"/>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Strategy #1: Separate Workspaces for Each User Group</a:t>
            </a:r>
            <a:endParaRPr/>
          </a:p>
        </p:txBody>
      </p:sp>
      <p:pic>
        <p:nvPicPr>
          <p:cNvPr id="1504" name="Google Shape;1504;p143"/>
          <p:cNvPicPr preferRelativeResize="0"/>
          <p:nvPr/>
        </p:nvPicPr>
        <p:blipFill rotWithShape="1">
          <a:blip r:embed="rId3">
            <a:alphaModFix/>
          </a:blip>
          <a:srcRect b="0" l="0" r="0" t="0"/>
          <a:stretch/>
        </p:blipFill>
        <p:spPr>
          <a:xfrm>
            <a:off x="2439639" y="925163"/>
            <a:ext cx="7867528" cy="5362619"/>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44"/>
          <p:cNvSpPr txBox="1"/>
          <p:nvPr>
            <p:ph type="title"/>
          </p:nvPr>
        </p:nvSpPr>
        <p:spPr>
          <a:xfrm>
            <a:off x="108131" y="123364"/>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Strategy #2: Shared Workspace for Multiple User Groups</a:t>
            </a:r>
            <a:endParaRPr/>
          </a:p>
        </p:txBody>
      </p:sp>
      <p:pic>
        <p:nvPicPr>
          <p:cNvPr id="1511" name="Google Shape;1511;p144"/>
          <p:cNvPicPr preferRelativeResize="0"/>
          <p:nvPr/>
        </p:nvPicPr>
        <p:blipFill rotWithShape="1">
          <a:blip r:embed="rId3">
            <a:alphaModFix/>
          </a:blip>
          <a:srcRect b="0" l="0" r="0" t="0"/>
          <a:stretch/>
        </p:blipFill>
        <p:spPr>
          <a:xfrm>
            <a:off x="2008243" y="1112955"/>
            <a:ext cx="8431181" cy="474331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45"/>
          <p:cNvSpPr txBox="1"/>
          <p:nvPr>
            <p:ph type="title"/>
          </p:nvPr>
        </p:nvSpPr>
        <p:spPr>
          <a:xfrm>
            <a:off x="296778" y="96204"/>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Create and publish your App</a:t>
            </a:r>
            <a:endParaRPr/>
          </a:p>
        </p:txBody>
      </p:sp>
      <p:pic>
        <p:nvPicPr>
          <p:cNvPr id="1517" name="Google Shape;1517;p145"/>
          <p:cNvPicPr preferRelativeResize="0"/>
          <p:nvPr/>
        </p:nvPicPr>
        <p:blipFill rotWithShape="1">
          <a:blip r:embed="rId3">
            <a:alphaModFix/>
          </a:blip>
          <a:srcRect b="0" l="0" r="0" t="0"/>
          <a:stretch/>
        </p:blipFill>
        <p:spPr>
          <a:xfrm>
            <a:off x="296778" y="836950"/>
            <a:ext cx="11149326" cy="1966467"/>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518" name="Google Shape;1518;p145"/>
          <p:cNvSpPr/>
          <p:nvPr/>
        </p:nvSpPr>
        <p:spPr>
          <a:xfrm>
            <a:off x="1940302" y="1463876"/>
            <a:ext cx="823446" cy="26547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519" name="Google Shape;1519;p145"/>
          <p:cNvPicPr preferRelativeResize="0"/>
          <p:nvPr/>
        </p:nvPicPr>
        <p:blipFill rotWithShape="1">
          <a:blip r:embed="rId4">
            <a:alphaModFix/>
          </a:blip>
          <a:srcRect b="0" l="0" r="0" t="0"/>
          <a:stretch/>
        </p:blipFill>
        <p:spPr>
          <a:xfrm>
            <a:off x="6836949" y="2260931"/>
            <a:ext cx="3992014" cy="4092109"/>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146"/>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
        <p:nvSpPr>
          <p:cNvPr id="1525" name="Google Shape;1525;p146"/>
          <p:cNvSpPr txBox="1"/>
          <p:nvPr>
            <p:ph type="title"/>
          </p:nvPr>
        </p:nvSpPr>
        <p:spPr>
          <a:xfrm>
            <a:off x="415600" y="22902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Report Content</a:t>
            </a:r>
            <a:endParaRPr/>
          </a:p>
        </p:txBody>
      </p:sp>
      <p:pic>
        <p:nvPicPr>
          <p:cNvPr id="1526" name="Google Shape;1526;p146"/>
          <p:cNvPicPr preferRelativeResize="0"/>
          <p:nvPr/>
        </p:nvPicPr>
        <p:blipFill rotWithShape="1">
          <a:blip r:embed="rId3">
            <a:alphaModFix/>
          </a:blip>
          <a:srcRect b="0" l="0" r="0" t="0"/>
          <a:stretch/>
        </p:blipFill>
        <p:spPr>
          <a:xfrm>
            <a:off x="415600" y="1052214"/>
            <a:ext cx="5875937" cy="3760782"/>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1527" name="Google Shape;1527;p146"/>
          <p:cNvPicPr preferRelativeResize="0"/>
          <p:nvPr/>
        </p:nvPicPr>
        <p:blipFill rotWithShape="1">
          <a:blip r:embed="rId4">
            <a:alphaModFix/>
          </a:blip>
          <a:srcRect b="0" l="0" r="0" t="0"/>
          <a:stretch/>
        </p:blipFill>
        <p:spPr>
          <a:xfrm>
            <a:off x="4916933" y="2932605"/>
            <a:ext cx="7111278" cy="3559749"/>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1528" name="Google Shape;1528;p146"/>
          <p:cNvPicPr preferRelativeResize="0"/>
          <p:nvPr/>
        </p:nvPicPr>
        <p:blipFill rotWithShape="1">
          <a:blip r:embed="rId5">
            <a:alphaModFix/>
          </a:blip>
          <a:srcRect b="0" l="0" r="0" t="0"/>
          <a:stretch/>
        </p:blipFill>
        <p:spPr>
          <a:xfrm>
            <a:off x="6676859" y="1052214"/>
            <a:ext cx="3591426" cy="1686160"/>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529" name="Google Shape;1529;p146"/>
          <p:cNvSpPr/>
          <p:nvPr/>
        </p:nvSpPr>
        <p:spPr>
          <a:xfrm>
            <a:off x="8472572" y="2100873"/>
            <a:ext cx="823446" cy="26547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pic>
        <p:nvPicPr>
          <p:cNvPr id="1534" name="Google Shape;1534;p147"/>
          <p:cNvPicPr preferRelativeResize="0"/>
          <p:nvPr/>
        </p:nvPicPr>
        <p:blipFill rotWithShape="1">
          <a:blip r:embed="rId3">
            <a:alphaModFix/>
          </a:blip>
          <a:srcRect b="0" l="0" r="0" t="0"/>
          <a:stretch/>
        </p:blipFill>
        <p:spPr>
          <a:xfrm>
            <a:off x="328773" y="726001"/>
            <a:ext cx="11534454" cy="5405997"/>
          </a:xfrm>
          <a:prstGeom prst="rect">
            <a:avLst/>
          </a:prstGeom>
          <a:noFill/>
          <a:ln>
            <a:noFill/>
          </a:ln>
        </p:spPr>
      </p:pic>
      <p:sp>
        <p:nvSpPr>
          <p:cNvPr id="1535" name="Google Shape;1535;p14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
        <p:nvSpPr>
          <p:cNvPr id="1536" name="Google Shape;1536;p147"/>
          <p:cNvSpPr txBox="1"/>
          <p:nvPr>
            <p:ph type="title"/>
          </p:nvPr>
        </p:nvSpPr>
        <p:spPr>
          <a:xfrm>
            <a:off x="301608" y="5830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Managing App Audiences</a:t>
            </a:r>
            <a:endParaRPr/>
          </a:p>
        </p:txBody>
      </p:sp>
      <p:sp>
        <p:nvSpPr>
          <p:cNvPr id="1537" name="Google Shape;1537;p147"/>
          <p:cNvSpPr/>
          <p:nvPr/>
        </p:nvSpPr>
        <p:spPr>
          <a:xfrm>
            <a:off x="136626" y="3251804"/>
            <a:ext cx="1914547" cy="30096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38" name="Google Shape;1538;p147"/>
          <p:cNvSpPr/>
          <p:nvPr/>
        </p:nvSpPr>
        <p:spPr>
          <a:xfrm>
            <a:off x="9700154" y="2376789"/>
            <a:ext cx="2163073" cy="1052691"/>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39" name="Google Shape;1539;p147"/>
          <p:cNvSpPr/>
          <p:nvPr/>
        </p:nvSpPr>
        <p:spPr>
          <a:xfrm>
            <a:off x="10260226" y="5799049"/>
            <a:ext cx="955496" cy="38776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40" name="Google Shape;1540;p147"/>
          <p:cNvSpPr txBox="1"/>
          <p:nvPr/>
        </p:nvSpPr>
        <p:spPr>
          <a:xfrm>
            <a:off x="64703" y="4103719"/>
            <a:ext cx="2075379" cy="738664"/>
          </a:xfrm>
          <a:prstGeom prst="rect">
            <a:avLst/>
          </a:prstGeom>
          <a:solidFill>
            <a:srgbClr val="FEFB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Hide reports that should not be accessible to this audience</a:t>
            </a:r>
            <a:endParaRPr/>
          </a:p>
        </p:txBody>
      </p:sp>
      <p:sp>
        <p:nvSpPr>
          <p:cNvPr id="1541" name="Google Shape;1541;p147"/>
          <p:cNvSpPr/>
          <p:nvPr/>
        </p:nvSpPr>
        <p:spPr>
          <a:xfrm>
            <a:off x="2261665" y="1449422"/>
            <a:ext cx="1114876" cy="30096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42" name="Google Shape;1542;p147"/>
          <p:cNvSpPr/>
          <p:nvPr/>
        </p:nvSpPr>
        <p:spPr>
          <a:xfrm rot="10800000">
            <a:off x="814718" y="3701693"/>
            <a:ext cx="287675" cy="387762"/>
          </a:xfrm>
          <a:prstGeom prst="downArrow">
            <a:avLst>
              <a:gd fmla="val 50000" name="adj1"/>
              <a:gd fmla="val 50000" name="adj2"/>
            </a:avLst>
          </a:prstGeom>
          <a:solidFill>
            <a:schemeClr val="accent1"/>
          </a:solidFill>
          <a:ln cap="flat" cmpd="sng" w="25400">
            <a:solidFill>
              <a:srgbClr val="6B16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43" name="Google Shape;1543;p147"/>
          <p:cNvSpPr/>
          <p:nvPr/>
        </p:nvSpPr>
        <p:spPr>
          <a:xfrm rot="5400000">
            <a:off x="3732646" y="1382768"/>
            <a:ext cx="287675" cy="387762"/>
          </a:xfrm>
          <a:prstGeom prst="downArrow">
            <a:avLst>
              <a:gd fmla="val 50000" name="adj1"/>
              <a:gd fmla="val 50000" name="adj2"/>
            </a:avLst>
          </a:prstGeom>
          <a:solidFill>
            <a:schemeClr val="accent1"/>
          </a:solidFill>
          <a:ln cap="flat" cmpd="sng" w="25400">
            <a:solidFill>
              <a:srgbClr val="6B16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44" name="Google Shape;1544;p147"/>
          <p:cNvSpPr txBox="1"/>
          <p:nvPr/>
        </p:nvSpPr>
        <p:spPr>
          <a:xfrm>
            <a:off x="4271743" y="1338514"/>
            <a:ext cx="2075379" cy="523220"/>
          </a:xfrm>
          <a:prstGeom prst="rect">
            <a:avLst/>
          </a:prstGeom>
          <a:solidFill>
            <a:srgbClr val="FEFB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Add up to 10 audience views</a:t>
            </a:r>
            <a:endParaRPr/>
          </a:p>
        </p:txBody>
      </p:sp>
      <p:sp>
        <p:nvSpPr>
          <p:cNvPr id="1545" name="Google Shape;1545;p147"/>
          <p:cNvSpPr txBox="1"/>
          <p:nvPr/>
        </p:nvSpPr>
        <p:spPr>
          <a:xfrm>
            <a:off x="9883921" y="4244932"/>
            <a:ext cx="2075379" cy="738664"/>
          </a:xfrm>
          <a:prstGeom prst="rect">
            <a:avLst/>
          </a:prstGeom>
          <a:solidFill>
            <a:srgbClr val="FEFB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Determine who needs to have access to this view</a:t>
            </a:r>
            <a:endParaRPr/>
          </a:p>
        </p:txBody>
      </p:sp>
      <p:sp>
        <p:nvSpPr>
          <p:cNvPr id="1546" name="Google Shape;1546;p147"/>
          <p:cNvSpPr/>
          <p:nvPr/>
        </p:nvSpPr>
        <p:spPr>
          <a:xfrm rot="10800000">
            <a:off x="11495348" y="3757547"/>
            <a:ext cx="287675" cy="387762"/>
          </a:xfrm>
          <a:prstGeom prst="downArrow">
            <a:avLst>
              <a:gd fmla="val 50000" name="adj1"/>
              <a:gd fmla="val 50000" name="adj2"/>
            </a:avLst>
          </a:prstGeom>
          <a:solidFill>
            <a:schemeClr val="accent1"/>
          </a:solidFill>
          <a:ln cap="flat" cmpd="sng" w="25400">
            <a:solidFill>
              <a:srgbClr val="6B16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547" name="Google Shape;1547;p147"/>
          <p:cNvPicPr preferRelativeResize="0"/>
          <p:nvPr/>
        </p:nvPicPr>
        <p:blipFill rotWithShape="1">
          <a:blip r:embed="rId4">
            <a:alphaModFix/>
          </a:blip>
          <a:srcRect b="0" l="0" r="0" t="0"/>
          <a:stretch/>
        </p:blipFill>
        <p:spPr>
          <a:xfrm>
            <a:off x="3349376" y="5438724"/>
            <a:ext cx="4335928" cy="1295711"/>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cxnSp>
        <p:nvCxnSpPr>
          <p:cNvPr id="1548" name="Google Shape;1548;p147"/>
          <p:cNvCxnSpPr>
            <a:stCxn id="1539" idx="1"/>
          </p:cNvCxnSpPr>
          <p:nvPr/>
        </p:nvCxnSpPr>
        <p:spPr>
          <a:xfrm rot="10800000">
            <a:off x="7886926" y="5992930"/>
            <a:ext cx="2373300" cy="0"/>
          </a:xfrm>
          <a:prstGeom prst="straightConnector1">
            <a:avLst/>
          </a:prstGeom>
          <a:noFill/>
          <a:ln cap="flat" cmpd="sng" w="28575">
            <a:solidFill>
              <a:srgbClr val="FE2E08"/>
            </a:solidFill>
            <a:prstDash val="solid"/>
            <a:round/>
            <a:headEnd len="sm" w="sm" type="none"/>
            <a:tailEnd len="med" w="med" type="triangle"/>
          </a:ln>
        </p:spPr>
      </p:cxn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48"/>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
        <p:nvSpPr>
          <p:cNvPr id="1554" name="Google Shape;1554;p148"/>
          <p:cNvSpPr txBox="1"/>
          <p:nvPr>
            <p:ph type="title"/>
          </p:nvPr>
        </p:nvSpPr>
        <p:spPr>
          <a:xfrm>
            <a:off x="301611" y="1154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Link to App</a:t>
            </a:r>
            <a:endParaRPr/>
          </a:p>
        </p:txBody>
      </p:sp>
      <p:pic>
        <p:nvPicPr>
          <p:cNvPr id="1555" name="Google Shape;1555;p148"/>
          <p:cNvPicPr preferRelativeResize="0"/>
          <p:nvPr/>
        </p:nvPicPr>
        <p:blipFill rotWithShape="1">
          <a:blip r:embed="rId3">
            <a:alphaModFix/>
          </a:blip>
          <a:srcRect b="0" l="0" r="0" t="0"/>
          <a:stretch/>
        </p:blipFill>
        <p:spPr>
          <a:xfrm>
            <a:off x="504970" y="910266"/>
            <a:ext cx="5207461" cy="1616735"/>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1556" name="Google Shape;1556;p148"/>
          <p:cNvPicPr preferRelativeResize="0"/>
          <p:nvPr/>
        </p:nvPicPr>
        <p:blipFill rotWithShape="1">
          <a:blip r:embed="rId4">
            <a:alphaModFix/>
          </a:blip>
          <a:srcRect b="0" l="0" r="0" t="0"/>
          <a:stretch/>
        </p:blipFill>
        <p:spPr>
          <a:xfrm>
            <a:off x="2535352" y="2451072"/>
            <a:ext cx="8761259" cy="3918906"/>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pic>
        <p:nvPicPr>
          <p:cNvPr id="1561" name="Google Shape;1561;p149"/>
          <p:cNvPicPr preferRelativeResize="0"/>
          <p:nvPr/>
        </p:nvPicPr>
        <p:blipFill rotWithShape="1">
          <a:blip r:embed="rId3">
            <a:alphaModFix/>
          </a:blip>
          <a:srcRect b="0" l="0" r="0" t="0"/>
          <a:stretch/>
        </p:blipFill>
        <p:spPr>
          <a:xfrm>
            <a:off x="415600" y="1048580"/>
            <a:ext cx="8973802" cy="1705213"/>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562" name="Google Shape;1562;p149"/>
          <p:cNvSpPr txBox="1"/>
          <p:nvPr>
            <p:ph type="title"/>
          </p:nvPr>
        </p:nvSpPr>
        <p:spPr>
          <a:xfrm>
            <a:off x="415600" y="233674"/>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Managing App users</a:t>
            </a:r>
            <a:endParaRPr/>
          </a:p>
        </p:txBody>
      </p:sp>
      <p:sp>
        <p:nvSpPr>
          <p:cNvPr id="1563" name="Google Shape;1563;p14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64" name="Google Shape;1564;p149"/>
          <p:cNvSpPr/>
          <p:nvPr/>
        </p:nvSpPr>
        <p:spPr>
          <a:xfrm>
            <a:off x="1477232" y="1181469"/>
            <a:ext cx="2650732" cy="32883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65" name="Google Shape;1565;p149"/>
          <p:cNvSpPr/>
          <p:nvPr/>
        </p:nvSpPr>
        <p:spPr>
          <a:xfrm>
            <a:off x="5024062" y="2260544"/>
            <a:ext cx="1695237" cy="32883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566" name="Google Shape;1566;p149"/>
          <p:cNvPicPr preferRelativeResize="0"/>
          <p:nvPr/>
        </p:nvPicPr>
        <p:blipFill rotWithShape="1">
          <a:blip r:embed="rId4">
            <a:alphaModFix/>
          </a:blip>
          <a:srcRect b="0" l="0" r="0" t="0"/>
          <a:stretch/>
        </p:blipFill>
        <p:spPr>
          <a:xfrm>
            <a:off x="415599" y="3122920"/>
            <a:ext cx="8021169" cy="2924583"/>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567" name="Google Shape;1567;p149"/>
          <p:cNvSpPr/>
          <p:nvPr/>
        </p:nvSpPr>
        <p:spPr>
          <a:xfrm>
            <a:off x="434169" y="3635988"/>
            <a:ext cx="3870703" cy="94922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68" name="Google Shape;1568;p149"/>
          <p:cNvSpPr/>
          <p:nvPr/>
        </p:nvSpPr>
        <p:spPr>
          <a:xfrm>
            <a:off x="480120" y="1235130"/>
            <a:ext cx="466296" cy="51147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1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37" name="Google Shape;337;p15"/>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1</a:t>
            </a:r>
            <a:br>
              <a:rPr lang="en-US"/>
            </a:br>
            <a:r>
              <a:rPr lang="en-US"/>
              <a:t>Getting data from different sources</a:t>
            </a:r>
            <a:endParaRPr/>
          </a:p>
        </p:txBody>
      </p:sp>
      <p:sp>
        <p:nvSpPr>
          <p:cNvPr id="338" name="Google Shape;338;p15"/>
          <p:cNvSpPr txBox="1"/>
          <p:nvPr>
            <p:ph idx="1" type="body"/>
          </p:nvPr>
        </p:nvSpPr>
        <p:spPr>
          <a:xfrm>
            <a:off x="415598" y="2071105"/>
            <a:ext cx="11360799" cy="285535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After completing this module, students will be able to:</a:t>
            </a:r>
            <a:endParaRPr/>
          </a:p>
          <a:p>
            <a:pPr indent="-228600" lvl="0" marL="4572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Identify and retrieve data from different data sources</a:t>
            </a:r>
            <a:endParaRPr/>
          </a:p>
          <a:p>
            <a:pPr indent="-355600" lvl="0" marL="457200" rtl="0" algn="l">
              <a:lnSpc>
                <a:spcPct val="115000"/>
              </a:lnSpc>
              <a:spcBef>
                <a:spcPts val="0"/>
              </a:spcBef>
              <a:spcAft>
                <a:spcPts val="0"/>
              </a:spcAft>
              <a:buSzPts val="2000"/>
              <a:buChar char="●"/>
            </a:pPr>
            <a:r>
              <a:rPr lang="en-US"/>
              <a:t>Understand the connection methods and their performance implications</a:t>
            </a:r>
            <a:endParaRPr/>
          </a:p>
          <a:p>
            <a:pPr indent="-355600" lvl="0" marL="457200" rtl="0" algn="l">
              <a:lnSpc>
                <a:spcPct val="115000"/>
              </a:lnSpc>
              <a:spcBef>
                <a:spcPts val="0"/>
              </a:spcBef>
              <a:spcAft>
                <a:spcPts val="0"/>
              </a:spcAft>
              <a:buSzPts val="2000"/>
              <a:buChar char="●"/>
            </a:pPr>
            <a:r>
              <a:rPr lang="en-US"/>
              <a:t>Connecting to Sharepoint and Power BI services</a:t>
            </a:r>
            <a:endParaRPr/>
          </a:p>
          <a:p>
            <a:pPr indent="-355600" lvl="0" marL="457200" rtl="0" algn="l">
              <a:lnSpc>
                <a:spcPct val="115000"/>
              </a:lnSpc>
              <a:spcBef>
                <a:spcPts val="0"/>
              </a:spcBef>
              <a:spcAft>
                <a:spcPts val="0"/>
              </a:spcAft>
              <a:buSzPts val="2000"/>
              <a:buChar char="●"/>
            </a:pPr>
            <a:r>
              <a:rPr lang="en-US"/>
              <a:t>Understanding storage modes</a:t>
            </a:r>
            <a:endParaRPr/>
          </a:p>
          <a:p>
            <a:pPr indent="-228600" lvl="0" marL="457200" rtl="0" algn="l">
              <a:lnSpc>
                <a:spcPct val="115000"/>
              </a:lnSpc>
              <a:spcBef>
                <a:spcPts val="0"/>
              </a:spcBef>
              <a:spcAft>
                <a:spcPts val="0"/>
              </a:spcAft>
              <a:buSzPts val="2000"/>
              <a:buNone/>
            </a:pPr>
            <a: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50"/>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
        <p:nvSpPr>
          <p:cNvPr id="1574" name="Google Shape;1574;p150"/>
          <p:cNvSpPr txBox="1"/>
          <p:nvPr>
            <p:ph type="title"/>
          </p:nvPr>
        </p:nvSpPr>
        <p:spPr>
          <a:xfrm>
            <a:off x="415600" y="78523"/>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App Endorsement</a:t>
            </a:r>
            <a:endParaRPr/>
          </a:p>
        </p:txBody>
      </p:sp>
      <p:pic>
        <p:nvPicPr>
          <p:cNvPr id="1575" name="Google Shape;1575;p150"/>
          <p:cNvPicPr preferRelativeResize="0"/>
          <p:nvPr/>
        </p:nvPicPr>
        <p:blipFill rotWithShape="1">
          <a:blip r:embed="rId3">
            <a:alphaModFix/>
          </a:blip>
          <a:srcRect b="0" l="0" r="0" t="0"/>
          <a:stretch/>
        </p:blipFill>
        <p:spPr>
          <a:xfrm>
            <a:off x="415600" y="842083"/>
            <a:ext cx="7413308" cy="1475097"/>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1576" name="Google Shape;1576;p150"/>
          <p:cNvPicPr preferRelativeResize="0"/>
          <p:nvPr/>
        </p:nvPicPr>
        <p:blipFill rotWithShape="1">
          <a:blip r:embed="rId4">
            <a:alphaModFix/>
          </a:blip>
          <a:srcRect b="0" l="0" r="0" t="0"/>
          <a:stretch/>
        </p:blipFill>
        <p:spPr>
          <a:xfrm>
            <a:off x="1418010" y="2179326"/>
            <a:ext cx="8732490" cy="3224983"/>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1577" name="Google Shape;1577;p150"/>
          <p:cNvPicPr preferRelativeResize="0"/>
          <p:nvPr/>
        </p:nvPicPr>
        <p:blipFill rotWithShape="1">
          <a:blip r:embed="rId5">
            <a:alphaModFix/>
          </a:blip>
          <a:srcRect b="0" l="0" r="0" t="0"/>
          <a:stretch/>
        </p:blipFill>
        <p:spPr>
          <a:xfrm>
            <a:off x="3718750" y="4869564"/>
            <a:ext cx="7992927" cy="1416124"/>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578" name="Google Shape;1578;p150"/>
          <p:cNvSpPr/>
          <p:nvPr/>
        </p:nvSpPr>
        <p:spPr>
          <a:xfrm>
            <a:off x="5784254" y="1453691"/>
            <a:ext cx="1407655" cy="41620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79" name="Google Shape;1579;p150"/>
          <p:cNvSpPr/>
          <p:nvPr/>
        </p:nvSpPr>
        <p:spPr>
          <a:xfrm>
            <a:off x="10787865" y="5702586"/>
            <a:ext cx="923812" cy="54092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80" name="Google Shape;1580;p150"/>
          <p:cNvSpPr/>
          <p:nvPr/>
        </p:nvSpPr>
        <p:spPr>
          <a:xfrm>
            <a:off x="4085593" y="3739794"/>
            <a:ext cx="4265585" cy="61473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151"/>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1586" name="Google Shape;1586;p15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52"/>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KC9</a:t>
            </a:r>
            <a:endParaRPr/>
          </a:p>
        </p:txBody>
      </p:sp>
      <p:sp>
        <p:nvSpPr>
          <p:cNvPr id="1592" name="Google Shape;1592;p15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153"/>
          <p:cNvSpPr txBox="1"/>
          <p:nvPr>
            <p:ph idx="1" type="body"/>
          </p:nvPr>
        </p:nvSpPr>
        <p:spPr>
          <a:xfrm>
            <a:off x="415600" y="1536634"/>
            <a:ext cx="11360800" cy="4555080"/>
          </a:xfrm>
          <a:prstGeom prst="rect">
            <a:avLst/>
          </a:prstGeom>
          <a:noFill/>
          <a:ln>
            <a:noFill/>
          </a:ln>
        </p:spPr>
        <p:txBody>
          <a:bodyPr anchorCtr="0" anchor="t" bIns="91425" lIns="91425" spcFirstLastPara="1" rIns="91425" wrap="square" tIns="91425">
            <a:normAutofit fontScale="85000" lnSpcReduction="20000"/>
          </a:bodyPr>
          <a:lstStyle/>
          <a:p>
            <a:pPr indent="0" lvl="1" marL="244707" marR="0" rtl="0" algn="l">
              <a:lnSpc>
                <a:spcPct val="100000"/>
              </a:lnSpc>
              <a:spcBef>
                <a:spcPts val="0"/>
              </a:spcBef>
              <a:spcAft>
                <a:spcPts val="0"/>
              </a:spcAft>
              <a:buClr>
                <a:srgbClr val="7F7F7F"/>
              </a:buClr>
              <a:buSzPct val="100000"/>
              <a:buFont typeface="Arial"/>
              <a:buNone/>
            </a:pPr>
            <a:br>
              <a:rPr b="0" i="1" lang="en-US" sz="1600" u="none" cap="none" strike="noStrike">
                <a:solidFill>
                  <a:srgbClr val="7F7F7F"/>
                </a:solidFill>
                <a:latin typeface="Quattrocento Sans"/>
                <a:ea typeface="Quattrocento Sans"/>
                <a:cs typeface="Quattrocento Sans"/>
                <a:sym typeface="Quattrocento Sans"/>
              </a:rPr>
            </a:br>
            <a:endParaRPr b="0" i="1" sz="700" u="none" cap="none" strike="noStrike">
              <a:solidFill>
                <a:srgbClr val="7F7F7F"/>
              </a:solidFill>
              <a:latin typeface="Quattrocento Sans"/>
              <a:ea typeface="Quattrocento Sans"/>
              <a:cs typeface="Quattrocento Sans"/>
              <a:sym typeface="Quattrocento Sans"/>
            </a:endParaRPr>
          </a:p>
          <a:p>
            <a:pPr indent="-832081" lvl="1" marL="1076788" marR="0" rtl="0" algn="l">
              <a:lnSpc>
                <a:spcPct val="100000"/>
              </a:lnSpc>
              <a:spcBef>
                <a:spcPts val="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3">
                  <a:extLst>
                    <a:ext uri="{A12FA001-AC4F-418D-AE19-62706E023703}">
                      <ahyp:hlinkClr val="tx"/>
                    </a:ext>
                  </a:extLst>
                </a:hlinkClick>
              </a:rPr>
              <a:t>Community.PowerBI.com</a:t>
            </a:r>
            <a:r>
              <a:rPr b="0" i="0" lang="en-US" sz="1400" u="none" cap="none" strike="noStrike">
                <a:solidFill>
                  <a:srgbClr val="000000"/>
                </a:solidFill>
                <a:latin typeface="Quattrocento Sans"/>
                <a:ea typeface="Quattrocento Sans"/>
                <a:cs typeface="Quattrocento Sans"/>
                <a:sym typeface="Quattrocento Sans"/>
              </a:rPr>
              <a:t> – Community Forum</a:t>
            </a:r>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4">
                  <a:extLst>
                    <a:ext uri="{A12FA001-AC4F-418D-AE19-62706E023703}">
                      <ahyp:hlinkClr val="tx"/>
                    </a:ext>
                  </a:extLst>
                </a:hlinkClick>
              </a:rPr>
              <a:t>Report Theme Gallery </a:t>
            </a:r>
            <a:r>
              <a:rPr b="0" i="0" lang="en-US" sz="1400" u="none" cap="none" strike="noStrike">
                <a:solidFill>
                  <a:srgbClr val="000000"/>
                </a:solidFill>
                <a:latin typeface="Quattrocento Sans"/>
                <a:ea typeface="Quattrocento Sans"/>
                <a:cs typeface="Quattrocento Sans"/>
                <a:sym typeface="Quattrocento Sans"/>
              </a:rPr>
              <a:t>– A showcase for stunning report themes</a:t>
            </a:r>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5">
                  <a:extLst>
                    <a:ext uri="{A12FA001-AC4F-418D-AE19-62706E023703}">
                      <ahyp:hlinkClr val="tx"/>
                    </a:ext>
                  </a:extLst>
                </a:hlinkClick>
              </a:rPr>
              <a:t>Data Stories Gallery </a:t>
            </a:r>
            <a:r>
              <a:rPr b="0" i="0" lang="en-US" sz="1400" u="none" cap="none" strike="noStrike">
                <a:solidFill>
                  <a:srgbClr val="000000"/>
                </a:solidFill>
                <a:latin typeface="Quattrocento Sans"/>
                <a:ea typeface="Quattrocento Sans"/>
                <a:cs typeface="Quattrocento Sans"/>
                <a:sym typeface="Quattrocento Sans"/>
              </a:rPr>
              <a:t>– Get inspired with Data Stories by other Power BI users</a:t>
            </a:r>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6">
                  <a:extLst>
                    <a:ext uri="{A12FA001-AC4F-418D-AE19-62706E023703}">
                      <ahyp:hlinkClr val="tx"/>
                    </a:ext>
                  </a:extLst>
                </a:hlinkClick>
              </a:rPr>
              <a:t>R-Visuals Gallery </a:t>
            </a:r>
            <a:r>
              <a:rPr b="0" i="0" lang="en-US" sz="1400" u="none" cap="none" strike="noStrike">
                <a:solidFill>
                  <a:srgbClr val="000000"/>
                </a:solidFill>
                <a:latin typeface="Quattrocento Sans"/>
                <a:ea typeface="Quattrocento Sans"/>
                <a:cs typeface="Quattrocento Sans"/>
                <a:sym typeface="Quattrocento Sans"/>
              </a:rPr>
              <a:t>– Get inspired by others use of R for analyzing their data</a:t>
            </a:r>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7">
                  <a:extLst>
                    <a:ext uri="{A12FA001-AC4F-418D-AE19-62706E023703}">
                      <ahyp:hlinkClr val="tx"/>
                    </a:ext>
                  </a:extLst>
                </a:hlinkClick>
              </a:rPr>
              <a:t>Store.office.com</a:t>
            </a:r>
            <a:r>
              <a:rPr b="0" i="0" lang="en-US" sz="1400" u="none" cap="none" strike="noStrike">
                <a:solidFill>
                  <a:srgbClr val="000000"/>
                </a:solidFill>
                <a:latin typeface="Quattrocento Sans"/>
                <a:ea typeface="Quattrocento Sans"/>
                <a:cs typeface="Quattrocento Sans"/>
                <a:sym typeface="Quattrocento Sans"/>
              </a:rPr>
              <a:t> – Custom PBI visuals and R visuals you can download and use in your story</a:t>
            </a:r>
            <a:br>
              <a:rPr b="0" i="0" lang="en-US" sz="1400" u="none" cap="none" strike="noStrike">
                <a:solidFill>
                  <a:srgbClr val="000000"/>
                </a:solidFill>
                <a:latin typeface="Quattrocento Sans"/>
                <a:ea typeface="Quattrocento Sans"/>
                <a:cs typeface="Quattrocento Sans"/>
                <a:sym typeface="Quattrocento Sans"/>
              </a:rPr>
            </a:br>
            <a:endParaRPr b="0" i="0" sz="1400" u="none" cap="none" strike="noStrike">
              <a:solidFill>
                <a:srgbClr val="000000"/>
              </a:solidFill>
              <a:latin typeface="Quattrocento Sans"/>
              <a:ea typeface="Quattrocento Sans"/>
              <a:cs typeface="Quattrocento Sans"/>
              <a:sym typeface="Quattrocento Sans"/>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8">
                  <a:extLst>
                    <a:ext uri="{A12FA001-AC4F-418D-AE19-62706E023703}">
                      <ahyp:hlinkClr val="tx"/>
                    </a:ext>
                  </a:extLst>
                </a:hlinkClick>
              </a:rPr>
              <a:t>Power BI Blog </a:t>
            </a:r>
            <a:r>
              <a:rPr b="0" i="0" lang="en-US" sz="1400" u="none" cap="none" strike="noStrike">
                <a:solidFill>
                  <a:srgbClr val="000000"/>
                </a:solidFill>
                <a:latin typeface="Quattrocento Sans"/>
                <a:ea typeface="Quattrocento Sans"/>
                <a:cs typeface="Quattrocento Sans"/>
                <a:sym typeface="Quattrocento Sans"/>
              </a:rPr>
              <a:t>- weekly updates</a:t>
            </a:r>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9">
                  <a:extLst>
                    <a:ext uri="{A12FA001-AC4F-418D-AE19-62706E023703}">
                      <ahyp:hlinkClr val="tx"/>
                    </a:ext>
                  </a:extLst>
                </a:hlinkClick>
              </a:rPr>
              <a:t>User Voice for Power BI </a:t>
            </a:r>
            <a:r>
              <a:rPr b="0" i="0" lang="en-US" sz="1400" u="sng" cap="none" strike="noStrike">
                <a:solidFill>
                  <a:srgbClr val="000000"/>
                </a:solidFill>
                <a:latin typeface="Quattrocento Sans"/>
                <a:ea typeface="Quattrocento Sans"/>
                <a:cs typeface="Quattrocento Sans"/>
                <a:sym typeface="Quattrocento Sans"/>
                <a:hlinkClick r:id="rId10">
                  <a:extLst>
                    <a:ext uri="{A12FA001-AC4F-418D-AE19-62706E023703}">
                      <ahyp:hlinkClr val="tx"/>
                    </a:ext>
                  </a:extLst>
                </a:hlinkClick>
              </a:rPr>
              <a:t>–</a:t>
            </a:r>
            <a:r>
              <a:rPr b="0" i="0" lang="en-US" sz="1400" u="none" cap="none" strike="noStrike">
                <a:solidFill>
                  <a:srgbClr val="000000"/>
                </a:solidFill>
                <a:latin typeface="Quattrocento Sans"/>
                <a:ea typeface="Quattrocento Sans"/>
                <a:cs typeface="Quattrocento Sans"/>
                <a:sym typeface="Quattrocento Sans"/>
              </a:rPr>
              <a:t> Vote on (or submit) your favorite new ideas for Power BI</a:t>
            </a:r>
            <a:endParaRPr b="0" i="0" sz="1400" u="sng" cap="none" strike="noStrike">
              <a:solidFill>
                <a:srgbClr val="000000"/>
              </a:solidFill>
              <a:latin typeface="Quattrocento Sans"/>
              <a:ea typeface="Quattrocento Sans"/>
              <a:cs typeface="Quattrocento Sans"/>
              <a:sym typeface="Quattrocento Sans"/>
              <a:hlinkClick r:id="rId11">
                <a:extLst>
                  <a:ext uri="{A12FA001-AC4F-418D-AE19-62706E023703}">
                    <ahyp:hlinkClr val="tx"/>
                  </a:ext>
                </a:extLst>
              </a:hlinkClick>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12">
                  <a:extLst>
                    <a:ext uri="{A12FA001-AC4F-418D-AE19-62706E023703}">
                      <ahyp:hlinkClr val="tx"/>
                    </a:ext>
                  </a:extLst>
                </a:hlinkClick>
              </a:rPr>
              <a:t>Issues.PowerBI.Com</a:t>
            </a:r>
            <a:r>
              <a:rPr b="0" i="0" lang="en-US" sz="1400" u="none" cap="none" strike="noStrike">
                <a:solidFill>
                  <a:srgbClr val="000000"/>
                </a:solidFill>
                <a:latin typeface="Quattrocento Sans"/>
                <a:ea typeface="Quattrocento Sans"/>
                <a:cs typeface="Quattrocento Sans"/>
                <a:sym typeface="Quattrocento Sans"/>
              </a:rPr>
              <a:t> – log issues with the community</a:t>
            </a:r>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13">
                  <a:extLst>
                    <a:ext uri="{A12FA001-AC4F-418D-AE19-62706E023703}">
                      <ahyp:hlinkClr val="tx"/>
                    </a:ext>
                  </a:extLst>
                </a:hlinkClick>
              </a:rPr>
              <a:t>Whitepaper</a:t>
            </a:r>
            <a:r>
              <a:rPr b="0" i="0" lang="en-US" sz="1400" u="none" cap="none" strike="noStrike">
                <a:solidFill>
                  <a:srgbClr val="000000"/>
                </a:solidFill>
                <a:latin typeface="Quattrocento Sans"/>
                <a:ea typeface="Quattrocento Sans"/>
                <a:cs typeface="Quattrocento Sans"/>
                <a:sym typeface="Quattrocento Sans"/>
              </a:rPr>
              <a:t> - Creating an Enterprise Class Dashboard </a:t>
            </a:r>
            <a:r>
              <a:rPr b="0" i="1" lang="en-US" sz="1400" u="none" cap="none" strike="noStrike">
                <a:solidFill>
                  <a:srgbClr val="000000"/>
                </a:solidFill>
                <a:latin typeface="Quattrocento Sans"/>
                <a:ea typeface="Quattrocento Sans"/>
                <a:cs typeface="Quattrocento Sans"/>
                <a:sym typeface="Quattrocento Sans"/>
              </a:rPr>
              <a:t>Solution with Power BI</a:t>
            </a:r>
            <a:endParaRPr b="0" i="1" sz="1400" u="none" cap="none" strike="noStrike">
              <a:solidFill>
                <a:srgbClr val="000000"/>
              </a:solidFill>
              <a:latin typeface="Quattrocento Sans"/>
              <a:ea typeface="Quattrocento Sans"/>
              <a:cs typeface="Quattrocento Sans"/>
              <a:sym typeface="Quattrocento Sans"/>
            </a:endParaRPr>
          </a:p>
          <a:p>
            <a:pPr indent="-832081" lvl="1" marL="1076788" marR="0" rtl="0" algn="l">
              <a:lnSpc>
                <a:spcPct val="100000"/>
              </a:lnSpc>
              <a:spcBef>
                <a:spcPts val="600"/>
              </a:spcBef>
              <a:spcAft>
                <a:spcPts val="0"/>
              </a:spcAft>
              <a:buClr>
                <a:srgbClr val="000000"/>
              </a:buClr>
              <a:buSzPct val="100000"/>
              <a:buFont typeface="Quattrocento Sans"/>
              <a:buNone/>
            </a:pPr>
            <a:r>
              <a:rPr b="0" i="1" lang="en-US" sz="1400" u="sng" cap="none" strike="noStrike">
                <a:solidFill>
                  <a:srgbClr val="000000"/>
                </a:solidFill>
                <a:latin typeface="Quattrocento Sans"/>
                <a:ea typeface="Quattrocento Sans"/>
                <a:cs typeface="Quattrocento Sans"/>
                <a:sym typeface="Quattrocento Sans"/>
                <a:hlinkClick r:id="rId14">
                  <a:extLst>
                    <a:ext uri="{A12FA001-AC4F-418D-AE19-62706E023703}">
                      <ahyp:hlinkClr val="tx"/>
                    </a:ext>
                  </a:extLst>
                </a:hlinkClick>
              </a:rPr>
              <a:t>Guided Learning </a:t>
            </a:r>
            <a:r>
              <a:rPr b="0" i="1" lang="en-US" sz="1400" u="none" cap="none" strike="noStrike">
                <a:solidFill>
                  <a:srgbClr val="000000"/>
                </a:solidFill>
                <a:latin typeface="Quattrocento Sans"/>
                <a:ea typeface="Quattrocento Sans"/>
                <a:cs typeface="Quattrocento Sans"/>
                <a:sym typeface="Quattrocento Sans"/>
              </a:rPr>
              <a:t>Self Service Power BI training</a:t>
            </a:r>
            <a:br>
              <a:rPr b="0" i="1" lang="en-US" sz="1400" u="none" cap="none" strike="noStrike">
                <a:solidFill>
                  <a:srgbClr val="000000"/>
                </a:solidFill>
                <a:latin typeface="Quattrocento Sans"/>
                <a:ea typeface="Quattrocento Sans"/>
                <a:cs typeface="Quattrocento Sans"/>
                <a:sym typeface="Quattrocento Sans"/>
              </a:rPr>
            </a:br>
            <a:endParaRPr b="0" i="1" sz="1400" u="none" cap="none" strike="noStrike">
              <a:solidFill>
                <a:srgbClr val="000000"/>
              </a:solidFill>
              <a:latin typeface="Quattrocento Sans"/>
              <a:ea typeface="Quattrocento Sans"/>
              <a:cs typeface="Quattrocento Sans"/>
              <a:sym typeface="Quattrocento Sans"/>
            </a:endParaRPr>
          </a:p>
          <a:p>
            <a:pPr indent="-832081" lvl="1" marL="1076788" marR="0" rtl="0" algn="l">
              <a:lnSpc>
                <a:spcPct val="12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15">
                  <a:extLst>
                    <a:ext uri="{A12FA001-AC4F-418D-AE19-62706E023703}">
                      <ahyp:hlinkClr val="tx"/>
                    </a:ext>
                  </a:extLst>
                </a:hlinkClick>
              </a:rPr>
              <a:t>DAX Formula Language </a:t>
            </a:r>
            <a:r>
              <a:rPr b="0" i="0" lang="en-US" sz="1400" u="none" cap="none" strike="noStrike">
                <a:solidFill>
                  <a:srgbClr val="000000"/>
                </a:solidFill>
                <a:latin typeface="Quattrocento Sans"/>
                <a:ea typeface="Quattrocento Sans"/>
                <a:cs typeface="Quattrocento Sans"/>
                <a:sym typeface="Quattrocento Sans"/>
              </a:rPr>
              <a:t>– syntax for DAX</a:t>
            </a:r>
            <a:endParaRPr/>
          </a:p>
          <a:p>
            <a:pPr indent="-832081" lvl="1" marL="1076788" marR="0" rtl="0" algn="l">
              <a:lnSpc>
                <a:spcPct val="120000"/>
              </a:lnSpc>
              <a:spcBef>
                <a:spcPts val="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16">
                  <a:extLst>
                    <a:ext uri="{A12FA001-AC4F-418D-AE19-62706E023703}">
                      <ahyp:hlinkClr val="tx"/>
                    </a:ext>
                  </a:extLst>
                </a:hlinkClick>
              </a:rPr>
              <a:t>DAX Patterns </a:t>
            </a:r>
            <a:r>
              <a:rPr b="0" i="0" lang="en-US" sz="1400" u="none" cap="none" strike="noStrike">
                <a:solidFill>
                  <a:srgbClr val="000000"/>
                </a:solidFill>
                <a:latin typeface="Quattrocento Sans"/>
                <a:ea typeface="Quattrocento Sans"/>
                <a:cs typeface="Quattrocento Sans"/>
                <a:sym typeface="Quattrocento Sans"/>
              </a:rPr>
              <a:t>– Great website to learn new patterns for the DAX Language</a:t>
            </a:r>
            <a:endParaRPr b="0" i="0" sz="1400" u="none" cap="none" strike="noStrike">
              <a:solidFill>
                <a:srgbClr val="000000"/>
              </a:solidFill>
              <a:latin typeface="Quattrocento Sans"/>
              <a:ea typeface="Quattrocento Sans"/>
              <a:cs typeface="Quattrocento Sans"/>
              <a:sym typeface="Quattrocento Sans"/>
            </a:endParaRPr>
          </a:p>
          <a:p>
            <a:pPr indent="-832081" lvl="1" marL="1076788" marR="0" rtl="0" algn="l">
              <a:lnSpc>
                <a:spcPct val="120000"/>
              </a:lnSpc>
              <a:spcBef>
                <a:spcPts val="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17">
                  <a:extLst>
                    <a:ext uri="{A12FA001-AC4F-418D-AE19-62706E023703}">
                      <ahyp:hlinkClr val="tx"/>
                    </a:ext>
                  </a:extLst>
                </a:hlinkClick>
              </a:rPr>
              <a:t>Power Query Formula Language </a:t>
            </a:r>
            <a:r>
              <a:rPr b="0" i="0" lang="en-US" sz="1400" u="none" cap="none" strike="noStrike">
                <a:solidFill>
                  <a:srgbClr val="000000"/>
                </a:solidFill>
                <a:latin typeface="Quattrocento Sans"/>
                <a:ea typeface="Quattrocento Sans"/>
                <a:cs typeface="Quattrocento Sans"/>
                <a:sym typeface="Quattrocento Sans"/>
              </a:rPr>
              <a:t>– syntax for the “Query” language</a:t>
            </a:r>
            <a:endParaRPr/>
          </a:p>
          <a:p>
            <a:pPr indent="-832081" lvl="1" marL="1076788" marR="0" rtl="0" algn="l">
              <a:lnSpc>
                <a:spcPct val="120000"/>
              </a:lnSpc>
              <a:spcBef>
                <a:spcPts val="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18">
                  <a:extLst>
                    <a:ext uri="{A12FA001-AC4F-418D-AE19-62706E023703}">
                      <ahyp:hlinkClr val="tx"/>
                    </a:ext>
                  </a:extLst>
                </a:hlinkClick>
              </a:rPr>
              <a:t>Paletton.com</a:t>
            </a:r>
            <a:r>
              <a:rPr b="0" i="0" lang="en-US" sz="1400" u="none" cap="none" strike="noStrike">
                <a:solidFill>
                  <a:srgbClr val="000000"/>
                </a:solidFill>
                <a:latin typeface="Quattrocento Sans"/>
                <a:ea typeface="Quattrocento Sans"/>
                <a:cs typeface="Quattrocento Sans"/>
                <a:sym typeface="Quattrocento Sans"/>
              </a:rPr>
              <a:t> – a color scheme generator</a:t>
            </a:r>
            <a:endParaRPr/>
          </a:p>
          <a:p>
            <a:pPr indent="-832081" lvl="1" marL="1076788" marR="0" rtl="0" algn="l">
              <a:lnSpc>
                <a:spcPct val="120000"/>
              </a:lnSpc>
              <a:spcBef>
                <a:spcPts val="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19">
                  <a:extLst>
                    <a:ext uri="{A12FA001-AC4F-418D-AE19-62706E023703}">
                      <ahyp:hlinkClr val="tx"/>
                    </a:ext>
                  </a:extLst>
                </a:hlinkClick>
              </a:rPr>
              <a:t>https://unicode-table.com/en/</a:t>
            </a:r>
            <a:r>
              <a:rPr b="0" i="0" lang="en-US" sz="1400" u="none" cap="none" strike="noStrike">
                <a:solidFill>
                  <a:srgbClr val="000000"/>
                </a:solidFill>
                <a:latin typeface="Quattrocento Sans"/>
                <a:ea typeface="Quattrocento Sans"/>
                <a:cs typeface="Quattrocento Sans"/>
                <a:sym typeface="Quattrocento Sans"/>
              </a:rPr>
              <a:t> – Unicode Character Table</a:t>
            </a:r>
            <a:endParaRPr/>
          </a:p>
          <a:p>
            <a:pPr indent="-832081" lvl="1" marL="1076788" marR="0" rtl="0" algn="l">
              <a:lnSpc>
                <a:spcPct val="120000"/>
              </a:lnSpc>
              <a:spcBef>
                <a:spcPts val="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20">
                  <a:extLst>
                    <a:ext uri="{A12FA001-AC4F-418D-AE19-62706E023703}">
                      <ahyp:hlinkClr val="tx"/>
                    </a:ext>
                  </a:extLst>
                </a:hlinkClick>
              </a:rPr>
              <a:t>Theme Generator</a:t>
            </a:r>
            <a:endParaRPr b="0" i="0" sz="1400" u="none" cap="none" strike="noStrike">
              <a:solidFill>
                <a:srgbClr val="000000"/>
              </a:solidFill>
              <a:latin typeface="Quattrocento Sans"/>
              <a:ea typeface="Quattrocento Sans"/>
              <a:cs typeface="Quattrocento Sans"/>
              <a:sym typeface="Quattrocento Sans"/>
            </a:endParaRPr>
          </a:p>
          <a:p>
            <a:pPr indent="-832081" lvl="1" marL="1076788" marR="0" rtl="0" algn="l">
              <a:lnSpc>
                <a:spcPct val="120000"/>
              </a:lnSpc>
              <a:spcBef>
                <a:spcPts val="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21">
                  <a:extLst>
                    <a:ext uri="{A12FA001-AC4F-418D-AE19-62706E023703}">
                      <ahyp:hlinkClr val="tx"/>
                    </a:ext>
                  </a:extLst>
                </a:hlinkClick>
              </a:rPr>
              <a:t>Contrast Analyzer</a:t>
            </a:r>
            <a:r>
              <a:rPr b="0" i="0" lang="en-US" sz="1400" u="none" cap="none" strike="noStrike">
                <a:solidFill>
                  <a:srgbClr val="000000"/>
                </a:solidFill>
                <a:latin typeface="Quattrocento Sans"/>
                <a:ea typeface="Quattrocento Sans"/>
                <a:cs typeface="Quattrocento Sans"/>
                <a:sym typeface="Quattrocento Sans"/>
              </a:rPr>
              <a:t>: a tool that creates a “lens” to show how people with different visual disabilities might see your reports</a:t>
            </a:r>
            <a:endParaRPr/>
          </a:p>
          <a:p>
            <a:pPr indent="-857250" lvl="1" marL="1101957" marR="0" rtl="0" algn="l">
              <a:lnSpc>
                <a:spcPct val="120000"/>
              </a:lnSpc>
              <a:spcBef>
                <a:spcPts val="0"/>
              </a:spcBef>
              <a:spcAft>
                <a:spcPts val="0"/>
              </a:spcAft>
              <a:buClr>
                <a:srgbClr val="000000"/>
              </a:buClr>
              <a:buSzPct val="100000"/>
              <a:buFont typeface="Quattrocento Sans"/>
              <a:buNone/>
            </a:pPr>
            <a:r>
              <a:rPr b="0" i="0" lang="en-US" sz="1500" u="sng" cap="none" strike="noStrike">
                <a:solidFill>
                  <a:srgbClr val="000000"/>
                </a:solidFill>
                <a:latin typeface="Quattrocento Sans"/>
                <a:ea typeface="Quattrocento Sans"/>
                <a:cs typeface="Quattrocento Sans"/>
                <a:sym typeface="Quattrocento Sans"/>
                <a:hlinkClick r:id="rId22">
                  <a:extLst>
                    <a:ext uri="{A12FA001-AC4F-418D-AE19-62706E023703}">
                      <ahyp:hlinkClr val="tx"/>
                    </a:ext>
                  </a:extLst>
                </a:hlinkClick>
              </a:rPr>
              <a:t>Charticulator</a:t>
            </a:r>
            <a:r>
              <a:rPr b="0" i="0" lang="en-US" sz="1500" u="none" cap="none" strike="noStrike">
                <a:solidFill>
                  <a:srgbClr val="000000"/>
                </a:solidFill>
                <a:latin typeface="Quattrocento Sans"/>
                <a:ea typeface="Quattrocento Sans"/>
                <a:cs typeface="Quattrocento Sans"/>
                <a:sym typeface="Quattrocento Sans"/>
              </a:rPr>
              <a:t>: </a:t>
            </a:r>
            <a:r>
              <a:rPr b="0" i="0" lang="en-US" sz="1400" u="none" cap="none" strike="noStrike">
                <a:solidFill>
                  <a:srgbClr val="000000"/>
                </a:solidFill>
                <a:latin typeface="Quattrocento Sans"/>
                <a:ea typeface="Quattrocento Sans"/>
                <a:cs typeface="Quattrocento Sans"/>
                <a:sym typeface="Quattrocento Sans"/>
              </a:rPr>
              <a:t>a tool that helps to build custom visuals</a:t>
            </a:r>
            <a:endParaRPr/>
          </a:p>
          <a:p>
            <a:pPr indent="-745720" lvl="1" marL="1076788" marR="0" rtl="0" algn="l">
              <a:lnSpc>
                <a:spcPct val="120000"/>
              </a:lnSpc>
              <a:spcBef>
                <a:spcPts val="0"/>
              </a:spcBef>
              <a:spcAft>
                <a:spcPts val="0"/>
              </a:spcAft>
              <a:buClr>
                <a:schemeClr val="dk2"/>
              </a:buClr>
              <a:buSzPct val="100000"/>
              <a:buFont typeface="Noto Sans Symbols"/>
              <a:buNone/>
            </a:pPr>
            <a:r>
              <a:t/>
            </a:r>
            <a:endParaRPr b="0" i="1" sz="1600" u="none" cap="none" strike="noStrike">
              <a:solidFill>
                <a:srgbClr val="000000"/>
              </a:solidFill>
              <a:latin typeface="Calibri"/>
              <a:ea typeface="Calibri"/>
              <a:cs typeface="Calibri"/>
              <a:sym typeface="Calibri"/>
            </a:endParaRPr>
          </a:p>
          <a:p>
            <a:pPr indent="-228600" lvl="0" marL="457200" rtl="0" algn="l">
              <a:lnSpc>
                <a:spcPct val="115000"/>
              </a:lnSpc>
              <a:spcBef>
                <a:spcPts val="0"/>
              </a:spcBef>
              <a:spcAft>
                <a:spcPts val="0"/>
              </a:spcAft>
              <a:buSzPct val="117647"/>
              <a:buNone/>
            </a:pPr>
            <a:r>
              <a:t/>
            </a:r>
            <a:endParaRPr/>
          </a:p>
        </p:txBody>
      </p:sp>
      <p:sp>
        <p:nvSpPr>
          <p:cNvPr id="1598" name="Google Shape;1598;p15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99" name="Google Shape;1599;p153"/>
          <p:cNvSpPr txBox="1"/>
          <p:nvPr>
            <p:ph type="title"/>
          </p:nvPr>
        </p:nvSpPr>
        <p:spPr>
          <a:xfrm>
            <a:off x="559438" y="76628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BI Support Resources</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154"/>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44" name="Google Shape;344;p1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Source Types</a:t>
            </a:r>
            <a:endParaRPr/>
          </a:p>
        </p:txBody>
      </p:sp>
      <p:sp>
        <p:nvSpPr>
          <p:cNvPr id="345" name="Google Shape;345;p16"/>
          <p:cNvSpPr txBox="1"/>
          <p:nvPr/>
        </p:nvSpPr>
        <p:spPr>
          <a:xfrm>
            <a:off x="477253" y="1276986"/>
            <a:ext cx="5618747" cy="2243455"/>
          </a:xfrm>
          <a:prstGeom prst="rect">
            <a:avLst/>
          </a:prstGeom>
          <a:noFill/>
          <a:ln>
            <a:noFill/>
          </a:ln>
        </p:spPr>
        <p:txBody>
          <a:bodyPr anchorCtr="0" anchor="t" bIns="91425" lIns="91425" spcFirstLastPara="1" rIns="91425" wrap="square" tIns="91425">
            <a:normAutofit/>
          </a:bodyPr>
          <a:lstStyle/>
          <a:p>
            <a:pPr indent="-355600" lvl="0" marL="4572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Flat File</a:t>
            </a:r>
            <a:endParaRPr/>
          </a:p>
          <a:p>
            <a:pPr indent="-355600" lvl="0" marL="4572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Relational Data Sources</a:t>
            </a:r>
            <a:endParaRPr/>
          </a:p>
          <a:p>
            <a:pPr indent="-355600" lvl="0" marL="4572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Non-SQL Data (unstructured)</a:t>
            </a:r>
            <a:endParaRPr/>
          </a:p>
          <a:p>
            <a:pPr indent="-355600" lvl="0" marL="4572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Online Services</a:t>
            </a:r>
            <a:endParaRPr/>
          </a:p>
          <a:p>
            <a:pPr indent="-355600" lvl="0" marL="4572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API’s</a:t>
            </a:r>
            <a:endParaRPr/>
          </a:p>
        </p:txBody>
      </p:sp>
      <p:pic>
        <p:nvPicPr>
          <p:cNvPr id="346" name="Google Shape;346;p16"/>
          <p:cNvPicPr preferRelativeResize="0"/>
          <p:nvPr/>
        </p:nvPicPr>
        <p:blipFill rotWithShape="1">
          <a:blip r:embed="rId3">
            <a:alphaModFix/>
          </a:blip>
          <a:srcRect b="0" l="0" r="0" t="0"/>
          <a:stretch/>
        </p:blipFill>
        <p:spPr>
          <a:xfrm>
            <a:off x="2054910" y="3236397"/>
            <a:ext cx="9089101" cy="27955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52" name="Google Shape;352;p1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Get data from relational data sources</a:t>
            </a:r>
            <a:br>
              <a:rPr lang="en-US"/>
            </a:br>
            <a:endParaRPr/>
          </a:p>
        </p:txBody>
      </p:sp>
      <p:grpSp>
        <p:nvGrpSpPr>
          <p:cNvPr id="353" name="Google Shape;353;p17"/>
          <p:cNvGrpSpPr/>
          <p:nvPr/>
        </p:nvGrpSpPr>
        <p:grpSpPr>
          <a:xfrm>
            <a:off x="514894" y="1689347"/>
            <a:ext cx="10970717" cy="4384839"/>
            <a:chOff x="418642" y="1355561"/>
            <a:chExt cx="10970717" cy="4384839"/>
          </a:xfrm>
        </p:grpSpPr>
        <p:sp>
          <p:nvSpPr>
            <p:cNvPr id="354" name="Google Shape;354;p17"/>
            <p:cNvSpPr/>
            <p:nvPr/>
          </p:nvSpPr>
          <p:spPr>
            <a:xfrm>
              <a:off x="418642" y="1355561"/>
              <a:ext cx="10970717" cy="4384839"/>
            </a:xfrm>
            <a:prstGeom prst="rect">
              <a:avLst/>
            </a:prstGeom>
            <a:noFill/>
            <a:ln cap="flat" cmpd="sng" w="1905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b="0" i="0" sz="2353" u="none" cap="none" strike="noStrike">
                <a:solidFill>
                  <a:srgbClr val="FFFFFF"/>
                </a:solidFill>
                <a:latin typeface="Quattrocento Sans"/>
                <a:ea typeface="Quattrocento Sans"/>
                <a:cs typeface="Quattrocento Sans"/>
                <a:sym typeface="Quattrocento Sans"/>
              </a:endParaRPr>
            </a:p>
          </p:txBody>
        </p:sp>
        <p:pic>
          <p:nvPicPr>
            <p:cNvPr descr="Flow from SQL server database to Power BI to a report with metrics and insights" id="355" name="Google Shape;355;p17"/>
            <p:cNvPicPr preferRelativeResize="0"/>
            <p:nvPr/>
          </p:nvPicPr>
          <p:blipFill rotWithShape="1">
            <a:blip r:embed="rId3">
              <a:alphaModFix/>
            </a:blip>
            <a:srcRect b="0" l="0" r="0" t="0"/>
            <a:stretch/>
          </p:blipFill>
          <p:spPr>
            <a:xfrm>
              <a:off x="1968778" y="1485023"/>
              <a:ext cx="8240997" cy="4125913"/>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61" name="Google Shape;361;p1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Unstructured Data Source</a:t>
            </a:r>
            <a:endParaRPr/>
          </a:p>
        </p:txBody>
      </p:sp>
      <p:sp>
        <p:nvSpPr>
          <p:cNvPr id="362" name="Google Shape;362;p18"/>
          <p:cNvSpPr/>
          <p:nvPr/>
        </p:nvSpPr>
        <p:spPr>
          <a:xfrm>
            <a:off x="418642" y="1452879"/>
            <a:ext cx="5543785" cy="4023361"/>
          </a:xfrm>
          <a:prstGeom prst="rect">
            <a:avLst/>
          </a:prstGeom>
          <a:noFill/>
          <a:ln cap="flat" cmpd="sng" w="1905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363" name="Google Shape;363;p18"/>
          <p:cNvSpPr/>
          <p:nvPr/>
        </p:nvSpPr>
        <p:spPr>
          <a:xfrm>
            <a:off x="6228334" y="1452880"/>
            <a:ext cx="5679186" cy="4023360"/>
          </a:xfrm>
          <a:prstGeom prst="rect">
            <a:avLst/>
          </a:prstGeom>
          <a:noFill/>
          <a:ln cap="flat" cmpd="sng" w="1905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b="0" i="0" sz="2353" u="none" cap="none" strike="noStrike">
              <a:solidFill>
                <a:srgbClr val="FFFFFF"/>
              </a:solidFill>
              <a:latin typeface="Quattrocento Sans"/>
              <a:ea typeface="Quattrocento Sans"/>
              <a:cs typeface="Quattrocento Sans"/>
              <a:sym typeface="Quattrocento Sans"/>
            </a:endParaRPr>
          </a:p>
        </p:txBody>
      </p:sp>
      <p:pic>
        <p:nvPicPr>
          <p:cNvPr descr="An image showing the Get Data dialog with Azure Cosmos DB selected." id="364" name="Google Shape;364;p18"/>
          <p:cNvPicPr preferRelativeResize="0"/>
          <p:nvPr/>
        </p:nvPicPr>
        <p:blipFill rotWithShape="1">
          <a:blip r:embed="rId3">
            <a:alphaModFix/>
          </a:blip>
          <a:srcRect b="0" l="0" r="0" t="0"/>
          <a:stretch/>
        </p:blipFill>
        <p:spPr>
          <a:xfrm>
            <a:off x="1418696" y="1602560"/>
            <a:ext cx="3386984" cy="3723997"/>
          </a:xfrm>
          <a:prstGeom prst="rect">
            <a:avLst/>
          </a:prstGeom>
          <a:noFill/>
          <a:ln>
            <a:noFill/>
          </a:ln>
        </p:spPr>
      </p:pic>
      <p:pic>
        <p:nvPicPr>
          <p:cNvPr descr="An image showing Power Query with data imported from a CosmosDB data store." id="365" name="Google Shape;365;p18"/>
          <p:cNvPicPr preferRelativeResize="0"/>
          <p:nvPr/>
        </p:nvPicPr>
        <p:blipFill rotWithShape="1">
          <a:blip r:embed="rId4">
            <a:alphaModFix/>
          </a:blip>
          <a:srcRect b="0" l="0" r="0" t="0"/>
          <a:stretch/>
        </p:blipFill>
        <p:spPr>
          <a:xfrm>
            <a:off x="6332619" y="1947914"/>
            <a:ext cx="5470616" cy="30332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71" name="Google Shape;371;p1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Getting Data From SharePoint </a:t>
            </a:r>
            <a:endParaRPr/>
          </a:p>
        </p:txBody>
      </p:sp>
      <p:pic>
        <p:nvPicPr>
          <p:cNvPr descr="Screenshot shows the Navigator page with BudgetRequests selected." id="372" name="Google Shape;372;p19"/>
          <p:cNvPicPr preferRelativeResize="0"/>
          <p:nvPr/>
        </p:nvPicPr>
        <p:blipFill rotWithShape="1">
          <a:blip r:embed="rId3">
            <a:alphaModFix/>
          </a:blip>
          <a:srcRect b="0" l="0" r="0" t="0"/>
          <a:stretch/>
        </p:blipFill>
        <p:spPr>
          <a:xfrm>
            <a:off x="5647273" y="1419668"/>
            <a:ext cx="5999140" cy="4757027"/>
          </a:xfrm>
          <a:prstGeom prst="rect">
            <a:avLst/>
          </a:prstGeom>
          <a:noFill/>
          <a:ln>
            <a:noFill/>
          </a:ln>
        </p:spPr>
      </p:pic>
      <p:pic>
        <p:nvPicPr>
          <p:cNvPr descr="sign in" id="373" name="Google Shape;373;p19"/>
          <p:cNvPicPr preferRelativeResize="0"/>
          <p:nvPr/>
        </p:nvPicPr>
        <p:blipFill rotWithShape="1">
          <a:blip r:embed="rId4">
            <a:alphaModFix/>
          </a:blip>
          <a:srcRect b="0" l="0" r="0" t="0"/>
          <a:stretch/>
        </p:blipFill>
        <p:spPr>
          <a:xfrm>
            <a:off x="273168" y="3582587"/>
            <a:ext cx="6155596" cy="22479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
          <p:cNvSpPr txBox="1"/>
          <p:nvPr>
            <p:ph idx="1" type="body"/>
          </p:nvPr>
        </p:nvSpPr>
        <p:spPr>
          <a:xfrm>
            <a:off x="692150" y="1442413"/>
            <a:ext cx="6735998" cy="5004556"/>
          </a:xfrm>
          <a:prstGeom prst="rect">
            <a:avLst/>
          </a:prstGeom>
          <a:noFill/>
          <a:ln>
            <a:noFill/>
          </a:ln>
        </p:spPr>
        <p:txBody>
          <a:bodyPr anchorCtr="0" anchor="t" bIns="22850" lIns="45700" spcFirstLastPara="1" rIns="45700" wrap="square" tIns="22850">
            <a:normAutofit/>
          </a:bodyPr>
          <a:lstStyle/>
          <a:p>
            <a:pPr indent="-230982" lvl="0" marL="230982" rtl="0" algn="l">
              <a:lnSpc>
                <a:spcPct val="100000"/>
              </a:lnSpc>
              <a:spcBef>
                <a:spcPts val="0"/>
              </a:spcBef>
              <a:spcAft>
                <a:spcPts val="0"/>
              </a:spcAft>
              <a:buSzPts val="2000"/>
              <a:buChar char="•"/>
            </a:pPr>
            <a:r>
              <a:rPr lang="en-US" sz="2000">
                <a:solidFill>
                  <a:schemeClr val="dk2"/>
                </a:solidFill>
              </a:rPr>
              <a:t>Hours and breaks </a:t>
            </a:r>
            <a:endParaRPr sz="2000">
              <a:solidFill>
                <a:schemeClr val="dk2"/>
              </a:solidFill>
            </a:endParaRPr>
          </a:p>
          <a:p>
            <a:pPr indent="-342900" lvl="1" marL="571500" rtl="0" algn="l">
              <a:lnSpc>
                <a:spcPct val="100000"/>
              </a:lnSpc>
              <a:spcBef>
                <a:spcPts val="420"/>
              </a:spcBef>
              <a:spcAft>
                <a:spcPts val="0"/>
              </a:spcAft>
              <a:buSzPts val="2000"/>
              <a:buChar char="–"/>
            </a:pPr>
            <a:r>
              <a:rPr lang="en-US"/>
              <a:t>4 days</a:t>
            </a:r>
            <a:endParaRPr/>
          </a:p>
          <a:p>
            <a:pPr indent="-342900" lvl="1" marL="571500" rtl="0" algn="l">
              <a:lnSpc>
                <a:spcPct val="100000"/>
              </a:lnSpc>
              <a:spcBef>
                <a:spcPts val="420"/>
              </a:spcBef>
              <a:spcAft>
                <a:spcPts val="0"/>
              </a:spcAft>
              <a:buSzPts val="2000"/>
              <a:buChar char="–"/>
            </a:pPr>
            <a:r>
              <a:rPr lang="en-US"/>
              <a:t>11 am - 2 pm</a:t>
            </a:r>
            <a:endParaRPr/>
          </a:p>
          <a:p>
            <a:pPr indent="-342900" lvl="1" marL="571500" rtl="0" algn="l">
              <a:lnSpc>
                <a:spcPct val="100000"/>
              </a:lnSpc>
              <a:spcBef>
                <a:spcPts val="420"/>
              </a:spcBef>
              <a:spcAft>
                <a:spcPts val="0"/>
              </a:spcAft>
              <a:buSzPts val="2000"/>
              <a:buChar char="–"/>
            </a:pPr>
            <a:r>
              <a:rPr lang="en-US"/>
              <a:t>1-2 short  breaks each class</a:t>
            </a:r>
            <a:endParaRPr/>
          </a:p>
          <a:p>
            <a:pPr indent="-78580" lvl="0" marL="230982" rtl="0" algn="l">
              <a:lnSpc>
                <a:spcPct val="100000"/>
              </a:lnSpc>
              <a:spcBef>
                <a:spcPts val="480"/>
              </a:spcBef>
              <a:spcAft>
                <a:spcPts val="0"/>
              </a:spcAft>
              <a:buSzPts val="1800"/>
              <a:buNone/>
            </a:pPr>
            <a:r>
              <a:t/>
            </a:r>
            <a:endParaRPr sz="2000">
              <a:solidFill>
                <a:schemeClr val="dk2"/>
              </a:solidFill>
            </a:endParaRPr>
          </a:p>
          <a:p>
            <a:pPr indent="-230982" lvl="0" marL="230982" rtl="0" algn="l">
              <a:lnSpc>
                <a:spcPct val="100000"/>
              </a:lnSpc>
              <a:spcBef>
                <a:spcPts val="480"/>
              </a:spcBef>
              <a:spcAft>
                <a:spcPts val="0"/>
              </a:spcAft>
              <a:buSzPts val="2000"/>
              <a:buChar char="•"/>
            </a:pPr>
            <a:r>
              <a:rPr lang="en-US" sz="2000">
                <a:solidFill>
                  <a:schemeClr val="dk2"/>
                </a:solidFill>
              </a:rPr>
              <a:t>Materials</a:t>
            </a:r>
            <a:endParaRPr sz="2000">
              <a:solidFill>
                <a:schemeClr val="dk2"/>
              </a:solidFill>
            </a:endParaRPr>
          </a:p>
          <a:p>
            <a:pPr indent="-230981" lvl="1" marL="459581" rtl="0" algn="l">
              <a:lnSpc>
                <a:spcPct val="100000"/>
              </a:lnSpc>
              <a:spcBef>
                <a:spcPts val="480"/>
              </a:spcBef>
              <a:spcAft>
                <a:spcPts val="0"/>
              </a:spcAft>
              <a:buSzPts val="2000"/>
              <a:buFont typeface="Arial"/>
              <a:buChar char="•"/>
            </a:pPr>
            <a:r>
              <a:rPr lang="en-US"/>
              <a:t>PDF slide decks, Datasets, lab and exercise files</a:t>
            </a:r>
            <a:endParaRPr/>
          </a:p>
        </p:txBody>
      </p:sp>
      <p:sp>
        <p:nvSpPr>
          <p:cNvPr id="208" name="Google Shape;208;p2"/>
          <p:cNvSpPr txBox="1"/>
          <p:nvPr>
            <p:ph type="title"/>
          </p:nvPr>
        </p:nvSpPr>
        <p:spPr>
          <a:xfrm>
            <a:off x="692150" y="237840"/>
            <a:ext cx="10840454" cy="850900"/>
          </a:xfrm>
          <a:prstGeom prst="rect">
            <a:avLst/>
          </a:prstGeom>
          <a:noFill/>
          <a:ln>
            <a:noFill/>
          </a:ln>
        </p:spPr>
        <p:txBody>
          <a:bodyPr anchorCtr="0" anchor="b" bIns="22850" lIns="45700" spcFirstLastPara="1" rIns="45700" wrap="square" tIns="22850">
            <a:noAutofit/>
          </a:bodyPr>
          <a:lstStyle/>
          <a:p>
            <a:pPr indent="0" lvl="0" marL="0" marR="0" rtl="0" algn="l">
              <a:lnSpc>
                <a:spcPct val="100000"/>
              </a:lnSpc>
              <a:spcBef>
                <a:spcPts val="0"/>
              </a:spcBef>
              <a:spcAft>
                <a:spcPts val="0"/>
              </a:spcAft>
              <a:buClr>
                <a:srgbClr val="333333"/>
              </a:buClr>
              <a:buSzPts val="9600"/>
              <a:buFont typeface="Arial"/>
              <a:buNone/>
            </a:pPr>
            <a:r>
              <a:rPr lang="en-US"/>
              <a:t>Welcome!</a:t>
            </a:r>
            <a:endParaRPr/>
          </a:p>
        </p:txBody>
      </p:sp>
      <p:sp>
        <p:nvSpPr>
          <p:cNvPr id="209" name="Google Shape;209;p2"/>
          <p:cNvSpPr txBox="1"/>
          <p:nvPr>
            <p:ph idx="12" type="sldNum"/>
          </p:nvPr>
        </p:nvSpPr>
        <p:spPr>
          <a:xfrm>
            <a:off x="9331106" y="6494594"/>
            <a:ext cx="2844800" cy="365125"/>
          </a:xfrm>
          <a:prstGeom prst="rect">
            <a:avLst/>
          </a:prstGeom>
          <a:noFill/>
          <a:ln>
            <a:noFill/>
          </a:ln>
        </p:spPr>
        <p:txBody>
          <a:bodyPr anchorCtr="0" anchor="t" bIns="22850" lIns="45700" spcFirstLastPara="1" rIns="45700" wrap="square" tIns="22850">
            <a:noAutofit/>
          </a:bodyPr>
          <a:lstStyle/>
          <a:p>
            <a:pPr indent="0" lvl="0" marL="0" marR="0" rtl="0" algn="r">
              <a:lnSpc>
                <a:spcPct val="100000"/>
              </a:lnSpc>
              <a:spcBef>
                <a:spcPts val="0"/>
              </a:spcBef>
              <a:spcAft>
                <a:spcPts val="0"/>
              </a:spcAft>
              <a:buClr>
                <a:srgbClr val="000000"/>
              </a:buClr>
              <a:buSzPts val="3600"/>
              <a:buFont typeface="Arial"/>
              <a:buNone/>
            </a:pPr>
            <a:fld id="{00000000-1234-1234-1234-123412341234}" type="slidenum">
              <a:rPr lang="en-US"/>
              <a:t>‹#›</a:t>
            </a:fld>
            <a:endParaRPr/>
          </a:p>
        </p:txBody>
      </p:sp>
      <p:pic>
        <p:nvPicPr>
          <p:cNvPr id="210" name="Google Shape;210;p2"/>
          <p:cNvPicPr preferRelativeResize="0"/>
          <p:nvPr/>
        </p:nvPicPr>
        <p:blipFill rotWithShape="1">
          <a:blip r:embed="rId3">
            <a:alphaModFix/>
          </a:blip>
          <a:srcRect b="0" l="0" r="0" t="0"/>
          <a:stretch/>
        </p:blipFill>
        <p:spPr>
          <a:xfrm>
            <a:off x="7699198" y="1442413"/>
            <a:ext cx="3847879" cy="480935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79" name="Google Shape;379;p2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Get data from Analysis Services</a:t>
            </a:r>
            <a:br>
              <a:rPr lang="en-US"/>
            </a:br>
            <a:endParaRPr/>
          </a:p>
        </p:txBody>
      </p:sp>
      <p:sp>
        <p:nvSpPr>
          <p:cNvPr id="380" name="Google Shape;380;p20"/>
          <p:cNvSpPr txBox="1"/>
          <p:nvPr>
            <p:ph idx="1" type="body"/>
          </p:nvPr>
        </p:nvSpPr>
        <p:spPr>
          <a:xfrm>
            <a:off x="415600" y="2275840"/>
            <a:ext cx="5779718" cy="381587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sz="2400"/>
              <a:t>An analytical data engine that lets you digest data from multiple data sources and create calculations on the fly.</a:t>
            </a:r>
            <a:endParaRPr/>
          </a:p>
          <a:p>
            <a:pPr indent="0" lvl="0" marL="101600" rtl="0" algn="l">
              <a:lnSpc>
                <a:spcPct val="115000"/>
              </a:lnSpc>
              <a:spcBef>
                <a:spcPts val="0"/>
              </a:spcBef>
              <a:spcAft>
                <a:spcPts val="0"/>
              </a:spcAft>
              <a:buSzPts val="2000"/>
              <a:buNone/>
            </a:pPr>
            <a:r>
              <a:t/>
            </a:r>
            <a:endParaRPr sz="2400"/>
          </a:p>
        </p:txBody>
      </p:sp>
      <p:pic>
        <p:nvPicPr>
          <p:cNvPr descr="An image showing the SQL Server Analysis Services database connection dialog with the server name and database fields filled in." id="381" name="Google Shape;381;p20"/>
          <p:cNvPicPr preferRelativeResize="0"/>
          <p:nvPr/>
        </p:nvPicPr>
        <p:blipFill rotWithShape="1">
          <a:blip r:embed="rId3">
            <a:alphaModFix/>
          </a:blip>
          <a:srcRect b="0" l="0" r="0" t="0"/>
          <a:stretch/>
        </p:blipFill>
        <p:spPr>
          <a:xfrm>
            <a:off x="6428766" y="2275840"/>
            <a:ext cx="5534945" cy="25045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87" name="Google Shape;387;p2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BI Published Dataset</a:t>
            </a:r>
            <a:endParaRPr/>
          </a:p>
        </p:txBody>
      </p:sp>
      <p:pic>
        <p:nvPicPr>
          <p:cNvPr id="388" name="Google Shape;388;p21"/>
          <p:cNvPicPr preferRelativeResize="0"/>
          <p:nvPr/>
        </p:nvPicPr>
        <p:blipFill rotWithShape="1">
          <a:blip r:embed="rId3">
            <a:alphaModFix/>
          </a:blip>
          <a:srcRect b="0" l="0" r="0" t="0"/>
          <a:stretch/>
        </p:blipFill>
        <p:spPr>
          <a:xfrm>
            <a:off x="415599" y="1462998"/>
            <a:ext cx="4575712" cy="3232291"/>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389" name="Google Shape;389;p21"/>
          <p:cNvPicPr preferRelativeResize="0"/>
          <p:nvPr/>
        </p:nvPicPr>
        <p:blipFill rotWithShape="1">
          <a:blip r:embed="rId4">
            <a:alphaModFix/>
          </a:blip>
          <a:srcRect b="0" l="0" r="0" t="0"/>
          <a:stretch/>
        </p:blipFill>
        <p:spPr>
          <a:xfrm>
            <a:off x="5141451" y="1462998"/>
            <a:ext cx="6634947" cy="3499419"/>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95" name="Google Shape;395;p22"/>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Web Services &amp; API’s</a:t>
            </a:r>
            <a:endParaRPr/>
          </a:p>
        </p:txBody>
      </p:sp>
      <p:pic>
        <p:nvPicPr>
          <p:cNvPr id="396" name="Google Shape;396;p22"/>
          <p:cNvPicPr preferRelativeResize="0"/>
          <p:nvPr/>
        </p:nvPicPr>
        <p:blipFill rotWithShape="1">
          <a:blip r:embed="rId3">
            <a:alphaModFix/>
          </a:blip>
          <a:srcRect b="0" l="0" r="0" t="0"/>
          <a:stretch/>
        </p:blipFill>
        <p:spPr>
          <a:xfrm>
            <a:off x="774108" y="1437377"/>
            <a:ext cx="5308326" cy="1696241"/>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397" name="Google Shape;397;p22"/>
          <p:cNvPicPr preferRelativeResize="0"/>
          <p:nvPr/>
        </p:nvPicPr>
        <p:blipFill rotWithShape="1">
          <a:blip r:embed="rId4">
            <a:alphaModFix/>
          </a:blip>
          <a:srcRect b="0" l="0" r="9377" t="0"/>
          <a:stretch/>
        </p:blipFill>
        <p:spPr>
          <a:xfrm>
            <a:off x="3015715" y="2990789"/>
            <a:ext cx="8037311" cy="876422"/>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398" name="Google Shape;398;p22"/>
          <p:cNvPicPr preferRelativeResize="0"/>
          <p:nvPr/>
        </p:nvPicPr>
        <p:blipFill rotWithShape="1">
          <a:blip r:embed="rId5">
            <a:alphaModFix/>
          </a:blip>
          <a:srcRect b="0" l="0" r="0" t="0"/>
          <a:stretch/>
        </p:blipFill>
        <p:spPr>
          <a:xfrm>
            <a:off x="662179" y="4061731"/>
            <a:ext cx="9416770" cy="2146859"/>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04" name="Google Shape;404;p2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Storage Modes</a:t>
            </a:r>
            <a:endParaRPr/>
          </a:p>
        </p:txBody>
      </p:sp>
      <p:pic>
        <p:nvPicPr>
          <p:cNvPr descr="Power BI Connection Types: DirectQuery, Live, or Import? Tough Decision ..." id="405" name="Google Shape;405;p23"/>
          <p:cNvPicPr preferRelativeResize="0"/>
          <p:nvPr/>
        </p:nvPicPr>
        <p:blipFill rotWithShape="1">
          <a:blip r:embed="rId3">
            <a:alphaModFix/>
          </a:blip>
          <a:srcRect b="0" l="0" r="0" t="0"/>
          <a:stretch/>
        </p:blipFill>
        <p:spPr>
          <a:xfrm>
            <a:off x="5372547" y="1536634"/>
            <a:ext cx="6514781" cy="4078229"/>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406" name="Google Shape;406;p23"/>
          <p:cNvSpPr txBox="1"/>
          <p:nvPr>
            <p:ph idx="1" type="body"/>
          </p:nvPr>
        </p:nvSpPr>
        <p:spPr>
          <a:xfrm>
            <a:off x="415600" y="1536634"/>
            <a:ext cx="5059690"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The three different types of storage modes you can choose from:</a:t>
            </a:r>
            <a:endParaRPr/>
          </a:p>
          <a:p>
            <a:pPr indent="-228600" lvl="0" marL="4572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Import </a:t>
            </a:r>
            <a:endParaRPr/>
          </a:p>
          <a:p>
            <a:pPr indent="-355600" lvl="0" marL="457200" rtl="0" algn="l">
              <a:lnSpc>
                <a:spcPct val="115000"/>
              </a:lnSpc>
              <a:spcBef>
                <a:spcPts val="0"/>
              </a:spcBef>
              <a:spcAft>
                <a:spcPts val="0"/>
              </a:spcAft>
              <a:buSzPts val="2000"/>
              <a:buChar char="●"/>
            </a:pPr>
            <a:r>
              <a:rPr lang="en-US"/>
              <a:t>DirectQuery (Small data size)</a:t>
            </a:r>
            <a:endParaRPr/>
          </a:p>
          <a:p>
            <a:pPr indent="-355600" lvl="0" marL="457200" rtl="0" algn="l">
              <a:lnSpc>
                <a:spcPct val="115000"/>
              </a:lnSpc>
              <a:spcBef>
                <a:spcPts val="0"/>
              </a:spcBef>
              <a:spcAft>
                <a:spcPts val="0"/>
              </a:spcAft>
              <a:buSzPts val="2000"/>
              <a:buChar char="●"/>
            </a:pPr>
            <a:r>
              <a:rPr lang="en-US"/>
              <a:t>Dual (Composite)</a:t>
            </a:r>
            <a:endParaRPr/>
          </a:p>
          <a:p>
            <a:pPr indent="-228600" lvl="0" marL="457200" rtl="0" algn="l">
              <a:lnSpc>
                <a:spcPct val="115000"/>
              </a:lnSpc>
              <a:spcBef>
                <a:spcPts val="0"/>
              </a:spcBef>
              <a:spcAft>
                <a:spcPts val="0"/>
              </a:spcAft>
              <a:buSzPts val="20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12" name="Google Shape;412;p24"/>
          <p:cNvSpPr txBox="1"/>
          <p:nvPr/>
        </p:nvSpPr>
        <p:spPr>
          <a:xfrm>
            <a:off x="573762" y="385164"/>
            <a:ext cx="11341268" cy="680196"/>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chemeClr val="dk1"/>
              </a:buClr>
              <a:buSzPts val="2800"/>
              <a:buFont typeface="Century Gothic"/>
              <a:buNone/>
            </a:pPr>
            <a:r>
              <a:rPr b="1" i="0" lang="en-US" sz="3600" u="none" cap="none" strike="noStrike">
                <a:solidFill>
                  <a:schemeClr val="dk1"/>
                </a:solidFill>
                <a:latin typeface="Century Gothic"/>
                <a:ea typeface="Century Gothic"/>
                <a:cs typeface="Century Gothic"/>
                <a:sym typeface="Century Gothic"/>
              </a:rPr>
              <a:t>Implications of using DirectQuery</a:t>
            </a:r>
            <a:endParaRPr b="1" i="0" sz="3600" u="none" cap="none" strike="noStrike">
              <a:solidFill>
                <a:schemeClr val="dk1"/>
              </a:solidFill>
              <a:latin typeface="Century Gothic"/>
              <a:ea typeface="Century Gothic"/>
              <a:cs typeface="Century Gothic"/>
              <a:sym typeface="Century Gothic"/>
            </a:endParaRPr>
          </a:p>
        </p:txBody>
      </p:sp>
      <p:sp>
        <p:nvSpPr>
          <p:cNvPr id="413" name="Google Shape;413;p24"/>
          <p:cNvSpPr txBox="1"/>
          <p:nvPr/>
        </p:nvSpPr>
        <p:spPr>
          <a:xfrm>
            <a:off x="419100" y="1457325"/>
            <a:ext cx="5394325" cy="2298065"/>
          </a:xfrm>
          <a:prstGeom prst="rect">
            <a:avLst/>
          </a:prstGeom>
          <a:noFill/>
          <a:ln>
            <a:noFill/>
          </a:ln>
        </p:spPr>
        <p:txBody>
          <a:bodyPr anchorCtr="0" anchor="t" bIns="91425" lIns="0" spcFirstLastPara="1" rIns="146300" wrap="square" tIns="91425">
            <a:spAutoFit/>
          </a:bodyPr>
          <a:lstStyle/>
          <a:p>
            <a:pPr indent="0" lvl="0" marL="0" marR="0" rtl="0" algn="l">
              <a:lnSpc>
                <a:spcPct val="100000"/>
              </a:lnSpc>
              <a:spcBef>
                <a:spcPts val="0"/>
              </a:spcBef>
              <a:spcAft>
                <a:spcPts val="0"/>
              </a:spcAft>
              <a:buClr>
                <a:srgbClr val="000000"/>
              </a:buClr>
              <a:buSzPts val="2160"/>
              <a:buFont typeface="Noto Sans Symbols"/>
              <a:buNone/>
            </a:pPr>
            <a:r>
              <a:rPr b="0" i="0" lang="en-US" sz="2400" u="none" cap="none" strike="noStrike">
                <a:solidFill>
                  <a:srgbClr val="000000"/>
                </a:solidFill>
                <a:latin typeface="Quattrocento Sans"/>
                <a:ea typeface="Quattrocento Sans"/>
                <a:cs typeface="Quattrocento Sans"/>
                <a:sym typeface="Quattrocento Sans"/>
              </a:rPr>
              <a:t>Benefits</a:t>
            </a:r>
            <a:endParaRPr/>
          </a:p>
          <a:p>
            <a:pPr indent="-342900" lvl="0" marL="342900" marR="0" rtl="0" algn="l">
              <a:lnSpc>
                <a:spcPct val="100000"/>
              </a:lnSpc>
              <a:spcBef>
                <a:spcPts val="980"/>
              </a:spcBef>
              <a:spcAft>
                <a:spcPts val="0"/>
              </a:spcAft>
              <a:buClr>
                <a:srgbClr val="000000"/>
              </a:buClr>
              <a:buSzPts val="1800"/>
              <a:buFont typeface="Arial"/>
              <a:buChar char="•"/>
            </a:pPr>
            <a:r>
              <a:rPr b="0" i="0" lang="en-US" sz="2000" u="none" cap="none" strike="noStrike">
                <a:solidFill>
                  <a:srgbClr val="000000"/>
                </a:solidFill>
                <a:latin typeface="Quattrocento Sans"/>
                <a:ea typeface="Quattrocento Sans"/>
                <a:cs typeface="Quattrocento Sans"/>
                <a:sym typeface="Quattrocento Sans"/>
              </a:rPr>
              <a:t>Frequently changing data</a:t>
            </a:r>
            <a:endParaRPr/>
          </a:p>
          <a:p>
            <a:pPr indent="-342900" lvl="0" marL="342900" marR="0" rtl="0" algn="l">
              <a:lnSpc>
                <a:spcPct val="100000"/>
              </a:lnSpc>
              <a:spcBef>
                <a:spcPts val="980"/>
              </a:spcBef>
              <a:spcAft>
                <a:spcPts val="0"/>
              </a:spcAft>
              <a:buClr>
                <a:srgbClr val="000000"/>
              </a:buClr>
              <a:buSzPts val="1800"/>
              <a:buFont typeface="Arial"/>
              <a:buChar char="•"/>
            </a:pPr>
            <a:r>
              <a:rPr b="0" i="0" lang="en-US" sz="2000" u="none" cap="none" strike="noStrike">
                <a:solidFill>
                  <a:srgbClr val="000000"/>
                </a:solidFill>
                <a:latin typeface="Quattrocento Sans"/>
                <a:ea typeface="Quattrocento Sans"/>
                <a:cs typeface="Quattrocento Sans"/>
                <a:sym typeface="Quattrocento Sans"/>
              </a:rPr>
              <a:t>Need near real-time</a:t>
            </a:r>
            <a:endParaRPr/>
          </a:p>
          <a:p>
            <a:pPr indent="-342900" lvl="0" marL="342900" marR="0" rtl="0" algn="l">
              <a:lnSpc>
                <a:spcPct val="100000"/>
              </a:lnSpc>
              <a:spcBef>
                <a:spcPts val="980"/>
              </a:spcBef>
              <a:spcAft>
                <a:spcPts val="0"/>
              </a:spcAft>
              <a:buClr>
                <a:srgbClr val="000000"/>
              </a:buClr>
              <a:buSzPts val="1800"/>
              <a:buFont typeface="Arial"/>
              <a:buChar char="•"/>
            </a:pPr>
            <a:r>
              <a:rPr b="0" i="0" lang="en-US" sz="2000" u="none" cap="none" strike="noStrike">
                <a:solidFill>
                  <a:srgbClr val="000000"/>
                </a:solidFill>
                <a:latin typeface="Quattrocento Sans"/>
                <a:ea typeface="Quattrocento Sans"/>
                <a:cs typeface="Quattrocento Sans"/>
                <a:sym typeface="Quattrocento Sans"/>
              </a:rPr>
              <a:t>Large data volumes</a:t>
            </a:r>
            <a:endParaRPr/>
          </a:p>
          <a:p>
            <a:pPr indent="-342900" lvl="0" marL="342900" marR="0" rtl="0" algn="l">
              <a:lnSpc>
                <a:spcPct val="100000"/>
              </a:lnSpc>
              <a:spcBef>
                <a:spcPts val="980"/>
              </a:spcBef>
              <a:spcAft>
                <a:spcPts val="0"/>
              </a:spcAft>
              <a:buClr>
                <a:srgbClr val="000000"/>
              </a:buClr>
              <a:buSzPts val="1800"/>
              <a:buFont typeface="Arial"/>
              <a:buChar char="•"/>
            </a:pPr>
            <a:r>
              <a:rPr b="0" i="0" lang="en-US" sz="2000" u="none" cap="none" strike="noStrike">
                <a:solidFill>
                  <a:srgbClr val="000000"/>
                </a:solidFill>
                <a:latin typeface="Quattrocento Sans"/>
                <a:ea typeface="Quattrocento Sans"/>
                <a:cs typeface="Quattrocento Sans"/>
                <a:sym typeface="Quattrocento Sans"/>
              </a:rPr>
              <a:t>Multi-dimensional data</a:t>
            </a:r>
            <a:endParaRPr/>
          </a:p>
        </p:txBody>
      </p:sp>
      <p:sp>
        <p:nvSpPr>
          <p:cNvPr id="414" name="Google Shape;414;p24"/>
          <p:cNvSpPr txBox="1"/>
          <p:nvPr/>
        </p:nvSpPr>
        <p:spPr>
          <a:xfrm>
            <a:off x="6364288" y="1457325"/>
            <a:ext cx="5395912" cy="3652282"/>
          </a:xfrm>
          <a:prstGeom prst="rect">
            <a:avLst/>
          </a:prstGeom>
          <a:noFill/>
          <a:ln>
            <a:noFill/>
          </a:ln>
        </p:spPr>
        <p:txBody>
          <a:bodyPr anchorCtr="0" anchor="t" bIns="91425" lIns="0" spcFirstLastPara="1" rIns="146300" wrap="square" tIns="91425">
            <a:spAutoFit/>
          </a:bodyPr>
          <a:lstStyle/>
          <a:p>
            <a:pPr indent="0" lvl="0" marL="0" marR="0" rtl="0" algn="l">
              <a:lnSpc>
                <a:spcPct val="100000"/>
              </a:lnSpc>
              <a:spcBef>
                <a:spcPts val="0"/>
              </a:spcBef>
              <a:spcAft>
                <a:spcPts val="0"/>
              </a:spcAft>
              <a:buClr>
                <a:srgbClr val="000000"/>
              </a:buClr>
              <a:buSzPts val="2160"/>
              <a:buFont typeface="Noto Sans Symbols"/>
              <a:buNone/>
            </a:pPr>
            <a:r>
              <a:rPr b="0" i="0" lang="en-US" sz="2400" u="none" cap="none" strike="noStrike">
                <a:solidFill>
                  <a:srgbClr val="000000"/>
                </a:solidFill>
                <a:latin typeface="Quattrocento Sans"/>
                <a:ea typeface="Quattrocento Sans"/>
                <a:cs typeface="Quattrocento Sans"/>
                <a:sym typeface="Quattrocento Sans"/>
              </a:rPr>
              <a:t>Limitations</a:t>
            </a:r>
            <a:endParaRPr/>
          </a:p>
          <a:p>
            <a:pPr indent="-342900" lvl="0" marL="342900" marR="0" rtl="0" algn="l">
              <a:lnSpc>
                <a:spcPct val="100000"/>
              </a:lnSpc>
              <a:spcBef>
                <a:spcPts val="980"/>
              </a:spcBef>
              <a:spcAft>
                <a:spcPts val="0"/>
              </a:spcAft>
              <a:buClr>
                <a:srgbClr val="000000"/>
              </a:buClr>
              <a:buSzPts val="1800"/>
              <a:buFont typeface="Arial"/>
              <a:buChar char="•"/>
            </a:pPr>
            <a:r>
              <a:rPr b="0" i="0" lang="en-US" sz="2000" u="none" cap="none" strike="noStrike">
                <a:solidFill>
                  <a:srgbClr val="000000"/>
                </a:solidFill>
                <a:latin typeface="Quattrocento Sans"/>
                <a:ea typeface="Quattrocento Sans"/>
                <a:cs typeface="Quattrocento Sans"/>
                <a:sym typeface="Quattrocento Sans"/>
              </a:rPr>
              <a:t>Performance: Dependent on the underlying data source.</a:t>
            </a:r>
            <a:endParaRPr/>
          </a:p>
          <a:p>
            <a:pPr indent="-342900" lvl="0" marL="342900" marR="0" rtl="0" algn="l">
              <a:lnSpc>
                <a:spcPct val="100000"/>
              </a:lnSpc>
              <a:spcBef>
                <a:spcPts val="980"/>
              </a:spcBef>
              <a:spcAft>
                <a:spcPts val="0"/>
              </a:spcAft>
              <a:buClr>
                <a:srgbClr val="000000"/>
              </a:buClr>
              <a:buSzPts val="1800"/>
              <a:buFont typeface="Arial"/>
              <a:buChar char="•"/>
            </a:pPr>
            <a:r>
              <a:rPr b="0" i="0" lang="en-US" sz="2000" u="none" cap="none" strike="noStrike">
                <a:solidFill>
                  <a:srgbClr val="000000"/>
                </a:solidFill>
                <a:latin typeface="Quattrocento Sans"/>
                <a:ea typeface="Quattrocento Sans"/>
                <a:cs typeface="Quattrocento Sans"/>
                <a:sym typeface="Quattrocento Sans"/>
              </a:rPr>
              <a:t>Security: Understand how data moves between source and destination.</a:t>
            </a:r>
            <a:endParaRPr/>
          </a:p>
          <a:p>
            <a:pPr indent="-342900" lvl="0" marL="342900" marR="0" rtl="0" algn="l">
              <a:lnSpc>
                <a:spcPct val="100000"/>
              </a:lnSpc>
              <a:spcBef>
                <a:spcPts val="980"/>
              </a:spcBef>
              <a:spcAft>
                <a:spcPts val="0"/>
              </a:spcAft>
              <a:buClr>
                <a:srgbClr val="000000"/>
              </a:buClr>
              <a:buSzPts val="1800"/>
              <a:buFont typeface="Arial"/>
              <a:buChar char="•"/>
            </a:pPr>
            <a:r>
              <a:rPr b="0" i="0" lang="en-US" sz="2000" u="none" cap="none" strike="noStrike">
                <a:solidFill>
                  <a:srgbClr val="000000"/>
                </a:solidFill>
                <a:latin typeface="Quattrocento Sans"/>
                <a:ea typeface="Quattrocento Sans"/>
                <a:cs typeface="Quattrocento Sans"/>
                <a:sym typeface="Quattrocento Sans"/>
              </a:rPr>
              <a:t>Modeling: Some modeling capabilities are limited or aren’t supported.</a:t>
            </a:r>
            <a:endParaRPr/>
          </a:p>
          <a:p>
            <a:pPr indent="-342900" lvl="0" marL="342900" marR="0" rtl="0" algn="l">
              <a:lnSpc>
                <a:spcPct val="100000"/>
              </a:lnSpc>
              <a:spcBef>
                <a:spcPts val="980"/>
              </a:spcBef>
              <a:spcAft>
                <a:spcPts val="0"/>
              </a:spcAft>
              <a:buClr>
                <a:srgbClr val="000000"/>
              </a:buClr>
              <a:buSzPts val="1800"/>
              <a:buFont typeface="Arial"/>
              <a:buChar char="•"/>
            </a:pPr>
            <a:r>
              <a:rPr b="0" i="0" lang="en-US" sz="2000" u="none" cap="none" strike="noStrike">
                <a:solidFill>
                  <a:srgbClr val="000000"/>
                </a:solidFill>
                <a:latin typeface="Quattrocento Sans"/>
                <a:ea typeface="Quattrocento Sans"/>
                <a:cs typeface="Quattrocento Sans"/>
                <a:sym typeface="Quattrocento Sans"/>
              </a:rPr>
              <a:t>Transformation: Some data transformation techniques are limited.</a:t>
            </a:r>
            <a:endParaRPr b="0" i="0" sz="2000" u="none" cap="none" strike="noStrik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2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20" name="Google Shape;420;p2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Dealing with Import Errors</a:t>
            </a:r>
            <a:endParaRPr/>
          </a:p>
        </p:txBody>
      </p:sp>
      <p:sp>
        <p:nvSpPr>
          <p:cNvPr id="421" name="Google Shape;421;p25"/>
          <p:cNvSpPr txBox="1"/>
          <p:nvPr>
            <p:ph idx="1" type="body"/>
          </p:nvPr>
        </p:nvSpPr>
        <p:spPr>
          <a:xfrm>
            <a:off x="415599" y="1536634"/>
            <a:ext cx="4587916"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latin typeface="Arial"/>
                <a:ea typeface="Arial"/>
                <a:cs typeface="Arial"/>
                <a:sym typeface="Arial"/>
              </a:rPr>
              <a:t>When loading your data, you may encounter the following errors:</a:t>
            </a:r>
            <a:endParaRPr/>
          </a:p>
          <a:p>
            <a:pPr indent="0" lvl="0" marL="101600" rtl="0" algn="l">
              <a:lnSpc>
                <a:spcPct val="115000"/>
              </a:lnSpc>
              <a:spcBef>
                <a:spcPts val="0"/>
              </a:spcBef>
              <a:spcAft>
                <a:spcPts val="0"/>
              </a:spcAft>
              <a:buSzPts val="2000"/>
              <a:buNone/>
            </a:pPr>
            <a:r>
              <a:t/>
            </a:r>
            <a:endParaRPr>
              <a:latin typeface="Arial"/>
              <a:ea typeface="Arial"/>
              <a:cs typeface="Arial"/>
              <a:sym typeface="Arial"/>
            </a:endParaRPr>
          </a:p>
          <a:p>
            <a:pPr indent="-342900" lvl="0" marL="342900" rtl="0" algn="l">
              <a:lnSpc>
                <a:spcPct val="115000"/>
              </a:lnSpc>
              <a:spcBef>
                <a:spcPts val="0"/>
              </a:spcBef>
              <a:spcAft>
                <a:spcPts val="0"/>
              </a:spcAft>
              <a:buSzPts val="2000"/>
              <a:buFont typeface="Arial"/>
              <a:buChar char="•"/>
            </a:pPr>
            <a:r>
              <a:rPr i="1" lang="en-US" sz="2000">
                <a:latin typeface="Arial"/>
                <a:ea typeface="Arial"/>
                <a:cs typeface="Arial"/>
                <a:sym typeface="Arial"/>
              </a:rPr>
              <a:t>Query Timeout</a:t>
            </a:r>
            <a:endParaRPr/>
          </a:p>
          <a:p>
            <a:pPr indent="-342900" lvl="0" marL="342900" rtl="0" algn="l">
              <a:lnSpc>
                <a:spcPct val="115000"/>
              </a:lnSpc>
              <a:spcBef>
                <a:spcPts val="0"/>
              </a:spcBef>
              <a:spcAft>
                <a:spcPts val="0"/>
              </a:spcAft>
              <a:buSzPts val="2000"/>
              <a:buFont typeface="Arial"/>
              <a:buChar char="•"/>
            </a:pPr>
            <a:r>
              <a:rPr i="1" lang="en-US" sz="2000">
                <a:latin typeface="Arial"/>
                <a:ea typeface="Arial"/>
                <a:cs typeface="Arial"/>
                <a:sym typeface="Arial"/>
              </a:rPr>
              <a:t>Couldn’t find data formatted as a table</a:t>
            </a:r>
            <a:endParaRPr/>
          </a:p>
          <a:p>
            <a:pPr indent="-342900" lvl="0" marL="342900" rtl="0" algn="l">
              <a:lnSpc>
                <a:spcPct val="115000"/>
              </a:lnSpc>
              <a:spcBef>
                <a:spcPts val="0"/>
              </a:spcBef>
              <a:spcAft>
                <a:spcPts val="0"/>
              </a:spcAft>
              <a:buSzPts val="2000"/>
              <a:buFont typeface="Arial"/>
              <a:buChar char="•"/>
            </a:pPr>
            <a:r>
              <a:rPr i="1" lang="en-US" sz="2000">
                <a:latin typeface="Arial"/>
                <a:ea typeface="Arial"/>
                <a:cs typeface="Arial"/>
                <a:sym typeface="Arial"/>
              </a:rPr>
              <a:t>Could not find file</a:t>
            </a:r>
            <a:endParaRPr/>
          </a:p>
          <a:p>
            <a:pPr indent="-342900" lvl="0" marL="342900" rtl="0" algn="l">
              <a:lnSpc>
                <a:spcPct val="115000"/>
              </a:lnSpc>
              <a:spcBef>
                <a:spcPts val="0"/>
              </a:spcBef>
              <a:spcAft>
                <a:spcPts val="0"/>
              </a:spcAft>
              <a:buSzPts val="2000"/>
              <a:buFont typeface="Arial"/>
              <a:buChar char="•"/>
            </a:pPr>
            <a:r>
              <a:rPr i="1" lang="en-US" sz="2000">
                <a:latin typeface="Arial"/>
                <a:ea typeface="Arial"/>
                <a:cs typeface="Arial"/>
                <a:sym typeface="Arial"/>
              </a:rPr>
              <a:t>Data type errors</a:t>
            </a:r>
            <a:endParaRPr/>
          </a:p>
          <a:p>
            <a:pPr indent="-228600" lvl="0" marL="457200" rtl="0" algn="l">
              <a:lnSpc>
                <a:spcPct val="115000"/>
              </a:lnSpc>
              <a:spcBef>
                <a:spcPts val="0"/>
              </a:spcBef>
              <a:spcAft>
                <a:spcPts val="0"/>
              </a:spcAft>
              <a:buSzPts val="2000"/>
              <a:buNone/>
            </a:pPr>
            <a:r>
              <a:t/>
            </a:r>
            <a:endParaRPr/>
          </a:p>
        </p:txBody>
      </p:sp>
      <p:pic>
        <p:nvPicPr>
          <p:cNvPr descr="An image showing a Timeout Expired error message as the result of pulling too much data from the data source." id="422" name="Google Shape;422;p25"/>
          <p:cNvPicPr preferRelativeResize="0"/>
          <p:nvPr/>
        </p:nvPicPr>
        <p:blipFill rotWithShape="1">
          <a:blip r:embed="rId3">
            <a:alphaModFix/>
          </a:blip>
          <a:srcRect b="0" l="0" r="0" t="0"/>
          <a:stretch/>
        </p:blipFill>
        <p:spPr>
          <a:xfrm>
            <a:off x="6543087" y="1456897"/>
            <a:ext cx="5216824" cy="36264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fontScale="85000" lnSpcReduction="20000"/>
          </a:bodyPr>
          <a:lstStyle/>
          <a:p>
            <a:pPr indent="0" lvl="0" marL="0" rtl="0" algn="r">
              <a:lnSpc>
                <a:spcPct val="100000"/>
              </a:lnSpc>
              <a:spcBef>
                <a:spcPts val="0"/>
              </a:spcBef>
              <a:spcAft>
                <a:spcPts val="600"/>
              </a:spcAft>
              <a:buSzPct val="117647"/>
              <a:buNone/>
            </a:pPr>
            <a:fld id="{00000000-1234-1234-1234-123412341234}" type="slidenum">
              <a:rPr lang="en-US"/>
              <a:t>‹#›</a:t>
            </a:fld>
            <a:endParaRPr/>
          </a:p>
        </p:txBody>
      </p:sp>
      <p:sp>
        <p:nvSpPr>
          <p:cNvPr id="428" name="Google Shape;428;p2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Chat Question</a:t>
            </a:r>
            <a:endParaRPr/>
          </a:p>
        </p:txBody>
      </p:sp>
      <p:sp>
        <p:nvSpPr>
          <p:cNvPr id="429" name="Google Shape;429;p26"/>
          <p:cNvSpPr txBox="1"/>
          <p:nvPr>
            <p:ph idx="2" type="body"/>
          </p:nvPr>
        </p:nvSpPr>
        <p:spPr>
          <a:xfrm>
            <a:off x="415599" y="1670739"/>
            <a:ext cx="10881009" cy="157589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sz="3600"/>
              <a:t>What are some common data import errors do you encounter when creating reports?</a:t>
            </a:r>
            <a:endParaRPr sz="3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35" name="Google Shape;435;p2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Optimize Query Performance</a:t>
            </a:r>
            <a:br>
              <a:rPr lang="en-US"/>
            </a:br>
            <a:endParaRPr/>
          </a:p>
        </p:txBody>
      </p:sp>
      <p:sp>
        <p:nvSpPr>
          <p:cNvPr id="436" name="Google Shape;436;p27"/>
          <p:cNvSpPr txBox="1"/>
          <p:nvPr>
            <p:ph idx="1" type="body"/>
          </p:nvPr>
        </p:nvSpPr>
        <p:spPr>
          <a:xfrm>
            <a:off x="1403047" y="2192517"/>
            <a:ext cx="10504487" cy="2757964"/>
          </a:xfrm>
          <a:prstGeom prst="rect">
            <a:avLst/>
          </a:prstGeom>
          <a:noFill/>
          <a:ln>
            <a:noFill/>
          </a:ln>
        </p:spPr>
        <p:txBody>
          <a:bodyPr anchorCtr="0" anchor="t" bIns="91425" lIns="91425" spcFirstLastPara="1" rIns="91425" wrap="square" tIns="91425">
            <a:normAutofit fontScale="92500" lnSpcReduction="10000"/>
          </a:bodyPr>
          <a:lstStyle/>
          <a:p>
            <a:pPr indent="0" lvl="0" marL="101600" rtl="0" algn="l">
              <a:lnSpc>
                <a:spcPct val="115000"/>
              </a:lnSpc>
              <a:spcBef>
                <a:spcPts val="0"/>
              </a:spcBef>
              <a:spcAft>
                <a:spcPts val="0"/>
              </a:spcAft>
              <a:buSzPct val="108108"/>
              <a:buNone/>
            </a:pPr>
            <a:r>
              <a:rPr lang="en-US"/>
              <a:t>Performance in Power Query depends heavily on the performance at the data source.</a:t>
            </a:r>
            <a:endParaRPr/>
          </a:p>
          <a:p>
            <a:pPr indent="0" lvl="0" marL="101600" rtl="0" algn="l">
              <a:lnSpc>
                <a:spcPct val="115000"/>
              </a:lnSpc>
              <a:spcBef>
                <a:spcPts val="0"/>
              </a:spcBef>
              <a:spcAft>
                <a:spcPts val="0"/>
              </a:spcAft>
              <a:buSzPct val="108108"/>
              <a:buNone/>
            </a:pPr>
            <a:r>
              <a:t/>
            </a:r>
            <a:endParaRPr/>
          </a:p>
          <a:p>
            <a:pPr indent="0" lvl="0" marL="101600" rtl="0" algn="l">
              <a:lnSpc>
                <a:spcPct val="115000"/>
              </a:lnSpc>
              <a:spcBef>
                <a:spcPts val="0"/>
              </a:spcBef>
              <a:spcAft>
                <a:spcPts val="0"/>
              </a:spcAft>
              <a:buSzPct val="108108"/>
              <a:buNone/>
            </a:pPr>
            <a:r>
              <a:t/>
            </a:r>
            <a:endParaRPr/>
          </a:p>
          <a:p>
            <a:pPr indent="0" lvl="0" marL="101600" rtl="0" algn="l">
              <a:lnSpc>
                <a:spcPct val="115000"/>
              </a:lnSpc>
              <a:spcBef>
                <a:spcPts val="0"/>
              </a:spcBef>
              <a:spcAft>
                <a:spcPts val="0"/>
              </a:spcAft>
              <a:buSzPct val="108108"/>
              <a:buNone/>
            </a:pPr>
            <a:r>
              <a:rPr lang="en-US"/>
              <a:t>Follow performance tuning guidelines of the source product.</a:t>
            </a:r>
            <a:endParaRPr/>
          </a:p>
          <a:p>
            <a:pPr indent="0" lvl="0" marL="101600" rtl="0" algn="l">
              <a:lnSpc>
                <a:spcPct val="115000"/>
              </a:lnSpc>
              <a:spcBef>
                <a:spcPts val="0"/>
              </a:spcBef>
              <a:spcAft>
                <a:spcPts val="0"/>
              </a:spcAft>
              <a:buSzPct val="108108"/>
              <a:buNone/>
            </a:pPr>
            <a:r>
              <a:t/>
            </a:r>
            <a:endParaRPr/>
          </a:p>
          <a:p>
            <a:pPr indent="0" lvl="0" marL="101600" rtl="0" algn="l">
              <a:lnSpc>
                <a:spcPct val="115000"/>
              </a:lnSpc>
              <a:spcBef>
                <a:spcPts val="0"/>
              </a:spcBef>
              <a:spcAft>
                <a:spcPts val="0"/>
              </a:spcAft>
              <a:buSzPct val="108108"/>
              <a:buNone/>
            </a:pPr>
            <a:r>
              <a:t/>
            </a:r>
            <a:endParaRPr/>
          </a:p>
          <a:p>
            <a:pPr indent="0" lvl="0" marL="101600" rtl="0" algn="l">
              <a:lnSpc>
                <a:spcPct val="115000"/>
              </a:lnSpc>
              <a:spcBef>
                <a:spcPts val="0"/>
              </a:spcBef>
              <a:spcAft>
                <a:spcPts val="0"/>
              </a:spcAft>
              <a:buSzPct val="108108"/>
              <a:buNone/>
            </a:pPr>
            <a:r>
              <a:t/>
            </a:r>
            <a:endParaRPr/>
          </a:p>
          <a:p>
            <a:pPr indent="0" lvl="0" marL="101600" rtl="0" algn="l">
              <a:lnSpc>
                <a:spcPct val="115000"/>
              </a:lnSpc>
              <a:spcBef>
                <a:spcPts val="0"/>
              </a:spcBef>
              <a:spcAft>
                <a:spcPts val="0"/>
              </a:spcAft>
              <a:buSzPct val="108108"/>
              <a:buNone/>
            </a:pPr>
            <a:r>
              <a:rPr lang="en-US"/>
              <a:t>Some performance tuning can be done in Power BI.</a:t>
            </a:r>
            <a:endParaRPr/>
          </a:p>
          <a:p>
            <a:pPr indent="0" lvl="0" marL="101600" rtl="0" algn="l">
              <a:lnSpc>
                <a:spcPct val="115000"/>
              </a:lnSpc>
              <a:spcBef>
                <a:spcPts val="0"/>
              </a:spcBef>
              <a:spcAft>
                <a:spcPts val="0"/>
              </a:spcAft>
              <a:buSzPct val="108108"/>
              <a:buNone/>
            </a:pPr>
            <a:r>
              <a:t/>
            </a:r>
            <a:endParaRPr/>
          </a:p>
        </p:txBody>
      </p:sp>
      <p:grpSp>
        <p:nvGrpSpPr>
          <p:cNvPr id="437" name="Google Shape;437;p27"/>
          <p:cNvGrpSpPr/>
          <p:nvPr/>
        </p:nvGrpSpPr>
        <p:grpSpPr>
          <a:xfrm>
            <a:off x="454738" y="3068413"/>
            <a:ext cx="896425" cy="896552"/>
            <a:chOff x="418643" y="2980724"/>
            <a:chExt cx="896425" cy="896552"/>
          </a:xfrm>
        </p:grpSpPr>
        <p:sp>
          <p:nvSpPr>
            <p:cNvPr id="438" name="Google Shape;438;p27"/>
            <p:cNvSpPr/>
            <p:nvPr/>
          </p:nvSpPr>
          <p:spPr>
            <a:xfrm>
              <a:off x="418643" y="2980724"/>
              <a:ext cx="896425" cy="896552"/>
            </a:xfrm>
            <a:prstGeom prst="ellipse">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729" u="none" cap="none" strike="noStrike">
                <a:solidFill>
                  <a:srgbClr val="000000"/>
                </a:solidFill>
                <a:latin typeface="Quattrocento Sans"/>
                <a:ea typeface="Quattrocento Sans"/>
                <a:cs typeface="Quattrocento Sans"/>
                <a:sym typeface="Quattrocento Sans"/>
              </a:endParaRPr>
            </a:p>
          </p:txBody>
        </p:sp>
        <p:sp>
          <p:nvSpPr>
            <p:cNvPr id="439" name="Google Shape;439;p27" title="Icon of a shield with an exclamation point inside"/>
            <p:cNvSpPr/>
            <p:nvPr/>
          </p:nvSpPr>
          <p:spPr>
            <a:xfrm>
              <a:off x="671673" y="3231182"/>
              <a:ext cx="390366" cy="395638"/>
            </a:xfrm>
            <a:custGeom>
              <a:rect b="b" l="l" r="r" t="t"/>
              <a:pathLst>
                <a:path extrusionOk="0" h="329" w="322">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cap="sq" cmpd="sng" w="158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Quattrocento Sans"/>
                <a:ea typeface="Quattrocento Sans"/>
                <a:cs typeface="Quattrocento Sans"/>
                <a:sym typeface="Quattrocento Sans"/>
              </a:endParaRPr>
            </a:p>
          </p:txBody>
        </p:sp>
      </p:grpSp>
      <p:grpSp>
        <p:nvGrpSpPr>
          <p:cNvPr id="440" name="Google Shape;440;p27"/>
          <p:cNvGrpSpPr/>
          <p:nvPr/>
        </p:nvGrpSpPr>
        <p:grpSpPr>
          <a:xfrm>
            <a:off x="454738" y="1978420"/>
            <a:ext cx="896425" cy="896552"/>
            <a:chOff x="418643" y="1456896"/>
            <a:chExt cx="896425" cy="896552"/>
          </a:xfrm>
        </p:grpSpPr>
        <p:sp>
          <p:nvSpPr>
            <p:cNvPr id="441" name="Google Shape;441;p27"/>
            <p:cNvSpPr/>
            <p:nvPr/>
          </p:nvSpPr>
          <p:spPr>
            <a:xfrm>
              <a:off x="418643" y="1456896"/>
              <a:ext cx="896425" cy="896552"/>
            </a:xfrm>
            <a:prstGeom prst="ellipse">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729" u="none" cap="none" strike="noStrike">
                <a:solidFill>
                  <a:srgbClr val="000000"/>
                </a:solidFill>
                <a:latin typeface="Quattrocento Sans"/>
                <a:ea typeface="Quattrocento Sans"/>
                <a:cs typeface="Quattrocento Sans"/>
                <a:sym typeface="Quattrocento Sans"/>
              </a:endParaRPr>
            </a:p>
          </p:txBody>
        </p:sp>
        <p:sp>
          <p:nvSpPr>
            <p:cNvPr id="442" name="Google Shape;442;p27" title="Icon of a padlock"/>
            <p:cNvSpPr/>
            <p:nvPr/>
          </p:nvSpPr>
          <p:spPr>
            <a:xfrm>
              <a:off x="723556" y="1704892"/>
              <a:ext cx="286598" cy="400562"/>
            </a:xfrm>
            <a:custGeom>
              <a:rect b="b" l="l" r="r" t="t"/>
              <a:pathLst>
                <a:path extrusionOk="0" h="335" w="239">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cap="sq" cmpd="sng" w="158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Quattrocento Sans"/>
                <a:ea typeface="Quattrocento Sans"/>
                <a:cs typeface="Quattrocento Sans"/>
                <a:sym typeface="Quattrocento Sans"/>
              </a:endParaRPr>
            </a:p>
          </p:txBody>
        </p:sp>
      </p:grpSp>
      <p:grpSp>
        <p:nvGrpSpPr>
          <p:cNvPr id="443" name="Google Shape;443;p27"/>
          <p:cNvGrpSpPr/>
          <p:nvPr/>
        </p:nvGrpSpPr>
        <p:grpSpPr>
          <a:xfrm>
            <a:off x="454738" y="4158406"/>
            <a:ext cx="896425" cy="896552"/>
            <a:chOff x="418643" y="3636882"/>
            <a:chExt cx="896425" cy="896552"/>
          </a:xfrm>
        </p:grpSpPr>
        <p:sp>
          <p:nvSpPr>
            <p:cNvPr id="444" name="Google Shape;444;p27"/>
            <p:cNvSpPr/>
            <p:nvPr/>
          </p:nvSpPr>
          <p:spPr>
            <a:xfrm>
              <a:off x="418643" y="3636882"/>
              <a:ext cx="896425" cy="896552"/>
            </a:xfrm>
            <a:prstGeom prst="ellipse">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729" u="none" cap="none" strike="noStrike">
                <a:solidFill>
                  <a:srgbClr val="000000"/>
                </a:solidFill>
                <a:latin typeface="Quattrocento Sans"/>
                <a:ea typeface="Quattrocento Sans"/>
                <a:cs typeface="Quattrocento Sans"/>
                <a:sym typeface="Quattrocento Sans"/>
              </a:endParaRPr>
            </a:p>
          </p:txBody>
        </p:sp>
        <p:sp>
          <p:nvSpPr>
            <p:cNvPr id="445" name="Google Shape;445;p27" title="Icon of a locked safe"/>
            <p:cNvSpPr/>
            <p:nvPr/>
          </p:nvSpPr>
          <p:spPr>
            <a:xfrm>
              <a:off x="699362" y="3903897"/>
              <a:ext cx="342038" cy="362522"/>
            </a:xfrm>
            <a:custGeom>
              <a:rect b="b" l="l" r="r" t="t"/>
              <a:pathLst>
                <a:path extrusionOk="0" h="329" w="311">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cap="sq" cmpd="sng" w="158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Quattrocento Sans"/>
                <a:ea typeface="Quattrocento Sans"/>
                <a:cs typeface="Quattrocento Sans"/>
                <a:sym typeface="Quattrocento Sans"/>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51" name="Google Shape;451;p2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Fix Performance Issues</a:t>
            </a:r>
            <a:endParaRPr/>
          </a:p>
        </p:txBody>
      </p:sp>
      <p:pic>
        <p:nvPicPr>
          <p:cNvPr descr="An image showing the Tools menu in Power Query and the Diagnostics menu options." id="452" name="Google Shape;452;p28"/>
          <p:cNvPicPr preferRelativeResize="0"/>
          <p:nvPr/>
        </p:nvPicPr>
        <p:blipFill rotWithShape="1">
          <a:blip r:embed="rId3">
            <a:alphaModFix/>
          </a:blip>
          <a:srcRect b="0" l="0" r="0" t="0"/>
          <a:stretch/>
        </p:blipFill>
        <p:spPr>
          <a:xfrm>
            <a:off x="527503" y="2677889"/>
            <a:ext cx="5326062" cy="1502222"/>
          </a:xfrm>
          <a:prstGeom prst="rect">
            <a:avLst/>
          </a:prstGeom>
          <a:noFill/>
          <a:ln>
            <a:noFill/>
          </a:ln>
        </p:spPr>
      </p:pic>
      <p:pic>
        <p:nvPicPr>
          <p:cNvPr descr="An image showing the results of a diagnostic session in Power Query. The grid shows the diagnostics steps and the execution time of each step." id="453" name="Google Shape;453;p28"/>
          <p:cNvPicPr preferRelativeResize="0"/>
          <p:nvPr/>
        </p:nvPicPr>
        <p:blipFill rotWithShape="1">
          <a:blip r:embed="rId4">
            <a:alphaModFix/>
          </a:blip>
          <a:srcRect b="0" l="0" r="0" t="0"/>
          <a:stretch/>
        </p:blipFill>
        <p:spPr>
          <a:xfrm>
            <a:off x="6162167" y="3196877"/>
            <a:ext cx="5679186" cy="53536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59" name="Google Shape;459;p2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Query Folding</a:t>
            </a:r>
            <a:br>
              <a:rPr lang="en-US"/>
            </a:br>
            <a:endParaRPr/>
          </a:p>
        </p:txBody>
      </p:sp>
      <p:sp>
        <p:nvSpPr>
          <p:cNvPr id="460" name="Google Shape;460;p29"/>
          <p:cNvSpPr txBox="1"/>
          <p:nvPr>
            <p:ph idx="1" type="body"/>
          </p:nvPr>
        </p:nvSpPr>
        <p:spPr>
          <a:xfrm>
            <a:off x="415599" y="5408621"/>
            <a:ext cx="11360800" cy="889852"/>
          </a:xfrm>
          <a:prstGeom prst="rect">
            <a:avLst/>
          </a:prstGeom>
          <a:noFill/>
          <a:ln>
            <a:noFill/>
          </a:ln>
        </p:spPr>
        <p:txBody>
          <a:bodyPr anchorCtr="0" anchor="t" bIns="91425" lIns="91425" spcFirstLastPara="1" rIns="91425" wrap="square" tIns="91425">
            <a:normAutofit fontScale="92500" lnSpcReduction="10000"/>
          </a:bodyPr>
          <a:lstStyle/>
          <a:p>
            <a:pPr indent="0" lvl="0" marL="101600" rtl="0" algn="l">
              <a:lnSpc>
                <a:spcPct val="115000"/>
              </a:lnSpc>
              <a:spcBef>
                <a:spcPts val="0"/>
              </a:spcBef>
              <a:spcAft>
                <a:spcPts val="0"/>
              </a:spcAft>
              <a:buSzPct val="90090"/>
              <a:buNone/>
            </a:pPr>
            <a:r>
              <a:rPr lang="en-US" sz="2400"/>
              <a:t>The process that lets Power Query generate a single query statement to retrieve and transform source data.</a:t>
            </a:r>
            <a:endParaRPr/>
          </a:p>
          <a:p>
            <a:pPr indent="0" lvl="0" marL="101600" rtl="0" algn="l">
              <a:lnSpc>
                <a:spcPct val="115000"/>
              </a:lnSpc>
              <a:spcBef>
                <a:spcPts val="0"/>
              </a:spcBef>
              <a:spcAft>
                <a:spcPts val="0"/>
              </a:spcAft>
              <a:buSzPct val="90090"/>
              <a:buNone/>
            </a:pPr>
            <a:r>
              <a:t/>
            </a:r>
            <a:endParaRPr sz="2400"/>
          </a:p>
        </p:txBody>
      </p:sp>
      <p:pic>
        <p:nvPicPr>
          <p:cNvPr descr="An image showing the Applied Steps window in Power Query, listing the Query Folding option and step as part of data transformation." id="461" name="Google Shape;461;p29"/>
          <p:cNvPicPr preferRelativeResize="0"/>
          <p:nvPr/>
        </p:nvPicPr>
        <p:blipFill rotWithShape="1">
          <a:blip r:embed="rId3">
            <a:alphaModFix/>
          </a:blip>
          <a:srcRect b="0" l="0" r="0" t="0"/>
          <a:stretch/>
        </p:blipFill>
        <p:spPr>
          <a:xfrm>
            <a:off x="561658" y="1258491"/>
            <a:ext cx="2966720" cy="3799189"/>
          </a:xfrm>
          <a:prstGeom prst="rect">
            <a:avLst/>
          </a:prstGeom>
          <a:noFill/>
          <a:ln>
            <a:noFill/>
          </a:ln>
        </p:spPr>
      </p:pic>
      <p:pic>
        <p:nvPicPr>
          <p:cNvPr descr="Example of determining that Power Query can achieve query folding in Power BI Desktop." id="462" name="Google Shape;462;p29"/>
          <p:cNvPicPr preferRelativeResize="0"/>
          <p:nvPr/>
        </p:nvPicPr>
        <p:blipFill rotWithShape="1">
          <a:blip r:embed="rId4">
            <a:alphaModFix/>
          </a:blip>
          <a:srcRect b="0" l="0" r="0" t="0"/>
          <a:stretch/>
        </p:blipFill>
        <p:spPr>
          <a:xfrm>
            <a:off x="3953323" y="1281631"/>
            <a:ext cx="2604099" cy="3792309"/>
          </a:xfrm>
          <a:prstGeom prst="rect">
            <a:avLst/>
          </a:prstGeom>
          <a:noFill/>
          <a:ln>
            <a:noFill/>
          </a:ln>
        </p:spPr>
      </p:pic>
      <p:pic>
        <p:nvPicPr>
          <p:cNvPr descr="Example of a native query in Power BI Desktop." id="463" name="Google Shape;463;p29"/>
          <p:cNvPicPr preferRelativeResize="0"/>
          <p:nvPr/>
        </p:nvPicPr>
        <p:blipFill rotWithShape="1">
          <a:blip r:embed="rId5">
            <a:alphaModFix/>
          </a:blip>
          <a:srcRect b="0" l="0" r="0" t="0"/>
          <a:stretch/>
        </p:blipFill>
        <p:spPr>
          <a:xfrm>
            <a:off x="7171158" y="1297890"/>
            <a:ext cx="4564862" cy="3799190"/>
          </a:xfrm>
          <a:prstGeom prst="rect">
            <a:avLst/>
          </a:prstGeom>
          <a:noFill/>
          <a:ln>
            <a:noFill/>
          </a:ln>
        </p:spPr>
      </p:pic>
      <p:sp>
        <p:nvSpPr>
          <p:cNvPr id="464" name="Google Shape;464;p29"/>
          <p:cNvSpPr/>
          <p:nvPr/>
        </p:nvSpPr>
        <p:spPr>
          <a:xfrm>
            <a:off x="1737682" y="4254267"/>
            <a:ext cx="1550047" cy="30096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5" name="Google Shape;465;p29"/>
          <p:cNvSpPr/>
          <p:nvPr/>
        </p:nvSpPr>
        <p:spPr>
          <a:xfrm>
            <a:off x="6663100" y="2864835"/>
            <a:ext cx="402380" cy="332650"/>
          </a:xfrm>
          <a:prstGeom prst="rightArrow">
            <a:avLst>
              <a:gd fmla="val 50000" name="adj1"/>
              <a:gd fmla="val 50000" name="adj2"/>
            </a:avLst>
          </a:prstGeom>
          <a:solidFill>
            <a:schemeClr val="accent1"/>
          </a:solidFill>
          <a:ln cap="flat" cmpd="sng" w="25400">
            <a:solidFill>
              <a:srgbClr val="6B16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
          <p:cNvSpPr txBox="1"/>
          <p:nvPr>
            <p:ph idx="12" type="sldNum"/>
          </p:nvPr>
        </p:nvSpPr>
        <p:spPr>
          <a:xfrm>
            <a:off x="9331106" y="6494594"/>
            <a:ext cx="2844800" cy="365125"/>
          </a:xfrm>
          <a:prstGeom prst="rect">
            <a:avLst/>
          </a:prstGeom>
          <a:noFill/>
          <a:ln>
            <a:noFill/>
          </a:ln>
        </p:spPr>
        <p:txBody>
          <a:bodyPr anchorCtr="0" anchor="t" bIns="22850" lIns="45700" spcFirstLastPara="1" rIns="45700" wrap="square" tIns="22850">
            <a:noAutofit/>
          </a:bodyPr>
          <a:lstStyle/>
          <a:p>
            <a:pPr indent="0" lvl="0" marL="0" marR="0" rtl="0" algn="r">
              <a:lnSpc>
                <a:spcPct val="100000"/>
              </a:lnSpc>
              <a:spcBef>
                <a:spcPts val="0"/>
              </a:spcBef>
              <a:spcAft>
                <a:spcPts val="0"/>
              </a:spcAft>
              <a:buClr>
                <a:srgbClr val="000000"/>
              </a:buClr>
              <a:buSzPts val="3600"/>
              <a:buFont typeface="Arial"/>
              <a:buNone/>
            </a:pPr>
            <a:fld id="{00000000-1234-1234-1234-123412341234}" type="slidenum">
              <a:rPr lang="en-US"/>
              <a:t>‹#›</a:t>
            </a:fld>
            <a:endParaRPr/>
          </a:p>
        </p:txBody>
      </p:sp>
      <p:sp>
        <p:nvSpPr>
          <p:cNvPr id="217" name="Google Shape;217;p3"/>
          <p:cNvSpPr txBox="1"/>
          <p:nvPr>
            <p:ph type="title"/>
          </p:nvPr>
        </p:nvSpPr>
        <p:spPr>
          <a:xfrm>
            <a:off x="692150" y="237840"/>
            <a:ext cx="10840454" cy="850900"/>
          </a:xfrm>
          <a:prstGeom prst="rect">
            <a:avLst/>
          </a:prstGeom>
          <a:noFill/>
          <a:ln>
            <a:noFill/>
          </a:ln>
        </p:spPr>
        <p:txBody>
          <a:bodyPr anchorCtr="0" anchor="b" bIns="22850" lIns="45700" spcFirstLastPara="1" rIns="45700" wrap="square" tIns="22850">
            <a:noAutofit/>
          </a:bodyPr>
          <a:lstStyle/>
          <a:p>
            <a:pPr indent="0" lvl="0" marL="0" marR="0" rtl="0" algn="l">
              <a:lnSpc>
                <a:spcPct val="100000"/>
              </a:lnSpc>
              <a:spcBef>
                <a:spcPts val="0"/>
              </a:spcBef>
              <a:spcAft>
                <a:spcPts val="0"/>
              </a:spcAft>
              <a:buClr>
                <a:srgbClr val="333333"/>
              </a:buClr>
              <a:buSzPts val="9600"/>
              <a:buFont typeface="Arial"/>
              <a:buNone/>
            </a:pPr>
            <a:r>
              <a:rPr lang="en-US"/>
              <a:t>Best practices for virtual classes</a:t>
            </a:r>
            <a:endParaRPr/>
          </a:p>
        </p:txBody>
      </p:sp>
      <p:sp>
        <p:nvSpPr>
          <p:cNvPr id="218" name="Google Shape;218;p3"/>
          <p:cNvSpPr txBox="1"/>
          <p:nvPr>
            <p:ph idx="1" type="body"/>
          </p:nvPr>
        </p:nvSpPr>
        <p:spPr>
          <a:xfrm>
            <a:off x="692150" y="1166018"/>
            <a:ext cx="7950659" cy="3369037"/>
          </a:xfrm>
          <a:prstGeom prst="rect">
            <a:avLst/>
          </a:prstGeom>
          <a:noFill/>
          <a:ln>
            <a:noFill/>
          </a:ln>
        </p:spPr>
        <p:txBody>
          <a:bodyPr anchorCtr="0" anchor="ctr" bIns="22850" lIns="45700" spcFirstLastPara="1" rIns="45700" wrap="square" tIns="22850">
            <a:normAutofit/>
          </a:bodyPr>
          <a:lstStyle/>
          <a:p>
            <a:pPr indent="-387350" lvl="0" marL="457200" rtl="0" algn="l">
              <a:lnSpc>
                <a:spcPct val="100000"/>
              </a:lnSpc>
              <a:spcBef>
                <a:spcPts val="180"/>
              </a:spcBef>
              <a:spcAft>
                <a:spcPts val="0"/>
              </a:spcAft>
              <a:buSzPts val="2500"/>
              <a:buChar char="•"/>
            </a:pPr>
            <a:r>
              <a:rPr lang="en-US"/>
              <a:t>Find a quiet place, free of as many distractions as possible. Headphones are recommended.</a:t>
            </a:r>
            <a:endParaRPr/>
          </a:p>
          <a:p>
            <a:pPr indent="0" lvl="0" marL="457200" rtl="0" algn="l">
              <a:lnSpc>
                <a:spcPct val="100000"/>
              </a:lnSpc>
              <a:spcBef>
                <a:spcPts val="180"/>
              </a:spcBef>
              <a:spcAft>
                <a:spcPts val="0"/>
              </a:spcAft>
              <a:buSzPts val="2500"/>
              <a:buNone/>
            </a:pPr>
            <a:r>
              <a:t/>
            </a:r>
            <a:endParaRPr/>
          </a:p>
          <a:p>
            <a:pPr indent="-387350" lvl="0" marL="457200" rtl="0" algn="l">
              <a:lnSpc>
                <a:spcPct val="100000"/>
              </a:lnSpc>
              <a:spcBef>
                <a:spcPts val="180"/>
              </a:spcBef>
              <a:spcAft>
                <a:spcPts val="0"/>
              </a:spcAft>
              <a:buSzPts val="2500"/>
              <a:buChar char="•"/>
            </a:pPr>
            <a:r>
              <a:rPr lang="en-US"/>
              <a:t>Remove or silence alerts from cell phones, e-mail pop-ups, etc. </a:t>
            </a:r>
            <a:endParaRPr/>
          </a:p>
          <a:p>
            <a:pPr indent="0" lvl="0" marL="457200" rtl="0" algn="l">
              <a:lnSpc>
                <a:spcPct val="100000"/>
              </a:lnSpc>
              <a:spcBef>
                <a:spcPts val="180"/>
              </a:spcBef>
              <a:spcAft>
                <a:spcPts val="0"/>
              </a:spcAft>
              <a:buSzPts val="2500"/>
              <a:buNone/>
            </a:pPr>
            <a:r>
              <a:t/>
            </a:r>
            <a:endParaRPr/>
          </a:p>
          <a:p>
            <a:pPr indent="-387350" lvl="0" marL="457200" rtl="0" algn="l">
              <a:lnSpc>
                <a:spcPct val="100000"/>
              </a:lnSpc>
              <a:spcBef>
                <a:spcPts val="180"/>
              </a:spcBef>
              <a:spcAft>
                <a:spcPts val="0"/>
              </a:spcAft>
              <a:buSzPts val="2500"/>
              <a:buChar char="•"/>
            </a:pPr>
            <a:r>
              <a:rPr lang="en-US"/>
              <a:t>Participate in activities and ask questions. This will be interactive!</a:t>
            </a:r>
            <a:endParaRPr/>
          </a:p>
        </p:txBody>
      </p:sp>
      <p:pic>
        <p:nvPicPr>
          <p:cNvPr descr="Suburban scene" id="219" name="Google Shape;219;p3"/>
          <p:cNvPicPr preferRelativeResize="0"/>
          <p:nvPr/>
        </p:nvPicPr>
        <p:blipFill rotWithShape="1">
          <a:blip r:embed="rId3">
            <a:alphaModFix/>
          </a:blip>
          <a:srcRect b="0" l="0" r="0" t="0"/>
          <a:stretch/>
        </p:blipFill>
        <p:spPr>
          <a:xfrm>
            <a:off x="8354339" y="3200400"/>
            <a:ext cx="3657600" cy="3657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0"/>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KC 1</a:t>
            </a:r>
            <a:endParaRPr/>
          </a:p>
        </p:txBody>
      </p:sp>
      <p:sp>
        <p:nvSpPr>
          <p:cNvPr id="471" name="Google Shape;471;p3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77" name="Google Shape;477;p31"/>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2</a:t>
            </a:r>
            <a:br>
              <a:rPr lang="en-US"/>
            </a:br>
            <a:r>
              <a:rPr lang="en-US"/>
              <a:t>Clean Transform, Load the Data</a:t>
            </a:r>
            <a:endParaRPr/>
          </a:p>
        </p:txBody>
      </p:sp>
      <p:sp>
        <p:nvSpPr>
          <p:cNvPr id="478" name="Google Shape;478;p31"/>
          <p:cNvSpPr txBox="1"/>
          <p:nvPr>
            <p:ph idx="1" type="body"/>
          </p:nvPr>
        </p:nvSpPr>
        <p:spPr>
          <a:xfrm>
            <a:off x="415598" y="2071105"/>
            <a:ext cx="11360799" cy="285535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After completing this module, students will be able to:</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Apply data shape transformations</a:t>
            </a:r>
            <a:endParaRPr/>
          </a:p>
          <a:p>
            <a:pPr indent="-355600" lvl="0" marL="457200" rtl="0" algn="l">
              <a:lnSpc>
                <a:spcPct val="115000"/>
              </a:lnSpc>
              <a:spcBef>
                <a:spcPts val="0"/>
              </a:spcBef>
              <a:spcAft>
                <a:spcPts val="0"/>
              </a:spcAft>
              <a:buSzPts val="2000"/>
              <a:buChar char="●"/>
            </a:pPr>
            <a:r>
              <a:rPr lang="en-US"/>
              <a:t>Enhance the structure of the data</a:t>
            </a:r>
            <a:endParaRPr/>
          </a:p>
          <a:p>
            <a:pPr indent="-355600" lvl="0" marL="457200" rtl="0" algn="l">
              <a:lnSpc>
                <a:spcPct val="115000"/>
              </a:lnSpc>
              <a:spcBef>
                <a:spcPts val="0"/>
              </a:spcBef>
              <a:spcAft>
                <a:spcPts val="0"/>
              </a:spcAft>
              <a:buSzPts val="2000"/>
              <a:buChar char="●"/>
            </a:pPr>
            <a:r>
              <a:rPr lang="en-US"/>
              <a:t>Profile and examine the data</a:t>
            </a:r>
            <a:endParaRPr/>
          </a:p>
          <a:p>
            <a:pPr indent="-228600" lvl="0" marL="457200" rtl="0" algn="l">
              <a:lnSpc>
                <a:spcPct val="115000"/>
              </a:lnSpc>
              <a:spcBef>
                <a:spcPts val="0"/>
              </a:spcBef>
              <a:spcAft>
                <a:spcPts val="0"/>
              </a:spcAft>
              <a:buSzPts val="20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84" name="Google Shape;484;p32"/>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Query Editor</a:t>
            </a:r>
            <a:endParaRPr/>
          </a:p>
        </p:txBody>
      </p:sp>
      <p:pic>
        <p:nvPicPr>
          <p:cNvPr descr="Power Query: the 2022 definitive beginners' guide • UpSlide" id="485" name="Google Shape;485;p32"/>
          <p:cNvPicPr preferRelativeResize="0"/>
          <p:nvPr/>
        </p:nvPicPr>
        <p:blipFill rotWithShape="1">
          <a:blip r:embed="rId3">
            <a:alphaModFix/>
          </a:blip>
          <a:srcRect b="0" l="0" r="0" t="0"/>
          <a:stretch/>
        </p:blipFill>
        <p:spPr>
          <a:xfrm>
            <a:off x="461010" y="1537090"/>
            <a:ext cx="4366452" cy="4966580"/>
          </a:xfrm>
          <a:prstGeom prst="rect">
            <a:avLst/>
          </a:prstGeom>
          <a:noFill/>
          <a:ln>
            <a:noFill/>
          </a:ln>
        </p:spPr>
      </p:pic>
      <p:pic>
        <p:nvPicPr>
          <p:cNvPr descr="Transform Data in Power Query using the Unpivot and Pivot Functions |  PeryTUS IT Solutions" id="486" name="Google Shape;486;p32"/>
          <p:cNvPicPr preferRelativeResize="0"/>
          <p:nvPr/>
        </p:nvPicPr>
        <p:blipFill rotWithShape="1">
          <a:blip r:embed="rId4">
            <a:alphaModFix/>
          </a:blip>
          <a:srcRect b="0" l="0" r="0" t="0"/>
          <a:stretch/>
        </p:blipFill>
        <p:spPr>
          <a:xfrm>
            <a:off x="5562432" y="1510655"/>
            <a:ext cx="6213968" cy="509960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92" name="Google Shape;492;p33"/>
          <p:cNvSpPr txBox="1"/>
          <p:nvPr>
            <p:ph type="title"/>
          </p:nvPr>
        </p:nvSpPr>
        <p:spPr>
          <a:xfrm>
            <a:off x="415600" y="160943"/>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ETL Tools &amp; Utility</a:t>
            </a:r>
            <a:endParaRPr/>
          </a:p>
        </p:txBody>
      </p:sp>
      <p:pic>
        <p:nvPicPr>
          <p:cNvPr id="493" name="Google Shape;493;p33"/>
          <p:cNvPicPr preferRelativeResize="0"/>
          <p:nvPr/>
        </p:nvPicPr>
        <p:blipFill rotWithShape="1">
          <a:blip r:embed="rId3">
            <a:alphaModFix/>
          </a:blip>
          <a:srcRect b="59117" l="0" r="0" t="5293"/>
          <a:stretch/>
        </p:blipFill>
        <p:spPr>
          <a:xfrm>
            <a:off x="0" y="1172445"/>
            <a:ext cx="6214269" cy="2538360"/>
          </a:xfrm>
          <a:prstGeom prst="rect">
            <a:avLst/>
          </a:prstGeom>
          <a:noFill/>
          <a:ln>
            <a:noFill/>
          </a:ln>
        </p:spPr>
      </p:pic>
      <p:pic>
        <p:nvPicPr>
          <p:cNvPr id="494" name="Google Shape;494;p33"/>
          <p:cNvPicPr preferRelativeResize="0"/>
          <p:nvPr/>
        </p:nvPicPr>
        <p:blipFill rotWithShape="1">
          <a:blip r:embed="rId3">
            <a:alphaModFix/>
          </a:blip>
          <a:srcRect b="0" l="636" r="2620" t="58699"/>
          <a:stretch/>
        </p:blipFill>
        <p:spPr>
          <a:xfrm>
            <a:off x="6214268" y="1065878"/>
            <a:ext cx="5624363" cy="2755787"/>
          </a:xfrm>
          <a:prstGeom prst="rect">
            <a:avLst/>
          </a:prstGeom>
          <a:noFill/>
          <a:ln>
            <a:noFill/>
          </a:ln>
        </p:spPr>
      </p:pic>
      <p:sp>
        <p:nvSpPr>
          <p:cNvPr id="495" name="Google Shape;495;p33"/>
          <p:cNvSpPr txBox="1"/>
          <p:nvPr/>
        </p:nvSpPr>
        <p:spPr>
          <a:xfrm>
            <a:off x="2039085" y="885978"/>
            <a:ext cx="191911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Data Transformation</a:t>
            </a:r>
            <a:endParaRPr/>
          </a:p>
        </p:txBody>
      </p:sp>
      <p:sp>
        <p:nvSpPr>
          <p:cNvPr id="496" name="Google Shape;496;p33"/>
          <p:cNvSpPr txBox="1"/>
          <p:nvPr/>
        </p:nvSpPr>
        <p:spPr>
          <a:xfrm>
            <a:off x="7822882" y="756686"/>
            <a:ext cx="240713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Property Configuration</a:t>
            </a:r>
            <a:endParaRPr/>
          </a:p>
        </p:txBody>
      </p:sp>
      <p:pic>
        <p:nvPicPr>
          <p:cNvPr descr="Screenshot of the Transform tab of the Power Query Editor ribbon" id="497" name="Google Shape;497;p33"/>
          <p:cNvPicPr preferRelativeResize="0"/>
          <p:nvPr/>
        </p:nvPicPr>
        <p:blipFill rotWithShape="1">
          <a:blip r:embed="rId4">
            <a:alphaModFix/>
          </a:blip>
          <a:srcRect b="0" l="0" r="0" t="0"/>
          <a:stretch/>
        </p:blipFill>
        <p:spPr>
          <a:xfrm>
            <a:off x="901299" y="4069607"/>
            <a:ext cx="10389401" cy="980187"/>
          </a:xfrm>
          <a:prstGeom prst="rect">
            <a:avLst/>
          </a:prstGeom>
          <a:noFill/>
          <a:ln cap="flat" cmpd="sng" w="9525">
            <a:solidFill>
              <a:schemeClr val="dk1"/>
            </a:solidFill>
            <a:prstDash val="solid"/>
            <a:round/>
            <a:headEnd len="sm" w="sm" type="none"/>
            <a:tailEnd len="sm" w="sm" type="none"/>
          </a:ln>
        </p:spPr>
      </p:pic>
      <p:pic>
        <p:nvPicPr>
          <p:cNvPr descr="Screenshot of the Add Column tab in the Power Query Editor ribbon" id="498" name="Google Shape;498;p33"/>
          <p:cNvPicPr preferRelativeResize="0"/>
          <p:nvPr/>
        </p:nvPicPr>
        <p:blipFill rotWithShape="1">
          <a:blip r:embed="rId5">
            <a:alphaModFix/>
          </a:blip>
          <a:srcRect b="0" l="0" r="0" t="0"/>
          <a:stretch/>
        </p:blipFill>
        <p:spPr>
          <a:xfrm>
            <a:off x="1735194" y="5162214"/>
            <a:ext cx="8958148" cy="104668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04" name="Google Shape;504;p34"/>
          <p:cNvSpPr txBox="1"/>
          <p:nvPr>
            <p:ph type="title"/>
          </p:nvPr>
        </p:nvSpPr>
        <p:spPr>
          <a:xfrm>
            <a:off x="328066" y="17189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Query Interface</a:t>
            </a:r>
            <a:endParaRPr/>
          </a:p>
        </p:txBody>
      </p:sp>
      <p:grpSp>
        <p:nvGrpSpPr>
          <p:cNvPr id="505" name="Google Shape;505;p34"/>
          <p:cNvGrpSpPr/>
          <p:nvPr/>
        </p:nvGrpSpPr>
        <p:grpSpPr>
          <a:xfrm>
            <a:off x="449584" y="1299289"/>
            <a:ext cx="10708151" cy="5197715"/>
            <a:chOff x="666754" y="415364"/>
            <a:chExt cx="10858492" cy="5756762"/>
          </a:xfrm>
        </p:grpSpPr>
        <p:pic>
          <p:nvPicPr>
            <p:cNvPr id="506" name="Google Shape;506;p34"/>
            <p:cNvPicPr preferRelativeResize="0"/>
            <p:nvPr/>
          </p:nvPicPr>
          <p:blipFill rotWithShape="1">
            <a:blip r:embed="rId3">
              <a:alphaModFix/>
            </a:blip>
            <a:srcRect b="0" l="0" r="0" t="0"/>
            <a:stretch/>
          </p:blipFill>
          <p:spPr>
            <a:xfrm>
              <a:off x="666754" y="415364"/>
              <a:ext cx="10858492" cy="5707232"/>
            </a:xfrm>
            <a:prstGeom prst="rect">
              <a:avLst/>
            </a:prstGeom>
            <a:noFill/>
            <a:ln>
              <a:noFill/>
            </a:ln>
          </p:spPr>
        </p:pic>
        <p:sp>
          <p:nvSpPr>
            <p:cNvPr id="507" name="Google Shape;507;p34"/>
            <p:cNvSpPr/>
            <p:nvPr/>
          </p:nvSpPr>
          <p:spPr>
            <a:xfrm>
              <a:off x="666754" y="5974079"/>
              <a:ext cx="7848596" cy="19804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08" name="Google Shape;508;p34"/>
            <p:cNvSpPr/>
            <p:nvPr/>
          </p:nvSpPr>
          <p:spPr>
            <a:xfrm>
              <a:off x="10092690" y="1123950"/>
              <a:ext cx="1432556" cy="484251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09" name="Google Shape;509;p34"/>
            <p:cNvSpPr/>
            <p:nvPr/>
          </p:nvSpPr>
          <p:spPr>
            <a:xfrm>
              <a:off x="666754" y="1131570"/>
              <a:ext cx="1322070" cy="484251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10" name="Google Shape;510;p34"/>
            <p:cNvSpPr/>
            <p:nvPr/>
          </p:nvSpPr>
          <p:spPr>
            <a:xfrm>
              <a:off x="839553" y="592058"/>
              <a:ext cx="7848596" cy="71620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511" name="Google Shape;511;p34"/>
          <p:cNvSpPr/>
          <p:nvPr/>
        </p:nvSpPr>
        <p:spPr>
          <a:xfrm>
            <a:off x="6804967" y="2573829"/>
            <a:ext cx="1794158" cy="1661973"/>
          </a:xfrm>
          <a:prstGeom prst="rect">
            <a:avLst/>
          </a:prstGeom>
          <a:solidFill>
            <a:schemeClr val="lt1"/>
          </a:solidFill>
          <a:ln cap="flat" cmpd="sng" w="9525">
            <a:solidFill>
              <a:srgbClr val="E4520A"/>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chemeClr val="dk2"/>
                </a:solidFill>
                <a:latin typeface="Century Gothic"/>
                <a:ea typeface="Century Gothic"/>
                <a:cs typeface="Century Gothic"/>
                <a:sym typeface="Century Gothic"/>
              </a:rPr>
              <a:t>In the ribbon, buttons are active to interact with the data in the query</a:t>
            </a:r>
            <a:endParaRPr b="0" i="0" sz="700" u="none" cap="none" strike="noStrike">
              <a:solidFill>
                <a:schemeClr val="dk2"/>
              </a:solidFill>
              <a:latin typeface="Century Gothic"/>
              <a:ea typeface="Century Gothic"/>
              <a:cs typeface="Century Gothic"/>
              <a:sym typeface="Century Gothic"/>
            </a:endParaRPr>
          </a:p>
        </p:txBody>
      </p:sp>
      <p:cxnSp>
        <p:nvCxnSpPr>
          <p:cNvPr id="512" name="Google Shape;512;p34"/>
          <p:cNvCxnSpPr/>
          <p:nvPr/>
        </p:nvCxnSpPr>
        <p:spPr>
          <a:xfrm rot="10800000">
            <a:off x="7702046" y="2085292"/>
            <a:ext cx="0" cy="480145"/>
          </a:xfrm>
          <a:prstGeom prst="straightConnector1">
            <a:avLst/>
          </a:prstGeom>
          <a:noFill/>
          <a:ln cap="flat" cmpd="sng" w="57150">
            <a:solidFill>
              <a:schemeClr val="accent2"/>
            </a:solidFill>
            <a:prstDash val="solid"/>
            <a:round/>
            <a:headEnd len="sm" w="sm" type="none"/>
            <a:tailEnd len="med" w="med" type="stealth"/>
          </a:ln>
        </p:spPr>
      </p:cxnSp>
      <p:sp>
        <p:nvSpPr>
          <p:cNvPr id="513" name="Google Shape;513;p34"/>
          <p:cNvSpPr/>
          <p:nvPr/>
        </p:nvSpPr>
        <p:spPr>
          <a:xfrm>
            <a:off x="599874" y="4476710"/>
            <a:ext cx="1873030" cy="1661973"/>
          </a:xfrm>
          <a:prstGeom prst="rect">
            <a:avLst/>
          </a:prstGeom>
          <a:solidFill>
            <a:schemeClr val="lt1"/>
          </a:solidFill>
          <a:ln cap="flat" cmpd="sng" w="9525">
            <a:solidFill>
              <a:srgbClr val="E4520A"/>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chemeClr val="dk2"/>
                </a:solidFill>
                <a:latin typeface="Century Gothic"/>
                <a:ea typeface="Century Gothic"/>
                <a:cs typeface="Century Gothic"/>
                <a:sym typeface="Century Gothic"/>
              </a:rPr>
              <a:t>Queries are listed and available for selection, viewing, and shaping</a:t>
            </a:r>
            <a:endParaRPr b="0" i="0" sz="700" u="none" cap="none" strike="noStrike">
              <a:solidFill>
                <a:schemeClr val="dk2"/>
              </a:solidFill>
              <a:latin typeface="Century Gothic"/>
              <a:ea typeface="Century Gothic"/>
              <a:cs typeface="Century Gothic"/>
              <a:sym typeface="Century Gothic"/>
            </a:endParaRPr>
          </a:p>
        </p:txBody>
      </p:sp>
      <p:cxnSp>
        <p:nvCxnSpPr>
          <p:cNvPr id="514" name="Google Shape;514;p34"/>
          <p:cNvCxnSpPr/>
          <p:nvPr/>
        </p:nvCxnSpPr>
        <p:spPr>
          <a:xfrm rot="10800000">
            <a:off x="1034265" y="3720526"/>
            <a:ext cx="5398" cy="756185"/>
          </a:xfrm>
          <a:prstGeom prst="straightConnector1">
            <a:avLst/>
          </a:prstGeom>
          <a:noFill/>
          <a:ln cap="flat" cmpd="sng" w="57150">
            <a:solidFill>
              <a:schemeClr val="accent2"/>
            </a:solidFill>
            <a:prstDash val="solid"/>
            <a:round/>
            <a:headEnd len="sm" w="sm" type="none"/>
            <a:tailEnd len="med" w="med" type="stealth"/>
          </a:ln>
        </p:spPr>
      </p:cxnSp>
      <p:sp>
        <p:nvSpPr>
          <p:cNvPr id="515" name="Google Shape;515;p34"/>
          <p:cNvSpPr/>
          <p:nvPr/>
        </p:nvSpPr>
        <p:spPr>
          <a:xfrm>
            <a:off x="4725220" y="4576583"/>
            <a:ext cx="2435932" cy="1392669"/>
          </a:xfrm>
          <a:prstGeom prst="rect">
            <a:avLst/>
          </a:prstGeom>
          <a:solidFill>
            <a:schemeClr val="lt1"/>
          </a:solidFill>
          <a:ln cap="flat" cmpd="sng" w="9525">
            <a:solidFill>
              <a:srgbClr val="E4520A"/>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chemeClr val="dk2"/>
                </a:solidFill>
                <a:latin typeface="Century Gothic"/>
                <a:ea typeface="Century Gothic"/>
                <a:cs typeface="Century Gothic"/>
                <a:sym typeface="Century Gothic"/>
              </a:rPr>
              <a:t>In the center pane, data from the selected query is displayed and available for shaping</a:t>
            </a:r>
            <a:endParaRPr b="0" i="0" sz="700" u="none" cap="none" strike="noStrike">
              <a:solidFill>
                <a:schemeClr val="dk2"/>
              </a:solidFill>
              <a:latin typeface="Century Gothic"/>
              <a:ea typeface="Century Gothic"/>
              <a:cs typeface="Century Gothic"/>
              <a:sym typeface="Century Gothic"/>
            </a:endParaRPr>
          </a:p>
        </p:txBody>
      </p:sp>
      <p:cxnSp>
        <p:nvCxnSpPr>
          <p:cNvPr id="516" name="Google Shape;516;p34"/>
          <p:cNvCxnSpPr/>
          <p:nvPr/>
        </p:nvCxnSpPr>
        <p:spPr>
          <a:xfrm flipH="1" rot="10800000">
            <a:off x="5529184" y="4221088"/>
            <a:ext cx="257696" cy="333851"/>
          </a:xfrm>
          <a:prstGeom prst="straightConnector1">
            <a:avLst/>
          </a:prstGeom>
          <a:noFill/>
          <a:ln cap="flat" cmpd="sng" w="57150">
            <a:solidFill>
              <a:schemeClr val="accent2"/>
            </a:solidFill>
            <a:prstDash val="solid"/>
            <a:round/>
            <a:headEnd len="sm" w="sm" type="none"/>
            <a:tailEnd len="med" w="med" type="stealth"/>
          </a:ln>
        </p:spPr>
      </p:cxnSp>
      <p:cxnSp>
        <p:nvCxnSpPr>
          <p:cNvPr id="517" name="Google Shape;517;p34"/>
          <p:cNvCxnSpPr/>
          <p:nvPr/>
        </p:nvCxnSpPr>
        <p:spPr>
          <a:xfrm rot="10800000">
            <a:off x="10920372" y="3671268"/>
            <a:ext cx="791406" cy="636011"/>
          </a:xfrm>
          <a:prstGeom prst="straightConnector1">
            <a:avLst/>
          </a:prstGeom>
          <a:noFill/>
          <a:ln cap="flat" cmpd="sng" w="57150">
            <a:solidFill>
              <a:schemeClr val="accent2"/>
            </a:solidFill>
            <a:prstDash val="solid"/>
            <a:round/>
            <a:headEnd len="sm" w="sm" type="none"/>
            <a:tailEnd len="med" w="med" type="stealth"/>
          </a:ln>
        </p:spPr>
      </p:cxnSp>
      <p:sp>
        <p:nvSpPr>
          <p:cNvPr id="518" name="Google Shape;518;p34"/>
          <p:cNvSpPr/>
          <p:nvPr/>
        </p:nvSpPr>
        <p:spPr>
          <a:xfrm>
            <a:off x="10137159" y="4307279"/>
            <a:ext cx="1909446" cy="1661973"/>
          </a:xfrm>
          <a:prstGeom prst="rect">
            <a:avLst/>
          </a:prstGeom>
          <a:solidFill>
            <a:schemeClr val="lt1"/>
          </a:solidFill>
          <a:ln cap="flat" cmpd="sng" w="9525">
            <a:solidFill>
              <a:srgbClr val="E4520A"/>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chemeClr val="dk2"/>
                </a:solidFill>
                <a:latin typeface="Century Gothic"/>
                <a:ea typeface="Century Gothic"/>
                <a:cs typeface="Century Gothic"/>
                <a:sym typeface="Century Gothic"/>
              </a:rPr>
              <a:t>The Query Settings window appears, listing the query’s properties and applied steps</a:t>
            </a:r>
            <a:endParaRPr b="0" i="0" sz="700" u="none" cap="none" strike="noStrike">
              <a:solidFill>
                <a:schemeClr val="dk2"/>
              </a:solidFill>
              <a:latin typeface="Century Gothic"/>
              <a:ea typeface="Century Gothic"/>
              <a:cs typeface="Century Gothic"/>
              <a:sym typeface="Century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24" name="Google Shape;524;p3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Find data anomalies and data statistics</a:t>
            </a:r>
            <a:endParaRPr/>
          </a:p>
        </p:txBody>
      </p:sp>
      <p:sp>
        <p:nvSpPr>
          <p:cNvPr id="525" name="Google Shape;525;p35"/>
          <p:cNvSpPr txBox="1"/>
          <p:nvPr>
            <p:ph idx="1" type="body"/>
          </p:nvPr>
        </p:nvSpPr>
        <p:spPr>
          <a:xfrm>
            <a:off x="415599" y="1536634"/>
            <a:ext cx="4834495" cy="279906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sz="1800"/>
              <a:t>Data profiling entails studying data nuances, detecting anomalies, exploring underlying structures, and querying statistics like row counts and value distributions. This is crucial for simplifying data interaction and streamlining the development of report elements on the frontend.</a:t>
            </a:r>
            <a:endParaRPr/>
          </a:p>
          <a:p>
            <a:pPr indent="-228600" lvl="0" marL="457200" rtl="0" algn="l">
              <a:lnSpc>
                <a:spcPct val="115000"/>
              </a:lnSpc>
              <a:spcBef>
                <a:spcPts val="0"/>
              </a:spcBef>
              <a:spcAft>
                <a:spcPts val="0"/>
              </a:spcAft>
              <a:buSzPts val="2000"/>
              <a:buNone/>
            </a:pPr>
            <a:r>
              <a:t/>
            </a:r>
            <a:endParaRPr sz="1800"/>
          </a:p>
          <a:p>
            <a:pPr indent="-228600" lvl="0" marL="457200" rtl="0" algn="l">
              <a:lnSpc>
                <a:spcPct val="115000"/>
              </a:lnSpc>
              <a:spcBef>
                <a:spcPts val="0"/>
              </a:spcBef>
              <a:spcAft>
                <a:spcPts val="0"/>
              </a:spcAft>
              <a:buSzPts val="2000"/>
              <a:buNone/>
            </a:pPr>
            <a:r>
              <a:t/>
            </a:r>
            <a:endParaRPr sz="1800"/>
          </a:p>
        </p:txBody>
      </p:sp>
      <p:pic>
        <p:nvPicPr>
          <p:cNvPr descr="anomalies and data statistics for a column of data" id="526" name="Google Shape;526;p35"/>
          <p:cNvPicPr preferRelativeResize="0"/>
          <p:nvPr/>
        </p:nvPicPr>
        <p:blipFill rotWithShape="1">
          <a:blip r:embed="rId3">
            <a:alphaModFix/>
          </a:blip>
          <a:srcRect b="0" l="0" r="0" t="0"/>
          <a:stretch/>
        </p:blipFill>
        <p:spPr>
          <a:xfrm>
            <a:off x="5586369" y="1446488"/>
            <a:ext cx="6190030" cy="4735372"/>
          </a:xfrm>
          <a:prstGeom prst="rect">
            <a:avLst/>
          </a:prstGeom>
          <a:noFill/>
          <a:ln>
            <a:noFill/>
          </a:ln>
        </p:spPr>
      </p:pic>
      <p:sp>
        <p:nvSpPr>
          <p:cNvPr id="527" name="Google Shape;527;p35"/>
          <p:cNvSpPr txBox="1"/>
          <p:nvPr/>
        </p:nvSpPr>
        <p:spPr>
          <a:xfrm>
            <a:off x="415599" y="4574438"/>
            <a:ext cx="4834495" cy="939631"/>
          </a:xfrm>
          <a:prstGeom prst="rect">
            <a:avLst/>
          </a:prstGeom>
          <a:noFill/>
          <a:ln>
            <a:noFill/>
          </a:ln>
        </p:spPr>
        <p:txBody>
          <a:bodyPr anchorCtr="0" anchor="t" bIns="91425" lIns="91425" spcFirstLastPara="1" rIns="91425" wrap="square" tIns="91425">
            <a:normAutofit/>
          </a:bodyPr>
          <a:lstStyle/>
          <a:p>
            <a:pPr indent="0" lvl="0" marL="101600" marR="0" rtl="0" algn="l">
              <a:lnSpc>
                <a:spcPct val="115000"/>
              </a:lnSpc>
              <a:spcBef>
                <a:spcPts val="0"/>
              </a:spcBef>
              <a:spcAft>
                <a:spcPts val="0"/>
              </a:spcAft>
              <a:buClr>
                <a:schemeClr val="dk2"/>
              </a:buClr>
              <a:buSzPts val="2000"/>
              <a:buFont typeface="Century Gothic"/>
              <a:buNone/>
            </a:pPr>
            <a:r>
              <a:rPr b="1" i="0" lang="en-US" sz="1800" u="none" cap="none" strike="noStrike">
                <a:solidFill>
                  <a:schemeClr val="dk2"/>
                </a:solidFill>
                <a:latin typeface="Century Gothic"/>
                <a:ea typeface="Century Gothic"/>
                <a:cs typeface="Century Gothic"/>
                <a:sym typeface="Century Gothic"/>
              </a:rPr>
              <a:t>Note: Data Preview is based on the first 1,000 rows</a:t>
            </a:r>
            <a:endParaRPr/>
          </a:p>
          <a:p>
            <a:pPr indent="-228600" lvl="0" marL="457200" marR="0" rtl="0" algn="l">
              <a:lnSpc>
                <a:spcPct val="115000"/>
              </a:lnSpc>
              <a:spcBef>
                <a:spcPts val="0"/>
              </a:spcBef>
              <a:spcAft>
                <a:spcPts val="0"/>
              </a:spcAft>
              <a:buClr>
                <a:schemeClr val="dk2"/>
              </a:buClr>
              <a:buSzPts val="2000"/>
              <a:buFont typeface="Century Gothic"/>
              <a:buNone/>
            </a:pPr>
            <a:r>
              <a:t/>
            </a:r>
            <a:endParaRPr b="1" i="0" sz="1800" u="none" cap="none" strike="noStrike">
              <a:solidFill>
                <a:schemeClr val="dk2"/>
              </a:solidFill>
              <a:latin typeface="Century Gothic"/>
              <a:ea typeface="Century Gothic"/>
              <a:cs typeface="Century Gothic"/>
              <a:sym typeface="Century Gothic"/>
            </a:endParaRPr>
          </a:p>
          <a:p>
            <a:pPr indent="-228600" lvl="0" marL="457200" marR="0" rtl="0" algn="l">
              <a:lnSpc>
                <a:spcPct val="115000"/>
              </a:lnSpc>
              <a:spcBef>
                <a:spcPts val="0"/>
              </a:spcBef>
              <a:spcAft>
                <a:spcPts val="0"/>
              </a:spcAft>
              <a:buClr>
                <a:schemeClr val="dk2"/>
              </a:buClr>
              <a:buSzPts val="2000"/>
              <a:buFont typeface="Century Gothic"/>
              <a:buNone/>
            </a:pPr>
            <a:r>
              <a:t/>
            </a:r>
            <a:endParaRPr b="1" i="0" sz="1800" u="none" cap="none" strike="noStrike">
              <a:solidFill>
                <a:schemeClr val="dk2"/>
              </a:solidFill>
              <a:latin typeface="Century Gothic"/>
              <a:ea typeface="Century Gothic"/>
              <a:cs typeface="Century Gothic"/>
              <a:sym typeface="Century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33" name="Google Shape;533;p3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Combine multiple queries into one</a:t>
            </a:r>
            <a:endParaRPr/>
          </a:p>
        </p:txBody>
      </p:sp>
      <p:pic>
        <p:nvPicPr>
          <p:cNvPr descr="An image showing the Append dialog box, appending rows from one table to the end of another table." id="534" name="Google Shape;534;p36"/>
          <p:cNvPicPr preferRelativeResize="0"/>
          <p:nvPr/>
        </p:nvPicPr>
        <p:blipFill rotWithShape="1">
          <a:blip r:embed="rId3">
            <a:alphaModFix/>
          </a:blip>
          <a:srcRect b="-2" l="0" r="0" t="0"/>
          <a:stretch/>
        </p:blipFill>
        <p:spPr>
          <a:xfrm>
            <a:off x="419100" y="1457325"/>
            <a:ext cx="5394325" cy="4029075"/>
          </a:xfrm>
          <a:prstGeom prst="rect">
            <a:avLst/>
          </a:prstGeom>
          <a:noFill/>
          <a:ln cap="flat" cmpd="sng" w="9525">
            <a:solidFill>
              <a:schemeClr val="dk1"/>
            </a:solidFill>
            <a:prstDash val="solid"/>
            <a:round/>
            <a:headEnd len="sm" w="sm" type="none"/>
            <a:tailEnd len="sm" w="sm" type="none"/>
          </a:ln>
        </p:spPr>
      </p:pic>
      <p:pic>
        <p:nvPicPr>
          <p:cNvPr descr="merge queries window" id="535" name="Google Shape;535;p36"/>
          <p:cNvPicPr preferRelativeResize="0"/>
          <p:nvPr/>
        </p:nvPicPr>
        <p:blipFill rotWithShape="1">
          <a:blip r:embed="rId4">
            <a:alphaModFix/>
          </a:blip>
          <a:srcRect b="0" l="0" r="0" t="0"/>
          <a:stretch/>
        </p:blipFill>
        <p:spPr>
          <a:xfrm>
            <a:off x="6378577" y="1457325"/>
            <a:ext cx="4897779" cy="438607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41" name="Google Shape;541;p37"/>
          <p:cNvSpPr txBox="1"/>
          <p:nvPr>
            <p:ph type="title"/>
          </p:nvPr>
        </p:nvSpPr>
        <p:spPr>
          <a:xfrm>
            <a:off x="415598" y="200449"/>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Splitting Columns</a:t>
            </a:r>
            <a:endParaRPr/>
          </a:p>
        </p:txBody>
      </p:sp>
      <p:sp>
        <p:nvSpPr>
          <p:cNvPr id="542" name="Google Shape;542;p37"/>
          <p:cNvSpPr txBox="1"/>
          <p:nvPr>
            <p:ph idx="1" type="body"/>
          </p:nvPr>
        </p:nvSpPr>
        <p:spPr>
          <a:xfrm>
            <a:off x="415599" y="4946740"/>
            <a:ext cx="11360799" cy="1467636"/>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To split columns in Power Query, first, select the column you want to divide. Then, use the "Split Column" function and specify whether you want to split by a delimiter (like a comma or space) or by a fixed number of characters. </a:t>
            </a:r>
            <a:endParaRPr/>
          </a:p>
        </p:txBody>
      </p:sp>
      <p:pic>
        <p:nvPicPr>
          <p:cNvPr id="543" name="Google Shape;543;p37"/>
          <p:cNvPicPr preferRelativeResize="0"/>
          <p:nvPr/>
        </p:nvPicPr>
        <p:blipFill rotWithShape="1">
          <a:blip r:embed="rId3">
            <a:alphaModFix/>
          </a:blip>
          <a:srcRect b="0" l="0" r="0" t="0"/>
          <a:stretch/>
        </p:blipFill>
        <p:spPr>
          <a:xfrm>
            <a:off x="687926" y="1052281"/>
            <a:ext cx="1911436" cy="3696843"/>
          </a:xfrm>
          <a:prstGeom prst="rect">
            <a:avLst/>
          </a:prstGeom>
          <a:noFill/>
          <a:ln>
            <a:noFill/>
          </a:ln>
        </p:spPr>
      </p:pic>
      <p:pic>
        <p:nvPicPr>
          <p:cNvPr id="544" name="Google Shape;544;p37"/>
          <p:cNvPicPr preferRelativeResize="0"/>
          <p:nvPr/>
        </p:nvPicPr>
        <p:blipFill rotWithShape="1">
          <a:blip r:embed="rId4">
            <a:alphaModFix/>
          </a:blip>
          <a:srcRect b="0" l="0" r="0" t="0"/>
          <a:stretch/>
        </p:blipFill>
        <p:spPr>
          <a:xfrm>
            <a:off x="4055405" y="1052281"/>
            <a:ext cx="6870388" cy="3696843"/>
          </a:xfrm>
          <a:prstGeom prst="rect">
            <a:avLst/>
          </a:prstGeom>
          <a:noFill/>
          <a:ln>
            <a:noFill/>
          </a:ln>
        </p:spPr>
      </p:pic>
      <p:sp>
        <p:nvSpPr>
          <p:cNvPr id="545" name="Google Shape;545;p37"/>
          <p:cNvSpPr/>
          <p:nvPr/>
        </p:nvSpPr>
        <p:spPr>
          <a:xfrm>
            <a:off x="2838179" y="2743200"/>
            <a:ext cx="768050" cy="484632"/>
          </a:xfrm>
          <a:prstGeom prst="rightArrow">
            <a:avLst>
              <a:gd fmla="val 50000" name="adj1"/>
              <a:gd fmla="val 50000" name="adj2"/>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6" name="Google Shape;546;p37"/>
          <p:cNvSpPr/>
          <p:nvPr/>
        </p:nvSpPr>
        <p:spPr>
          <a:xfrm>
            <a:off x="687926" y="2737668"/>
            <a:ext cx="1911436" cy="201145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47" name="Google Shape;547;p37"/>
          <p:cNvSpPr/>
          <p:nvPr/>
        </p:nvSpPr>
        <p:spPr>
          <a:xfrm>
            <a:off x="6624676" y="2181453"/>
            <a:ext cx="2909741" cy="256767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48" name="Google Shape;548;p37"/>
          <p:cNvSpPr/>
          <p:nvPr/>
        </p:nvSpPr>
        <p:spPr>
          <a:xfrm>
            <a:off x="4055405" y="1092714"/>
            <a:ext cx="526869" cy="70526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54" name="Google Shape;554;p3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Unpivot columns or pivot</a:t>
            </a:r>
            <a:endParaRPr/>
          </a:p>
        </p:txBody>
      </p:sp>
      <p:pic>
        <p:nvPicPr>
          <p:cNvPr descr="An image showing the results of a Pivot and Unpivot of data in Power Query Editor." id="555" name="Google Shape;555;p38"/>
          <p:cNvPicPr preferRelativeResize="0"/>
          <p:nvPr/>
        </p:nvPicPr>
        <p:blipFill rotWithShape="1">
          <a:blip r:embed="rId3">
            <a:alphaModFix/>
          </a:blip>
          <a:srcRect b="0" l="0" r="0" t="0"/>
          <a:stretch/>
        </p:blipFill>
        <p:spPr>
          <a:xfrm>
            <a:off x="563881" y="1875511"/>
            <a:ext cx="3946356" cy="3657505"/>
          </a:xfrm>
          <a:prstGeom prst="rect">
            <a:avLst/>
          </a:prstGeom>
          <a:noFill/>
          <a:ln cap="flat" cmpd="sng" w="9525">
            <a:solidFill>
              <a:schemeClr val="dk1"/>
            </a:solidFill>
            <a:prstDash val="solid"/>
            <a:round/>
            <a:headEnd len="sm" w="sm" type="none"/>
            <a:tailEnd len="sm" w="sm" type="none"/>
          </a:ln>
        </p:spPr>
      </p:pic>
      <p:pic>
        <p:nvPicPr>
          <p:cNvPr descr="An image showing the results of a Pivot and Unpivot of data in Power Query Editor." id="556" name="Google Shape;556;p38"/>
          <p:cNvPicPr preferRelativeResize="0"/>
          <p:nvPr/>
        </p:nvPicPr>
        <p:blipFill rotWithShape="1">
          <a:blip r:embed="rId4">
            <a:alphaModFix/>
          </a:blip>
          <a:srcRect b="0" l="0" r="0" t="0"/>
          <a:stretch/>
        </p:blipFill>
        <p:spPr>
          <a:xfrm>
            <a:off x="4619393" y="3153731"/>
            <a:ext cx="7192058" cy="550533"/>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62" name="Google Shape;562;p3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Dynamic reports with parameters</a:t>
            </a:r>
            <a:endParaRPr/>
          </a:p>
        </p:txBody>
      </p:sp>
      <p:pic>
        <p:nvPicPr>
          <p:cNvPr descr="A screenshot of the Manage Parameters dialog in Power BI Desktop. A new parameter named SalesPerson is defined with a value of 279." id="563" name="Google Shape;563;p39"/>
          <p:cNvPicPr preferRelativeResize="0"/>
          <p:nvPr/>
        </p:nvPicPr>
        <p:blipFill rotWithShape="1">
          <a:blip r:embed="rId3">
            <a:alphaModFix/>
          </a:blip>
          <a:srcRect b="0" l="0" r="0" t="0"/>
          <a:stretch/>
        </p:blipFill>
        <p:spPr>
          <a:xfrm>
            <a:off x="419100" y="1718707"/>
            <a:ext cx="5394325" cy="3506311"/>
          </a:xfrm>
          <a:prstGeom prst="rect">
            <a:avLst/>
          </a:prstGeom>
          <a:noFill/>
          <a:ln cap="flat" cmpd="sng" w="9525">
            <a:solidFill>
              <a:schemeClr val="dk1"/>
            </a:solidFill>
            <a:prstDash val="solid"/>
            <a:round/>
            <a:headEnd len="sm" w="sm" type="none"/>
            <a:tailEnd len="sm" w="sm" type="none"/>
          </a:ln>
        </p:spPr>
      </p:pic>
      <p:pic>
        <p:nvPicPr>
          <p:cNvPr descr="A screenshot of the report showing only records for the sales person with the ID of 279." id="564" name="Google Shape;564;p39"/>
          <p:cNvPicPr preferRelativeResize="0"/>
          <p:nvPr/>
        </p:nvPicPr>
        <p:blipFill rotWithShape="1">
          <a:blip r:embed="rId4">
            <a:alphaModFix/>
          </a:blip>
          <a:srcRect b="0" l="0" r="0" t="0"/>
          <a:stretch/>
        </p:blipFill>
        <p:spPr>
          <a:xfrm>
            <a:off x="6378576" y="1718707"/>
            <a:ext cx="5361237" cy="214723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
          <p:cNvSpPr txBox="1"/>
          <p:nvPr>
            <p:ph idx="12" type="sldNum"/>
          </p:nvPr>
        </p:nvSpPr>
        <p:spPr>
          <a:xfrm>
            <a:off x="15062148" y="8290163"/>
            <a:ext cx="975600" cy="6999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70" name="Google Shape;570;p40"/>
          <p:cNvSpPr txBox="1"/>
          <p:nvPr>
            <p:ph type="title"/>
          </p:nvPr>
        </p:nvSpPr>
        <p:spPr>
          <a:xfrm>
            <a:off x="415599" y="38450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Use Advanced Editor to modify M code</a:t>
            </a:r>
            <a:endParaRPr/>
          </a:p>
        </p:txBody>
      </p:sp>
      <p:sp>
        <p:nvSpPr>
          <p:cNvPr id="571" name="Google Shape;571;p40"/>
          <p:cNvSpPr txBox="1"/>
          <p:nvPr>
            <p:ph idx="1" type="body"/>
          </p:nvPr>
        </p:nvSpPr>
        <p:spPr>
          <a:xfrm>
            <a:off x="415599" y="1536634"/>
            <a:ext cx="3878999"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When shaping data in Power Query, each action creates a step in the process that can be reordered, deleted, or modified. While the graphical interface is commonly used, Power Query operates with the underlying M language. </a:t>
            </a:r>
            <a:endParaRPr/>
          </a:p>
          <a:p>
            <a:pPr indent="0" lvl="0" marL="101600" rtl="0" algn="l">
              <a:lnSpc>
                <a:spcPct val="115000"/>
              </a:lnSpc>
              <a:spcBef>
                <a:spcPts val="0"/>
              </a:spcBef>
              <a:spcAft>
                <a:spcPts val="0"/>
              </a:spcAft>
              <a:buSzPts val="2000"/>
              <a:buNone/>
            </a:pPr>
            <a:r>
              <a:t/>
            </a:r>
            <a:endParaRPr/>
          </a:p>
        </p:txBody>
      </p:sp>
      <p:pic>
        <p:nvPicPr>
          <p:cNvPr descr="M language in advanced editor" id="572" name="Google Shape;572;p40"/>
          <p:cNvPicPr preferRelativeResize="0"/>
          <p:nvPr/>
        </p:nvPicPr>
        <p:blipFill rotWithShape="1">
          <a:blip r:embed="rId3">
            <a:alphaModFix/>
          </a:blip>
          <a:srcRect b="0" l="0" r="0" t="0"/>
          <a:stretch/>
        </p:blipFill>
        <p:spPr>
          <a:xfrm>
            <a:off x="5305260" y="2630915"/>
            <a:ext cx="6058617" cy="4055320"/>
          </a:xfrm>
          <a:prstGeom prst="rect">
            <a:avLst/>
          </a:prstGeom>
          <a:noFill/>
          <a:ln>
            <a:noFill/>
          </a:ln>
        </p:spPr>
      </p:pic>
      <p:pic>
        <p:nvPicPr>
          <p:cNvPr descr="View ribbon, advanced editor button" id="573" name="Google Shape;573;p40"/>
          <p:cNvPicPr preferRelativeResize="0"/>
          <p:nvPr/>
        </p:nvPicPr>
        <p:blipFill rotWithShape="1">
          <a:blip r:embed="rId4">
            <a:alphaModFix/>
          </a:blip>
          <a:srcRect b="0" l="0" r="0" t="0"/>
          <a:stretch/>
        </p:blipFill>
        <p:spPr>
          <a:xfrm>
            <a:off x="5305260" y="1297890"/>
            <a:ext cx="6471139" cy="106686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79" name="Google Shape;579;p4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Data reduction best practices</a:t>
            </a:r>
            <a:endParaRPr/>
          </a:p>
        </p:txBody>
      </p:sp>
      <p:sp>
        <p:nvSpPr>
          <p:cNvPr id="580" name="Google Shape;580;p41"/>
          <p:cNvSpPr txBox="1"/>
          <p:nvPr>
            <p:ph idx="1" type="body"/>
          </p:nvPr>
        </p:nvSpPr>
        <p:spPr>
          <a:xfrm>
            <a:off x="415599" y="1536634"/>
            <a:ext cx="5440671" cy="4555080"/>
          </a:xfrm>
          <a:prstGeom prst="rect">
            <a:avLst/>
          </a:prstGeom>
          <a:noFill/>
          <a:ln>
            <a:noFill/>
          </a:ln>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Remove unnecessary columns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Remove unnecessary rows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Group by and summarize</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Optimize column data types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Preference for custom columns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Disable Power Query load</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Disable auto date/time</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Switch to Mixed mode (Composite model)</a:t>
            </a:r>
            <a:endParaRPr/>
          </a:p>
          <a:p>
            <a:pPr indent="0" lvl="0" marL="101600" rtl="0" algn="l">
              <a:lnSpc>
                <a:spcPct val="115000"/>
              </a:lnSpc>
              <a:spcBef>
                <a:spcPts val="0"/>
              </a:spcBef>
              <a:spcAft>
                <a:spcPts val="0"/>
              </a:spcAft>
              <a:buSzPts val="2000"/>
              <a:buNone/>
            </a:pPr>
            <a:r>
              <a:t/>
            </a:r>
            <a:endParaRPr/>
          </a:p>
        </p:txBody>
      </p:sp>
      <p:pic>
        <p:nvPicPr>
          <p:cNvPr descr="Best practice - Free marketing icons" id="581" name="Google Shape;581;p41"/>
          <p:cNvPicPr preferRelativeResize="0"/>
          <p:nvPr/>
        </p:nvPicPr>
        <p:blipFill rotWithShape="1">
          <a:blip r:embed="rId3">
            <a:alphaModFix/>
          </a:blip>
          <a:srcRect b="0" l="0" r="0" t="0"/>
          <a:stretch/>
        </p:blipFill>
        <p:spPr>
          <a:xfrm>
            <a:off x="6870032" y="1571438"/>
            <a:ext cx="4006516" cy="400651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2"/>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587" name="Google Shape;587;p4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93" name="Google Shape;593;p43"/>
          <p:cNvSpPr txBox="1"/>
          <p:nvPr>
            <p:ph type="title"/>
          </p:nvPr>
        </p:nvSpPr>
        <p:spPr>
          <a:xfrm>
            <a:off x="248280" y="19613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BI Options &amp; Settings</a:t>
            </a:r>
            <a:endParaRPr/>
          </a:p>
        </p:txBody>
      </p:sp>
      <p:pic>
        <p:nvPicPr>
          <p:cNvPr id="594" name="Google Shape;594;p43"/>
          <p:cNvPicPr preferRelativeResize="0"/>
          <p:nvPr/>
        </p:nvPicPr>
        <p:blipFill rotWithShape="1">
          <a:blip r:embed="rId3">
            <a:alphaModFix/>
          </a:blip>
          <a:srcRect b="0" l="0" r="0" t="0"/>
          <a:stretch/>
        </p:blipFill>
        <p:spPr>
          <a:xfrm>
            <a:off x="163792" y="1179572"/>
            <a:ext cx="1435472" cy="5506663"/>
          </a:xfrm>
          <a:prstGeom prst="rect">
            <a:avLst/>
          </a:prstGeom>
          <a:noFill/>
          <a:ln>
            <a:noFill/>
          </a:ln>
        </p:spPr>
      </p:pic>
      <p:sp>
        <p:nvSpPr>
          <p:cNvPr id="595" name="Google Shape;595;p43"/>
          <p:cNvSpPr/>
          <p:nvPr/>
        </p:nvSpPr>
        <p:spPr>
          <a:xfrm>
            <a:off x="248280" y="3972388"/>
            <a:ext cx="1270000" cy="19304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6" name="Google Shape;596;p43"/>
          <p:cNvSpPr/>
          <p:nvPr/>
        </p:nvSpPr>
        <p:spPr>
          <a:xfrm>
            <a:off x="248280" y="4917268"/>
            <a:ext cx="1270000" cy="38608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597" name="Google Shape;597;p43"/>
          <p:cNvGrpSpPr/>
          <p:nvPr/>
        </p:nvGrpSpPr>
        <p:grpSpPr>
          <a:xfrm>
            <a:off x="1629744" y="1376581"/>
            <a:ext cx="4191363" cy="4620328"/>
            <a:chOff x="1765118" y="1046329"/>
            <a:chExt cx="4191363" cy="4620328"/>
          </a:xfrm>
        </p:grpSpPr>
        <p:pic>
          <p:nvPicPr>
            <p:cNvPr id="598" name="Google Shape;598;p43"/>
            <p:cNvPicPr preferRelativeResize="0"/>
            <p:nvPr/>
          </p:nvPicPr>
          <p:blipFill rotWithShape="1">
            <a:blip r:embed="rId4">
              <a:alphaModFix/>
            </a:blip>
            <a:srcRect b="0" l="0" r="0" t="0"/>
            <a:stretch/>
          </p:blipFill>
          <p:spPr>
            <a:xfrm>
              <a:off x="1765118" y="1383846"/>
              <a:ext cx="4191363" cy="4282811"/>
            </a:xfrm>
            <a:prstGeom prst="rect">
              <a:avLst/>
            </a:prstGeom>
            <a:noFill/>
            <a:ln>
              <a:noFill/>
            </a:ln>
          </p:spPr>
        </p:pic>
        <p:sp>
          <p:nvSpPr>
            <p:cNvPr id="599" name="Google Shape;599;p43"/>
            <p:cNvSpPr txBox="1"/>
            <p:nvPr/>
          </p:nvSpPr>
          <p:spPr>
            <a:xfrm>
              <a:off x="1765118" y="1046329"/>
              <a:ext cx="17914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Preview Features</a:t>
              </a:r>
              <a:endParaRPr/>
            </a:p>
          </p:txBody>
        </p:sp>
      </p:grpSp>
      <p:grpSp>
        <p:nvGrpSpPr>
          <p:cNvPr id="600" name="Google Shape;600;p43"/>
          <p:cNvGrpSpPr/>
          <p:nvPr/>
        </p:nvGrpSpPr>
        <p:grpSpPr>
          <a:xfrm>
            <a:off x="5895092" y="1200800"/>
            <a:ext cx="2918310" cy="4708839"/>
            <a:chOff x="6850821" y="1014514"/>
            <a:chExt cx="2918310" cy="4708839"/>
          </a:xfrm>
        </p:grpSpPr>
        <p:pic>
          <p:nvPicPr>
            <p:cNvPr id="601" name="Google Shape;601;p43"/>
            <p:cNvPicPr preferRelativeResize="0"/>
            <p:nvPr/>
          </p:nvPicPr>
          <p:blipFill rotWithShape="1">
            <a:blip r:embed="rId5">
              <a:alphaModFix/>
            </a:blip>
            <a:srcRect b="0" l="0" r="0" t="0"/>
            <a:stretch/>
          </p:blipFill>
          <p:spPr>
            <a:xfrm>
              <a:off x="6881301" y="1327149"/>
              <a:ext cx="2887830" cy="4396204"/>
            </a:xfrm>
            <a:prstGeom prst="rect">
              <a:avLst/>
            </a:prstGeom>
            <a:noFill/>
            <a:ln>
              <a:noFill/>
            </a:ln>
          </p:spPr>
        </p:pic>
        <p:sp>
          <p:nvSpPr>
            <p:cNvPr id="602" name="Google Shape;602;p43"/>
            <p:cNvSpPr txBox="1"/>
            <p:nvPr/>
          </p:nvSpPr>
          <p:spPr>
            <a:xfrm>
              <a:off x="6850821" y="1014514"/>
              <a:ext cx="112550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Data Load</a:t>
              </a:r>
              <a:endParaRPr/>
            </a:p>
          </p:txBody>
        </p:sp>
        <p:sp>
          <p:nvSpPr>
            <p:cNvPr id="603" name="Google Shape;603;p43"/>
            <p:cNvSpPr/>
            <p:nvPr/>
          </p:nvSpPr>
          <p:spPr>
            <a:xfrm>
              <a:off x="6881300" y="2583540"/>
              <a:ext cx="2669099" cy="230779"/>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04" name="Google Shape;604;p43"/>
            <p:cNvSpPr/>
            <p:nvPr/>
          </p:nvSpPr>
          <p:spPr>
            <a:xfrm>
              <a:off x="6881299" y="3188060"/>
              <a:ext cx="2669099" cy="44922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605" name="Google Shape;605;p43"/>
          <p:cNvGrpSpPr/>
          <p:nvPr/>
        </p:nvGrpSpPr>
        <p:grpSpPr>
          <a:xfrm>
            <a:off x="8897927" y="1250961"/>
            <a:ext cx="3130279" cy="851987"/>
            <a:chOff x="8822367" y="1149533"/>
            <a:chExt cx="3369633" cy="851987"/>
          </a:xfrm>
        </p:grpSpPr>
        <p:pic>
          <p:nvPicPr>
            <p:cNvPr id="606" name="Google Shape;606;p43"/>
            <p:cNvPicPr preferRelativeResize="0"/>
            <p:nvPr/>
          </p:nvPicPr>
          <p:blipFill rotWithShape="1">
            <a:blip r:embed="rId6">
              <a:alphaModFix/>
            </a:blip>
            <a:srcRect b="0" l="0" r="0" t="0"/>
            <a:stretch/>
          </p:blipFill>
          <p:spPr>
            <a:xfrm>
              <a:off x="8891142" y="1468704"/>
              <a:ext cx="3300858" cy="532816"/>
            </a:xfrm>
            <a:prstGeom prst="rect">
              <a:avLst/>
            </a:prstGeom>
            <a:noFill/>
            <a:ln>
              <a:noFill/>
            </a:ln>
          </p:spPr>
        </p:pic>
        <p:sp>
          <p:nvSpPr>
            <p:cNvPr id="607" name="Google Shape;607;p43"/>
            <p:cNvSpPr txBox="1"/>
            <p:nvPr/>
          </p:nvSpPr>
          <p:spPr>
            <a:xfrm>
              <a:off x="8822367" y="1149533"/>
              <a:ext cx="181544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Regional Settings</a:t>
              </a:r>
              <a:endParaRPr/>
            </a:p>
          </p:txBody>
        </p:sp>
      </p:grpSp>
      <p:sp>
        <p:nvSpPr>
          <p:cNvPr id="608" name="Google Shape;608;p43"/>
          <p:cNvSpPr/>
          <p:nvPr/>
        </p:nvSpPr>
        <p:spPr>
          <a:xfrm>
            <a:off x="8897927" y="1561247"/>
            <a:ext cx="3130279" cy="541701"/>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4"/>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Cycle Lab Exercise 1</a:t>
            </a:r>
            <a:endParaRPr/>
          </a:p>
        </p:txBody>
      </p:sp>
      <p:sp>
        <p:nvSpPr>
          <p:cNvPr id="614" name="Google Shape;614;p4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5"/>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KC2</a:t>
            </a:r>
            <a:endParaRPr/>
          </a:p>
        </p:txBody>
      </p:sp>
      <p:sp>
        <p:nvSpPr>
          <p:cNvPr id="620" name="Google Shape;620;p4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4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26" name="Google Shape;626;p46"/>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3</a:t>
            </a:r>
            <a:br>
              <a:rPr lang="en-US"/>
            </a:br>
            <a:r>
              <a:rPr lang="en-US"/>
              <a:t>Design a Data Model</a:t>
            </a:r>
            <a:endParaRPr/>
          </a:p>
        </p:txBody>
      </p:sp>
      <p:sp>
        <p:nvSpPr>
          <p:cNvPr id="627" name="Google Shape;627;p46"/>
          <p:cNvSpPr txBox="1"/>
          <p:nvPr>
            <p:ph idx="1" type="body"/>
          </p:nvPr>
        </p:nvSpPr>
        <p:spPr>
          <a:xfrm>
            <a:off x="415598" y="2071105"/>
            <a:ext cx="11360799" cy="285535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After completing this module, students will be able to:</a:t>
            </a:r>
            <a:endParaRPr/>
          </a:p>
          <a:p>
            <a:pPr indent="-228600" lvl="0" marL="4572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Define relationships and their cardinality</a:t>
            </a:r>
            <a:endParaRPr/>
          </a:p>
          <a:p>
            <a:pPr indent="-355600" lvl="0" marL="457200" rtl="0" algn="l">
              <a:lnSpc>
                <a:spcPct val="115000"/>
              </a:lnSpc>
              <a:spcBef>
                <a:spcPts val="0"/>
              </a:spcBef>
              <a:spcAft>
                <a:spcPts val="0"/>
              </a:spcAft>
              <a:buSzPts val="2000"/>
              <a:buChar char="●"/>
            </a:pPr>
            <a:r>
              <a:rPr lang="en-US"/>
              <a:t>Implement Dimensions and Hierarchies</a:t>
            </a:r>
            <a:endParaRPr/>
          </a:p>
          <a:p>
            <a:pPr indent="-355600" lvl="0" marL="457200" rtl="0" algn="l">
              <a:lnSpc>
                <a:spcPct val="115000"/>
              </a:lnSpc>
              <a:spcBef>
                <a:spcPts val="0"/>
              </a:spcBef>
              <a:spcAft>
                <a:spcPts val="0"/>
              </a:spcAft>
              <a:buSzPts val="2000"/>
              <a:buChar char="●"/>
            </a:pPr>
            <a:r>
              <a:rPr lang="en-US"/>
              <a:t>Understanding filter propagation</a:t>
            </a:r>
            <a:endParaRPr/>
          </a:p>
          <a:p>
            <a:pPr indent="-228600" lvl="0" marL="457200" rtl="0" algn="l">
              <a:lnSpc>
                <a:spcPct val="115000"/>
              </a:lnSpc>
              <a:spcBef>
                <a:spcPts val="0"/>
              </a:spcBef>
              <a:spcAft>
                <a:spcPts val="0"/>
              </a:spcAft>
              <a:buSzPts val="20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4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33" name="Google Shape;633;p4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STAR SCHEMA</a:t>
            </a:r>
            <a:endParaRPr/>
          </a:p>
        </p:txBody>
      </p:sp>
      <p:sp>
        <p:nvSpPr>
          <p:cNvPr id="634" name="Google Shape;634;p47"/>
          <p:cNvSpPr txBox="1"/>
          <p:nvPr>
            <p:ph idx="1" type="body"/>
          </p:nvPr>
        </p:nvSpPr>
        <p:spPr>
          <a:xfrm>
            <a:off x="415599" y="1536634"/>
            <a:ext cx="5081075" cy="4555080"/>
          </a:xfrm>
          <a:prstGeom prst="rect">
            <a:avLst/>
          </a:prstGeom>
          <a:noFill/>
          <a:ln>
            <a:noFill/>
          </a:ln>
        </p:spPr>
        <p:txBody>
          <a:bodyPr anchorCtr="0" anchor="t" bIns="91425" lIns="91425" spcFirstLastPara="1" rIns="91425" wrap="square" tIns="91425">
            <a:normAutofit fontScale="92500"/>
          </a:bodyPr>
          <a:lstStyle/>
          <a:p>
            <a:pPr indent="-355600" lvl="0" marL="457200" rtl="0" algn="l">
              <a:lnSpc>
                <a:spcPct val="115000"/>
              </a:lnSpc>
              <a:spcBef>
                <a:spcPts val="0"/>
              </a:spcBef>
              <a:spcAft>
                <a:spcPts val="0"/>
              </a:spcAft>
              <a:buSzPct val="108108"/>
              <a:buChar char="●"/>
            </a:pPr>
            <a:r>
              <a:rPr b="1" lang="en-US" u="sng"/>
              <a:t>Fact tables </a:t>
            </a:r>
            <a:r>
              <a:rPr lang="en-US"/>
              <a:t>contain observational or event data values: sales orders, product counts, prices, transactional dates and times, and quantities. </a:t>
            </a:r>
            <a:endParaRPr/>
          </a:p>
          <a:p>
            <a:pPr indent="-228600" lvl="0" marL="457200" rtl="0" algn="l">
              <a:lnSpc>
                <a:spcPct val="115000"/>
              </a:lnSpc>
              <a:spcBef>
                <a:spcPts val="0"/>
              </a:spcBef>
              <a:spcAft>
                <a:spcPts val="0"/>
              </a:spcAft>
              <a:buSzPct val="108108"/>
              <a:buNone/>
            </a:pPr>
            <a:r>
              <a:t/>
            </a:r>
            <a:endParaRPr/>
          </a:p>
          <a:p>
            <a:pPr indent="-355600" lvl="0" marL="457200" rtl="0" algn="l">
              <a:lnSpc>
                <a:spcPct val="115000"/>
              </a:lnSpc>
              <a:spcBef>
                <a:spcPts val="0"/>
              </a:spcBef>
              <a:spcAft>
                <a:spcPts val="0"/>
              </a:spcAft>
              <a:buSzPct val="108108"/>
              <a:buChar char="●"/>
            </a:pPr>
            <a:r>
              <a:rPr b="1" lang="en-US" u="sng"/>
              <a:t>Dimension tables </a:t>
            </a:r>
            <a:r>
              <a:rPr lang="en-US"/>
              <a:t>contain the details about the data in fact tables: products, locations, employees, and order types. These tables are connected to the fact table through key columns. Dimension tables are used to filter and group the data in fact tables</a:t>
            </a:r>
            <a:endParaRPr/>
          </a:p>
          <a:p>
            <a:pPr indent="-228600" lvl="0" marL="457200" rtl="0" algn="l">
              <a:lnSpc>
                <a:spcPct val="115000"/>
              </a:lnSpc>
              <a:spcBef>
                <a:spcPts val="0"/>
              </a:spcBef>
              <a:spcAft>
                <a:spcPts val="0"/>
              </a:spcAft>
              <a:buSzPct val="108108"/>
              <a:buNone/>
            </a:pPr>
            <a:r>
              <a:t/>
            </a:r>
            <a:endParaRPr/>
          </a:p>
        </p:txBody>
      </p:sp>
      <p:pic>
        <p:nvPicPr>
          <p:cNvPr id="635" name="Google Shape;635;p47"/>
          <p:cNvPicPr preferRelativeResize="0"/>
          <p:nvPr/>
        </p:nvPicPr>
        <p:blipFill rotWithShape="1">
          <a:blip r:embed="rId3">
            <a:alphaModFix/>
          </a:blip>
          <a:srcRect b="0" l="0" r="0" t="0"/>
          <a:stretch/>
        </p:blipFill>
        <p:spPr>
          <a:xfrm>
            <a:off x="6352766" y="1406871"/>
            <a:ext cx="5044072" cy="478262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4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41" name="Google Shape;641;p4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Snowflake Schema</a:t>
            </a:r>
            <a:endParaRPr/>
          </a:p>
        </p:txBody>
      </p:sp>
      <p:sp>
        <p:nvSpPr>
          <p:cNvPr id="642" name="Google Shape;642;p48"/>
          <p:cNvSpPr txBox="1"/>
          <p:nvPr>
            <p:ph idx="1" type="body"/>
          </p:nvPr>
        </p:nvSpPr>
        <p:spPr>
          <a:xfrm>
            <a:off x="415599" y="1536634"/>
            <a:ext cx="5081075"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Snowflake schema allows relationships between dimensions and differs from the star schema in that it has more Hierarchies between tables.</a:t>
            </a:r>
            <a:endParaRPr/>
          </a:p>
        </p:txBody>
      </p:sp>
      <p:pic>
        <p:nvPicPr>
          <p:cNvPr id="643" name="Google Shape;643;p48"/>
          <p:cNvPicPr preferRelativeResize="0"/>
          <p:nvPr/>
        </p:nvPicPr>
        <p:blipFill rotWithShape="1">
          <a:blip r:embed="rId3">
            <a:alphaModFix/>
          </a:blip>
          <a:srcRect b="0" l="0" r="0" t="0"/>
          <a:stretch/>
        </p:blipFill>
        <p:spPr>
          <a:xfrm>
            <a:off x="5937513" y="1001345"/>
            <a:ext cx="6090695" cy="562565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4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49" name="Google Shape;649;p4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Table Normalization</a:t>
            </a:r>
            <a:endParaRPr/>
          </a:p>
        </p:txBody>
      </p:sp>
      <p:pic>
        <p:nvPicPr>
          <p:cNvPr descr="Image shows a table of data that includes a Product Key column." id="650" name="Google Shape;650;p49"/>
          <p:cNvPicPr preferRelativeResize="0"/>
          <p:nvPr/>
        </p:nvPicPr>
        <p:blipFill rotWithShape="1">
          <a:blip r:embed="rId3">
            <a:alphaModFix/>
          </a:blip>
          <a:srcRect b="0" l="0" r="0" t="0"/>
          <a:stretch/>
        </p:blipFill>
        <p:spPr>
          <a:xfrm>
            <a:off x="415599" y="1997889"/>
            <a:ext cx="4086225" cy="2362200"/>
          </a:xfrm>
          <a:prstGeom prst="rect">
            <a:avLst/>
          </a:prstGeom>
          <a:noFill/>
          <a:ln>
            <a:noFill/>
          </a:ln>
        </p:spPr>
      </p:pic>
      <p:pic>
        <p:nvPicPr>
          <p:cNvPr descr="Image shows a table of data that includes a Product Key and other product-related columns, including Category, Color, and Size." id="651" name="Google Shape;651;p49"/>
          <p:cNvPicPr preferRelativeResize="0"/>
          <p:nvPr/>
        </p:nvPicPr>
        <p:blipFill rotWithShape="1">
          <a:blip r:embed="rId4">
            <a:alphaModFix/>
          </a:blip>
          <a:srcRect b="0" l="0" r="0" t="0"/>
          <a:stretch/>
        </p:blipFill>
        <p:spPr>
          <a:xfrm>
            <a:off x="4699944" y="2473504"/>
            <a:ext cx="7181850" cy="2362200"/>
          </a:xfrm>
          <a:prstGeom prst="rect">
            <a:avLst/>
          </a:prstGeom>
          <a:noFill/>
          <a:ln>
            <a:noFill/>
          </a:ln>
        </p:spPr>
      </p:pic>
      <p:cxnSp>
        <p:nvCxnSpPr>
          <p:cNvPr id="652" name="Google Shape;652;p49"/>
          <p:cNvCxnSpPr/>
          <p:nvPr/>
        </p:nvCxnSpPr>
        <p:spPr>
          <a:xfrm>
            <a:off x="3094664" y="1997889"/>
            <a:ext cx="3581400" cy="475615"/>
          </a:xfrm>
          <a:prstGeom prst="straightConnector1">
            <a:avLst/>
          </a:prstGeom>
          <a:noFill/>
          <a:ln cap="flat" cmpd="sng" w="38100">
            <a:solidFill>
              <a:srgbClr val="C00000"/>
            </a:solidFill>
            <a:prstDash val="solid"/>
            <a:round/>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5"/>
          <p:cNvSpPr txBox="1"/>
          <p:nvPr>
            <p:ph idx="1" type="body"/>
          </p:nvPr>
        </p:nvSpPr>
        <p:spPr>
          <a:xfrm>
            <a:off x="695400" y="1412776"/>
            <a:ext cx="10837204" cy="4525963"/>
          </a:xfrm>
          <a:prstGeom prst="rect">
            <a:avLst/>
          </a:prstGeom>
          <a:noFill/>
          <a:ln>
            <a:noFill/>
          </a:ln>
        </p:spPr>
        <p:txBody>
          <a:bodyPr anchorCtr="0" anchor="t" bIns="22850" lIns="45700" spcFirstLastPara="1" rIns="45700" wrap="square" tIns="22850">
            <a:noAutofit/>
          </a:bodyPr>
          <a:lstStyle/>
          <a:p>
            <a:pPr indent="0" lvl="0" marL="0" rtl="0" algn="l">
              <a:lnSpc>
                <a:spcPct val="100000"/>
              </a:lnSpc>
              <a:spcBef>
                <a:spcPts val="0"/>
              </a:spcBef>
              <a:spcAft>
                <a:spcPts val="0"/>
              </a:spcAft>
              <a:buSzPts val="4800"/>
              <a:buNone/>
            </a:pPr>
            <a:r>
              <a:rPr lang="en-US"/>
              <a:t>If needed, review the following:</a:t>
            </a:r>
            <a:endParaRPr/>
          </a:p>
          <a:p>
            <a:pPr indent="0" lvl="0" marL="0" rtl="0" algn="l">
              <a:lnSpc>
                <a:spcPct val="100000"/>
              </a:lnSpc>
              <a:spcBef>
                <a:spcPts val="480"/>
              </a:spcBef>
              <a:spcAft>
                <a:spcPts val="0"/>
              </a:spcAft>
              <a:buSzPts val="4800"/>
              <a:buNone/>
            </a:pPr>
            <a:r>
              <a:t/>
            </a:r>
            <a:endParaRPr u="sng">
              <a:solidFill>
                <a:srgbClr val="FF350F"/>
              </a:solidFill>
              <a:hlinkClick r:id="rId3">
                <a:extLst>
                  <a:ext uri="{A12FA001-AC4F-418D-AE19-62706E023703}">
                    <ahyp:hlinkClr val="tx"/>
                  </a:ext>
                </a:extLst>
              </a:hlinkClick>
            </a:endParaRPr>
          </a:p>
          <a:p>
            <a:pPr indent="-457200" lvl="0" marL="457200" rtl="0" algn="l">
              <a:lnSpc>
                <a:spcPct val="100000"/>
              </a:lnSpc>
              <a:spcBef>
                <a:spcPts val="480"/>
              </a:spcBef>
              <a:spcAft>
                <a:spcPts val="0"/>
              </a:spcAft>
              <a:buSzPts val="2340"/>
              <a:buChar char="•"/>
            </a:pPr>
            <a:r>
              <a:rPr lang="en-US" u="sng">
                <a:solidFill>
                  <a:schemeClr val="accent2"/>
                </a:solidFill>
                <a:hlinkClick r:id="rId4">
                  <a:extLst>
                    <a:ext uri="{A12FA001-AC4F-418D-AE19-62706E023703}">
                      <ahyp:hlinkClr val="tx"/>
                    </a:ext>
                  </a:extLst>
                </a:hlinkClick>
              </a:rPr>
              <a:t>Overview of Power BI Desktop</a:t>
            </a:r>
            <a:r>
              <a:rPr lang="en-US">
                <a:solidFill>
                  <a:schemeClr val="accent2"/>
                </a:solidFill>
              </a:rPr>
              <a:t> </a:t>
            </a:r>
            <a:r>
              <a:rPr lang="en-US"/>
              <a:t>- 4 minutes</a:t>
            </a:r>
            <a:br>
              <a:rPr lang="en-US"/>
            </a:br>
            <a:endParaRPr/>
          </a:p>
          <a:p>
            <a:pPr indent="-457200" lvl="0" marL="457200" rtl="0" algn="l">
              <a:lnSpc>
                <a:spcPct val="100000"/>
              </a:lnSpc>
              <a:spcBef>
                <a:spcPts val="480"/>
              </a:spcBef>
              <a:spcAft>
                <a:spcPts val="0"/>
              </a:spcAft>
              <a:buSzPts val="2340"/>
              <a:buChar char="•"/>
            </a:pPr>
            <a:r>
              <a:rPr lang="en-US" u="sng">
                <a:solidFill>
                  <a:schemeClr val="accent2"/>
                </a:solidFill>
                <a:hlinkClick r:id="rId5">
                  <a:extLst>
                    <a:ext uri="{A12FA001-AC4F-418D-AE19-62706E023703}">
                      <ahyp:hlinkClr val="tx"/>
                    </a:ext>
                  </a:extLst>
                </a:hlinkClick>
              </a:rPr>
              <a:t>Getting started with Power BI Desktop</a:t>
            </a:r>
            <a:r>
              <a:rPr lang="en-US">
                <a:solidFill>
                  <a:schemeClr val="accent2"/>
                </a:solidFill>
              </a:rPr>
              <a:t> </a:t>
            </a:r>
            <a:r>
              <a:rPr lang="en-US"/>
              <a:t>- 9 minutes</a:t>
            </a:r>
            <a:endParaRPr/>
          </a:p>
          <a:p>
            <a:pPr indent="-137159" lvl="0" marL="735332" rtl="0" algn="l">
              <a:lnSpc>
                <a:spcPct val="100000"/>
              </a:lnSpc>
              <a:spcBef>
                <a:spcPts val="480"/>
              </a:spcBef>
              <a:spcAft>
                <a:spcPts val="0"/>
              </a:spcAft>
              <a:buSzPts val="2340"/>
              <a:buNone/>
            </a:pPr>
            <a:r>
              <a:t/>
            </a:r>
            <a:endParaRPr/>
          </a:p>
          <a:p>
            <a:pPr indent="-457200" lvl="0" marL="457200" rtl="0" algn="l">
              <a:lnSpc>
                <a:spcPct val="100000"/>
              </a:lnSpc>
              <a:spcBef>
                <a:spcPts val="480"/>
              </a:spcBef>
              <a:spcAft>
                <a:spcPts val="0"/>
              </a:spcAft>
              <a:buSzPts val="2340"/>
              <a:buChar char="•"/>
            </a:pPr>
            <a:r>
              <a:rPr lang="en-US" u="sng">
                <a:solidFill>
                  <a:schemeClr val="accent2"/>
                </a:solidFill>
                <a:hlinkClick r:id="rId6">
                  <a:extLst>
                    <a:ext uri="{A12FA001-AC4F-418D-AE19-62706E023703}">
                      <ahyp:hlinkClr val="tx"/>
                    </a:ext>
                  </a:extLst>
                </a:hlinkClick>
              </a:rPr>
              <a:t>Connect to data sources in Power BI Desktop</a:t>
            </a:r>
            <a:r>
              <a:rPr lang="en-US">
                <a:solidFill>
                  <a:schemeClr val="accent2"/>
                </a:solidFill>
              </a:rPr>
              <a:t> </a:t>
            </a:r>
            <a:r>
              <a:rPr lang="en-US"/>
              <a:t>- 8 minutes</a:t>
            </a:r>
            <a:endParaRPr/>
          </a:p>
          <a:p>
            <a:pPr indent="0" lvl="0" marL="0" rtl="0" algn="l">
              <a:lnSpc>
                <a:spcPct val="100000"/>
              </a:lnSpc>
              <a:spcBef>
                <a:spcPts val="560"/>
              </a:spcBef>
              <a:spcAft>
                <a:spcPts val="0"/>
              </a:spcAft>
              <a:buSzPts val="5600"/>
              <a:buNone/>
            </a:pPr>
            <a:r>
              <a:t/>
            </a:r>
            <a:endParaRPr sz="2800"/>
          </a:p>
          <a:p>
            <a:pPr indent="-279400" lvl="0" marL="457200" rtl="0" algn="l">
              <a:lnSpc>
                <a:spcPct val="100000"/>
              </a:lnSpc>
              <a:spcBef>
                <a:spcPts val="560"/>
              </a:spcBef>
              <a:spcAft>
                <a:spcPts val="0"/>
              </a:spcAft>
              <a:buSzPts val="5600"/>
              <a:buNone/>
            </a:pPr>
            <a:r>
              <a:t/>
            </a:r>
            <a:endParaRPr sz="2800"/>
          </a:p>
          <a:p>
            <a:pPr indent="-279400" lvl="0" marL="457200" rtl="0" algn="l">
              <a:lnSpc>
                <a:spcPct val="100000"/>
              </a:lnSpc>
              <a:spcBef>
                <a:spcPts val="560"/>
              </a:spcBef>
              <a:spcAft>
                <a:spcPts val="0"/>
              </a:spcAft>
              <a:buSzPts val="5600"/>
              <a:buNone/>
            </a:pPr>
            <a:r>
              <a:t/>
            </a:r>
            <a:endParaRPr sz="2800"/>
          </a:p>
          <a:p>
            <a:pPr indent="-279400" lvl="0" marL="457200" rtl="0" algn="l">
              <a:lnSpc>
                <a:spcPct val="100000"/>
              </a:lnSpc>
              <a:spcBef>
                <a:spcPts val="560"/>
              </a:spcBef>
              <a:spcAft>
                <a:spcPts val="0"/>
              </a:spcAft>
              <a:buSzPts val="5600"/>
              <a:buNone/>
            </a:pPr>
            <a:r>
              <a:t/>
            </a:r>
            <a:endParaRPr sz="2800"/>
          </a:p>
          <a:p>
            <a:pPr indent="-279400" lvl="0" marL="457200" rtl="0" algn="l">
              <a:lnSpc>
                <a:spcPct val="100000"/>
              </a:lnSpc>
              <a:spcBef>
                <a:spcPts val="560"/>
              </a:spcBef>
              <a:spcAft>
                <a:spcPts val="0"/>
              </a:spcAft>
              <a:buSzPts val="5600"/>
              <a:buNone/>
            </a:pPr>
            <a:r>
              <a:t/>
            </a:r>
            <a:endParaRPr sz="2800"/>
          </a:p>
        </p:txBody>
      </p:sp>
      <p:sp>
        <p:nvSpPr>
          <p:cNvPr id="232" name="Google Shape;232;p5"/>
          <p:cNvSpPr txBox="1"/>
          <p:nvPr>
            <p:ph type="title"/>
          </p:nvPr>
        </p:nvSpPr>
        <p:spPr>
          <a:xfrm>
            <a:off x="692150" y="237840"/>
            <a:ext cx="10840454" cy="850900"/>
          </a:xfrm>
          <a:prstGeom prst="rect">
            <a:avLst/>
          </a:prstGeom>
          <a:noFill/>
          <a:ln>
            <a:noFill/>
          </a:ln>
        </p:spPr>
        <p:txBody>
          <a:bodyPr anchorCtr="0" anchor="b" bIns="22850" lIns="45700" spcFirstLastPara="1" rIns="45700" wrap="square" tIns="22850">
            <a:noAutofit/>
          </a:bodyPr>
          <a:lstStyle/>
          <a:p>
            <a:pPr indent="0" lvl="0" marL="0" marR="0" rtl="0" algn="l">
              <a:lnSpc>
                <a:spcPct val="100000"/>
              </a:lnSpc>
              <a:spcBef>
                <a:spcPts val="0"/>
              </a:spcBef>
              <a:spcAft>
                <a:spcPts val="0"/>
              </a:spcAft>
              <a:buClr>
                <a:srgbClr val="333333"/>
              </a:buClr>
              <a:buSzPts val="9600"/>
              <a:buFont typeface="Arial"/>
              <a:buNone/>
            </a:pPr>
            <a:r>
              <a:rPr lang="en-US"/>
              <a:t>Pre-Work for PowerBI</a:t>
            </a:r>
            <a:endParaRPr/>
          </a:p>
        </p:txBody>
      </p:sp>
      <p:sp>
        <p:nvSpPr>
          <p:cNvPr id="233" name="Google Shape;233;p5"/>
          <p:cNvSpPr txBox="1"/>
          <p:nvPr>
            <p:ph idx="12" type="sldNum"/>
          </p:nvPr>
        </p:nvSpPr>
        <p:spPr>
          <a:xfrm>
            <a:off x="9331106" y="6494594"/>
            <a:ext cx="2844800" cy="365125"/>
          </a:xfrm>
          <a:prstGeom prst="rect">
            <a:avLst/>
          </a:prstGeom>
          <a:noFill/>
          <a:ln>
            <a:noFill/>
          </a:ln>
        </p:spPr>
        <p:txBody>
          <a:bodyPr anchorCtr="0" anchor="t" bIns="22850" lIns="45700" spcFirstLastPara="1" rIns="45700" wrap="square" tIns="22850">
            <a:noAutofit/>
          </a:bodyPr>
          <a:lstStyle/>
          <a:p>
            <a:pPr indent="0" lvl="0" marL="0" marR="0" rtl="0" algn="r">
              <a:lnSpc>
                <a:spcPct val="100000"/>
              </a:lnSpc>
              <a:spcBef>
                <a:spcPts val="0"/>
              </a:spcBef>
              <a:spcAft>
                <a:spcPts val="0"/>
              </a:spcAft>
              <a:buClr>
                <a:srgbClr val="000000"/>
              </a:buClr>
              <a:buSzPts val="3600"/>
              <a:buFont typeface="Arial"/>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5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58" name="Google Shape;658;p5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COMPARE FACT AND DIMENSION TABLES</a:t>
            </a:r>
            <a:br>
              <a:rPr lang="en-US"/>
            </a:br>
            <a:endParaRPr/>
          </a:p>
        </p:txBody>
      </p:sp>
      <p:graphicFrame>
        <p:nvGraphicFramePr>
          <p:cNvPr id="659" name="Google Shape;659;p50"/>
          <p:cNvGraphicFramePr/>
          <p:nvPr/>
        </p:nvGraphicFramePr>
        <p:xfrm>
          <a:off x="558486" y="1465035"/>
          <a:ext cx="3000000" cy="3000000"/>
        </p:xfrm>
        <a:graphic>
          <a:graphicData uri="http://schemas.openxmlformats.org/drawingml/2006/table">
            <a:tbl>
              <a:tblPr bandRow="1" firstRow="1">
                <a:noFill/>
                <a:tableStyleId>{164EF94A-12DB-4F21-96BC-6D39AD588F65}</a:tableStyleId>
              </a:tblPr>
              <a:tblGrid>
                <a:gridCol w="2058550"/>
                <a:gridCol w="4671150"/>
                <a:gridCol w="4146250"/>
              </a:tblGrid>
              <a:tr h="489400">
                <a:tc>
                  <a:txBody>
                    <a:bodyPr/>
                    <a:lstStyle/>
                    <a:p>
                      <a:pPr indent="0" lvl="0" marL="0" marR="0" rtl="0" algn="l">
                        <a:lnSpc>
                          <a:spcPct val="100000"/>
                        </a:lnSpc>
                        <a:spcBef>
                          <a:spcPts val="0"/>
                        </a:spcBef>
                        <a:spcAft>
                          <a:spcPts val="0"/>
                        </a:spcAft>
                        <a:buNone/>
                      </a:pPr>
                      <a:r>
                        <a:rPr lang="en-US" sz="1400" u="none" cap="none" strike="noStrike"/>
                        <a:t>Characteristic</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Dimension table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Fact table</a:t>
                      </a:r>
                      <a:endParaRPr/>
                    </a:p>
                  </a:txBody>
                  <a:tcPr marT="45725" marB="45725" marR="91450" marL="91450"/>
                </a:tc>
              </a:tr>
              <a:tr h="995700">
                <a:tc>
                  <a:txBody>
                    <a:bodyPr/>
                    <a:lstStyle/>
                    <a:p>
                      <a:pPr indent="0" lvl="0" marL="0" marR="0" rtl="0" algn="l">
                        <a:lnSpc>
                          <a:spcPct val="100000"/>
                        </a:lnSpc>
                        <a:spcBef>
                          <a:spcPts val="0"/>
                        </a:spcBef>
                        <a:spcAft>
                          <a:spcPts val="0"/>
                        </a:spcAft>
                        <a:buNone/>
                      </a:pPr>
                      <a:r>
                        <a:rPr b="1" lang="en-US" sz="1400" u="none" cap="none" strike="noStrike"/>
                        <a:t>Model purpose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Stores business entities</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Stores events or observations</a:t>
                      </a:r>
                      <a:endParaRPr/>
                    </a:p>
                  </a:txBody>
                  <a:tcPr marT="45725" marB="45725" marR="91450" marL="91450"/>
                </a:tc>
              </a:tr>
              <a:tr h="1108700">
                <a:tc>
                  <a:txBody>
                    <a:bodyPr/>
                    <a:lstStyle/>
                    <a:p>
                      <a:pPr indent="0" lvl="0" marL="0" marR="0" rtl="0" algn="l">
                        <a:lnSpc>
                          <a:spcPct val="100000"/>
                        </a:lnSpc>
                        <a:spcBef>
                          <a:spcPts val="0"/>
                        </a:spcBef>
                        <a:spcAft>
                          <a:spcPts val="0"/>
                        </a:spcAft>
                        <a:buNone/>
                      </a:pPr>
                      <a:r>
                        <a:rPr b="1" lang="en-US" sz="1400" u="none" cap="none" strike="noStrike"/>
                        <a:t>Table structure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Includes a key column and descriptive columns for filtering and grouping</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Includes dimension key columns and numeric measure columns that can be summarized</a:t>
                      </a:r>
                      <a:endParaRPr/>
                    </a:p>
                  </a:txBody>
                  <a:tcPr marT="45725" marB="45725" marR="91450" marL="91450"/>
                </a:tc>
              </a:tr>
              <a:tr h="844725">
                <a:tc>
                  <a:txBody>
                    <a:bodyPr/>
                    <a:lstStyle/>
                    <a:p>
                      <a:pPr indent="0" lvl="0" marL="0" marR="0" rtl="0" algn="l">
                        <a:lnSpc>
                          <a:spcPct val="100000"/>
                        </a:lnSpc>
                        <a:spcBef>
                          <a:spcPts val="0"/>
                        </a:spcBef>
                        <a:spcAft>
                          <a:spcPts val="0"/>
                        </a:spcAft>
                        <a:buNone/>
                      </a:pPr>
                      <a:r>
                        <a:rPr b="1" lang="en-US" sz="1400" u="none" cap="none" strike="noStrike"/>
                        <a:t>Data volume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Typically, contains fewer rows (relative to fact tables)</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Can contain numerous rows</a:t>
                      </a:r>
                      <a:endParaRPr/>
                    </a:p>
                  </a:txBody>
                  <a:tcPr marT="45725" marB="45725" marR="91450" marL="91450"/>
                </a:tc>
              </a:tr>
              <a:tr h="489400">
                <a:tc>
                  <a:txBody>
                    <a:bodyPr/>
                    <a:lstStyle/>
                    <a:p>
                      <a:pPr indent="0" lvl="0" marL="0" marR="0" rtl="0" algn="l">
                        <a:lnSpc>
                          <a:spcPct val="100000"/>
                        </a:lnSpc>
                        <a:spcBef>
                          <a:spcPts val="0"/>
                        </a:spcBef>
                        <a:spcAft>
                          <a:spcPts val="0"/>
                        </a:spcAft>
                        <a:buNone/>
                      </a:pPr>
                      <a:r>
                        <a:rPr b="1" lang="en-US" sz="1400" u="none" cap="none" strike="noStrike"/>
                        <a:t>Query purpose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To filter and group</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To summarize</a:t>
                      </a:r>
                      <a:endParaRPr/>
                    </a:p>
                  </a:txBody>
                  <a:tcPr marT="45725" marB="45725" marR="91450" marL="91450"/>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65" name="Google Shape;665;p51"/>
          <p:cNvSpPr txBox="1"/>
          <p:nvPr>
            <p:ph type="title"/>
          </p:nvPr>
        </p:nvSpPr>
        <p:spPr>
          <a:xfrm>
            <a:off x="163752" y="43855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Relationship &amp; Cardinality</a:t>
            </a:r>
            <a:endParaRPr/>
          </a:p>
        </p:txBody>
      </p:sp>
      <p:sp>
        <p:nvSpPr>
          <p:cNvPr id="666" name="Google Shape;666;p51"/>
          <p:cNvSpPr txBox="1"/>
          <p:nvPr/>
        </p:nvSpPr>
        <p:spPr>
          <a:xfrm>
            <a:off x="163752" y="1359064"/>
            <a:ext cx="11723448"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161616"/>
                </a:solidFill>
                <a:latin typeface="Century Gothic"/>
                <a:ea typeface="Century Gothic"/>
                <a:cs typeface="Century Gothic"/>
                <a:sym typeface="Century Gothic"/>
              </a:rPr>
              <a:t>Each model relationship is defined by a cardinality type. There are four cardinality-type options, representing the data characteristics of the "from" and "to" related columns. The "one" side means the column contains unique values; the "many" side means the column can contain duplicate values.</a:t>
            </a:r>
            <a:endParaRPr b="0" i="0" sz="1600" u="none" cap="none" strike="noStrike">
              <a:solidFill>
                <a:srgbClr val="000000"/>
              </a:solidFill>
              <a:latin typeface="Century Gothic"/>
              <a:ea typeface="Century Gothic"/>
              <a:cs typeface="Century Gothic"/>
              <a:sym typeface="Century Gothic"/>
            </a:endParaRPr>
          </a:p>
        </p:txBody>
      </p:sp>
      <p:sp>
        <p:nvSpPr>
          <p:cNvPr id="667" name="Google Shape;667;p51"/>
          <p:cNvSpPr txBox="1"/>
          <p:nvPr/>
        </p:nvSpPr>
        <p:spPr>
          <a:xfrm>
            <a:off x="2414427" y="2738820"/>
            <a:ext cx="8034391" cy="255454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3200"/>
              <a:buFont typeface="Arial"/>
              <a:buAutoNum type="arabicPeriod"/>
            </a:pPr>
            <a:r>
              <a:rPr b="1" i="0" lang="en-US" sz="3200" u="none" cap="none" strike="noStrike">
                <a:solidFill>
                  <a:srgbClr val="161616"/>
                </a:solidFill>
                <a:latin typeface="Century Gothic"/>
                <a:ea typeface="Century Gothic"/>
                <a:cs typeface="Century Gothic"/>
                <a:sym typeface="Century Gothic"/>
              </a:rPr>
              <a:t>One-to-one (1:1)</a:t>
            </a:r>
            <a:endParaRPr/>
          </a:p>
          <a:p>
            <a:pPr indent="-139700" lvl="0" marL="342900" marR="0" rtl="0" algn="l">
              <a:lnSpc>
                <a:spcPct val="100000"/>
              </a:lnSpc>
              <a:spcBef>
                <a:spcPts val="0"/>
              </a:spcBef>
              <a:spcAft>
                <a:spcPts val="0"/>
              </a:spcAft>
              <a:buClr>
                <a:srgbClr val="000000"/>
              </a:buClr>
              <a:buSzPts val="3200"/>
              <a:buFont typeface="Arial"/>
              <a:buNone/>
            </a:pPr>
            <a:r>
              <a:t/>
            </a:r>
            <a:endParaRPr b="1" i="0" sz="3200" u="none" cap="none" strike="noStrike">
              <a:solidFill>
                <a:srgbClr val="161616"/>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rgbClr val="000000"/>
              </a:buClr>
              <a:buSzPts val="3200"/>
              <a:buFont typeface="Arial"/>
              <a:buAutoNum type="arabicPeriod"/>
            </a:pPr>
            <a:r>
              <a:rPr b="1" i="0" lang="en-US" sz="3200" u="none" cap="none" strike="noStrike">
                <a:solidFill>
                  <a:srgbClr val="161616"/>
                </a:solidFill>
                <a:latin typeface="Century Gothic"/>
                <a:ea typeface="Century Gothic"/>
                <a:cs typeface="Century Gothic"/>
                <a:sym typeface="Century Gothic"/>
              </a:rPr>
              <a:t>One-to-many (1:*) Many-to-one (*:1)</a:t>
            </a:r>
            <a:endParaRPr/>
          </a:p>
          <a:p>
            <a:pPr indent="-139700" lvl="0" marL="342900" marR="0" rtl="0" algn="l">
              <a:lnSpc>
                <a:spcPct val="100000"/>
              </a:lnSpc>
              <a:spcBef>
                <a:spcPts val="0"/>
              </a:spcBef>
              <a:spcAft>
                <a:spcPts val="0"/>
              </a:spcAft>
              <a:buClr>
                <a:srgbClr val="000000"/>
              </a:buClr>
              <a:buSzPts val="3200"/>
              <a:buFont typeface="Arial"/>
              <a:buNone/>
            </a:pPr>
            <a:r>
              <a:t/>
            </a:r>
            <a:endParaRPr b="1" i="0" sz="3200" u="none" cap="none" strike="noStrike">
              <a:solidFill>
                <a:srgbClr val="161616"/>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rgbClr val="000000"/>
              </a:buClr>
              <a:buSzPts val="3200"/>
              <a:buFont typeface="Arial"/>
              <a:buAutoNum type="arabicPeriod"/>
            </a:pPr>
            <a:r>
              <a:rPr b="1" i="0" lang="en-US" sz="3200" u="none" cap="none" strike="noStrike">
                <a:solidFill>
                  <a:srgbClr val="161616"/>
                </a:solidFill>
                <a:latin typeface="Century Gothic"/>
                <a:ea typeface="Century Gothic"/>
                <a:cs typeface="Century Gothic"/>
                <a:sym typeface="Century Gothic"/>
              </a:rPr>
              <a:t>Many-to-many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73" name="Google Shape;673;p52"/>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One-to-many (1:*) Many-to-one (*:1)</a:t>
            </a:r>
            <a:br>
              <a:rPr lang="en-US"/>
            </a:br>
            <a:endParaRPr/>
          </a:p>
        </p:txBody>
      </p:sp>
      <p:sp>
        <p:nvSpPr>
          <p:cNvPr id="674" name="Google Shape;674;p52"/>
          <p:cNvSpPr txBox="1"/>
          <p:nvPr>
            <p:ph idx="1" type="body"/>
          </p:nvPr>
        </p:nvSpPr>
        <p:spPr>
          <a:xfrm>
            <a:off x="415600" y="4537905"/>
            <a:ext cx="11360799" cy="1150705"/>
          </a:xfrm>
          <a:prstGeom prst="rect">
            <a:avLst/>
          </a:prstGeom>
          <a:noFill/>
          <a:ln>
            <a:noFill/>
          </a:ln>
        </p:spPr>
        <p:txBody>
          <a:bodyPr anchorCtr="0" anchor="t" bIns="91425" lIns="91425" spcFirstLastPara="1" rIns="91425" wrap="square" tIns="91425">
            <a:normAutofit fontScale="92500" lnSpcReduction="10000"/>
          </a:bodyPr>
          <a:lstStyle/>
          <a:p>
            <a:pPr indent="0" lvl="0" marL="101600" rtl="0" algn="l">
              <a:lnSpc>
                <a:spcPct val="115000"/>
              </a:lnSpc>
              <a:spcBef>
                <a:spcPts val="0"/>
              </a:spcBef>
              <a:spcAft>
                <a:spcPts val="0"/>
              </a:spcAft>
              <a:buSzPct val="108108"/>
              <a:buNone/>
            </a:pPr>
            <a:r>
              <a:rPr lang="en-US"/>
              <a:t>The one-to-many and many-to-one cardinality options are essentially the same, and they're also the most common cardinality types meaning there should be a single instance of each primary key while potentially accommodating multiple instances of each foreign key.</a:t>
            </a:r>
            <a:endParaRPr/>
          </a:p>
        </p:txBody>
      </p:sp>
      <p:pic>
        <p:nvPicPr>
          <p:cNvPr descr="Screenshot of two tables in the model diagram with the cardinality indicators highlighted." id="675" name="Google Shape;675;p52"/>
          <p:cNvPicPr preferRelativeResize="0"/>
          <p:nvPr/>
        </p:nvPicPr>
        <p:blipFill rotWithShape="1">
          <a:blip r:embed="rId3">
            <a:alphaModFix/>
          </a:blip>
          <a:srcRect b="0" l="0" r="0" t="0"/>
          <a:stretch/>
        </p:blipFill>
        <p:spPr>
          <a:xfrm>
            <a:off x="670137" y="2070754"/>
            <a:ext cx="4106913" cy="222313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81" name="Google Shape;681;p53"/>
          <p:cNvSpPr txBox="1"/>
          <p:nvPr>
            <p:ph type="title"/>
          </p:nvPr>
        </p:nvSpPr>
        <p:spPr>
          <a:xfrm>
            <a:off x="415599" y="171765"/>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One-to-one (1:1)</a:t>
            </a:r>
            <a:br>
              <a:rPr lang="en-US"/>
            </a:br>
            <a:endParaRPr/>
          </a:p>
        </p:txBody>
      </p:sp>
      <p:sp>
        <p:nvSpPr>
          <p:cNvPr id="682" name="Google Shape;682;p53"/>
          <p:cNvSpPr txBox="1"/>
          <p:nvPr>
            <p:ph idx="1" type="body"/>
          </p:nvPr>
        </p:nvSpPr>
        <p:spPr>
          <a:xfrm>
            <a:off x="415599" y="4736386"/>
            <a:ext cx="11360799" cy="1355327"/>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Maintaining one-to-one relationships may lead to redundant data storage since the tables involved often contain overlapping information. This redundancy can increase memory usage and make the data model more challenging to manage.</a:t>
            </a:r>
            <a:endParaRPr/>
          </a:p>
        </p:txBody>
      </p:sp>
      <p:pic>
        <p:nvPicPr>
          <p:cNvPr descr="A model diagram contains two tables: Sales and Sales Order. A one-to-one relationship relates the SalesOrderLineID columns." id="683" name="Google Shape;683;p53"/>
          <p:cNvPicPr preferRelativeResize="0"/>
          <p:nvPr/>
        </p:nvPicPr>
        <p:blipFill rotWithShape="1">
          <a:blip r:embed="rId3">
            <a:alphaModFix/>
          </a:blip>
          <a:srcRect b="0" l="0" r="0" t="0"/>
          <a:stretch/>
        </p:blipFill>
        <p:spPr>
          <a:xfrm>
            <a:off x="575564" y="1344465"/>
            <a:ext cx="4910836" cy="324500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89" name="Google Shape;689;p54"/>
          <p:cNvSpPr txBox="1"/>
          <p:nvPr>
            <p:ph type="title"/>
          </p:nvPr>
        </p:nvSpPr>
        <p:spPr>
          <a:xfrm>
            <a:off x="415599"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Many-to-many (*:*)</a:t>
            </a:r>
            <a:endParaRPr/>
          </a:p>
        </p:txBody>
      </p:sp>
      <p:sp>
        <p:nvSpPr>
          <p:cNvPr id="690" name="Google Shape;690;p54"/>
          <p:cNvSpPr txBox="1"/>
          <p:nvPr>
            <p:ph idx="1" type="body"/>
          </p:nvPr>
        </p:nvSpPr>
        <p:spPr>
          <a:xfrm>
            <a:off x="415600" y="4506050"/>
            <a:ext cx="11360799" cy="126286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A many-to-many relationship means both columns can contain duplicate values. This cardinality type is infrequently used. It's typically useful when designing complex model requirements.</a:t>
            </a:r>
            <a:endParaRPr/>
          </a:p>
          <a:p>
            <a:pPr indent="-228600" lvl="0" marL="457200" rtl="0" algn="l">
              <a:lnSpc>
                <a:spcPct val="115000"/>
              </a:lnSpc>
              <a:spcBef>
                <a:spcPts val="0"/>
              </a:spcBef>
              <a:spcAft>
                <a:spcPts val="0"/>
              </a:spcAft>
              <a:buSzPts val="2000"/>
              <a:buNone/>
            </a:pPr>
            <a:r>
              <a:t/>
            </a:r>
            <a:endParaRPr/>
          </a:p>
        </p:txBody>
      </p:sp>
      <p:pic>
        <p:nvPicPr>
          <p:cNvPr descr="Diagram showing a model containing two tables: Order and Fulfillment." id="691" name="Google Shape;691;p54"/>
          <p:cNvPicPr preferRelativeResize="0"/>
          <p:nvPr/>
        </p:nvPicPr>
        <p:blipFill rotWithShape="1">
          <a:blip r:embed="rId3">
            <a:alphaModFix/>
          </a:blip>
          <a:srcRect b="0" l="0" r="0" t="0"/>
          <a:stretch/>
        </p:blipFill>
        <p:spPr>
          <a:xfrm>
            <a:off x="415599" y="1400181"/>
            <a:ext cx="6032372" cy="2751027"/>
          </a:xfrm>
          <a:prstGeom prst="rect">
            <a:avLst/>
          </a:prstGeom>
          <a:noFill/>
          <a:ln>
            <a:noFill/>
          </a:ln>
        </p:spPr>
      </p:pic>
      <p:pic>
        <p:nvPicPr>
          <p:cNvPr id="692" name="Google Shape;692;p54"/>
          <p:cNvPicPr preferRelativeResize="0"/>
          <p:nvPr/>
        </p:nvPicPr>
        <p:blipFill rotWithShape="1">
          <a:blip r:embed="rId4">
            <a:alphaModFix/>
          </a:blip>
          <a:srcRect b="0" l="0" r="0" t="0"/>
          <a:stretch/>
        </p:blipFill>
        <p:spPr>
          <a:xfrm>
            <a:off x="6489229" y="2026967"/>
            <a:ext cx="5538979" cy="194952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98" name="Google Shape;698;p5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Inactive Relationships </a:t>
            </a:r>
            <a:endParaRPr/>
          </a:p>
        </p:txBody>
      </p:sp>
      <p:sp>
        <p:nvSpPr>
          <p:cNvPr id="699" name="Google Shape;699;p55"/>
          <p:cNvSpPr txBox="1"/>
          <p:nvPr>
            <p:ph idx="1" type="body"/>
          </p:nvPr>
        </p:nvSpPr>
        <p:spPr>
          <a:xfrm>
            <a:off x="6096000" y="1477027"/>
            <a:ext cx="5680399" cy="4626148"/>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Inactive relationships in Power BI are relationships between tables that are temporarily turned off for filtering and calculations to avoid conflicts in data analysis. They can be activated as needed for specific tasks.</a:t>
            </a:r>
            <a:endParaRPr/>
          </a:p>
        </p:txBody>
      </p:sp>
      <p:pic>
        <p:nvPicPr>
          <p:cNvPr descr="Diagram showing a model containing two tables: Sales and Date. The Sales table includes six measures." id="700" name="Google Shape;700;p55"/>
          <p:cNvPicPr preferRelativeResize="0"/>
          <p:nvPr/>
        </p:nvPicPr>
        <p:blipFill rotWithShape="1">
          <a:blip r:embed="rId3">
            <a:alphaModFix/>
          </a:blip>
          <a:srcRect b="0" l="0" r="0" t="0"/>
          <a:stretch/>
        </p:blipFill>
        <p:spPr>
          <a:xfrm>
            <a:off x="449846" y="1477027"/>
            <a:ext cx="5181600" cy="3219450"/>
          </a:xfrm>
          <a:prstGeom prst="rect">
            <a:avLst/>
          </a:prstGeom>
          <a:noFill/>
          <a:ln>
            <a:noFill/>
          </a:ln>
        </p:spPr>
      </p:pic>
      <p:sp>
        <p:nvSpPr>
          <p:cNvPr id="701" name="Google Shape;701;p55"/>
          <p:cNvSpPr/>
          <p:nvPr/>
        </p:nvSpPr>
        <p:spPr>
          <a:xfrm>
            <a:off x="821933" y="2137025"/>
            <a:ext cx="1726058" cy="185674"/>
          </a:xfrm>
          <a:prstGeom prst="rect">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2" name="Google Shape;702;p55"/>
          <p:cNvSpPr/>
          <p:nvPr/>
        </p:nvSpPr>
        <p:spPr>
          <a:xfrm>
            <a:off x="821933" y="2928135"/>
            <a:ext cx="1726058" cy="185674"/>
          </a:xfrm>
          <a:prstGeom prst="rect">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5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08" name="Google Shape;708;p5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Filter Propagation</a:t>
            </a:r>
            <a:endParaRPr/>
          </a:p>
        </p:txBody>
      </p:sp>
      <p:pic>
        <p:nvPicPr>
          <p:cNvPr id="709" name="Google Shape;709;p56"/>
          <p:cNvPicPr preferRelativeResize="0"/>
          <p:nvPr/>
        </p:nvPicPr>
        <p:blipFill rotWithShape="1">
          <a:blip r:embed="rId3">
            <a:alphaModFix/>
          </a:blip>
          <a:srcRect b="0" l="0" r="0" t="0"/>
          <a:stretch/>
        </p:blipFill>
        <p:spPr>
          <a:xfrm>
            <a:off x="1727706" y="1426485"/>
            <a:ext cx="8432699" cy="474339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5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15" name="Google Shape;715;p5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CROSS FILTER DIRECTION</a:t>
            </a:r>
            <a:endParaRPr/>
          </a:p>
        </p:txBody>
      </p:sp>
      <p:pic>
        <p:nvPicPr>
          <p:cNvPr descr="Screenshot of the Create relationship dialog." id="716" name="Google Shape;716;p57"/>
          <p:cNvPicPr preferRelativeResize="0"/>
          <p:nvPr/>
        </p:nvPicPr>
        <p:blipFill rotWithShape="1">
          <a:blip r:embed="rId3">
            <a:alphaModFix/>
          </a:blip>
          <a:srcRect b="2904" l="2239" r="2053" t="2976"/>
          <a:stretch/>
        </p:blipFill>
        <p:spPr>
          <a:xfrm>
            <a:off x="156391" y="1680887"/>
            <a:ext cx="4707020" cy="3930604"/>
          </a:xfrm>
          <a:prstGeom prst="rect">
            <a:avLst/>
          </a:prstGeom>
          <a:noFill/>
          <a:ln>
            <a:noFill/>
          </a:ln>
        </p:spPr>
      </p:pic>
      <p:pic>
        <p:nvPicPr>
          <p:cNvPr id="717" name="Google Shape;717;p57"/>
          <p:cNvPicPr preferRelativeResize="0"/>
          <p:nvPr/>
        </p:nvPicPr>
        <p:blipFill rotWithShape="1">
          <a:blip r:embed="rId4">
            <a:alphaModFix/>
          </a:blip>
          <a:srcRect b="0" l="0" r="0" t="0"/>
          <a:stretch/>
        </p:blipFill>
        <p:spPr>
          <a:xfrm>
            <a:off x="4999954" y="1672329"/>
            <a:ext cx="6937673" cy="1803794"/>
          </a:xfrm>
          <a:prstGeom prst="rect">
            <a:avLst/>
          </a:prstGeom>
          <a:noFill/>
          <a:ln>
            <a:noFill/>
          </a:ln>
        </p:spPr>
      </p:pic>
      <p:sp>
        <p:nvSpPr>
          <p:cNvPr id="718" name="Google Shape;718;p57"/>
          <p:cNvSpPr txBox="1"/>
          <p:nvPr/>
        </p:nvSpPr>
        <p:spPr>
          <a:xfrm>
            <a:off x="4999954" y="3641707"/>
            <a:ext cx="6918879"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161616"/>
                </a:solidFill>
                <a:latin typeface="Century Gothic"/>
                <a:ea typeface="Century Gothic"/>
                <a:cs typeface="Century Gothic"/>
                <a:sym typeface="Century Gothic"/>
              </a:rPr>
              <a:t>Each model relationship is defined with a cross-filter direction. Your setting determines the direction(s) that filters will propagate. The possible cross-filter options are dependent on the cardinality type.</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5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24" name="Google Shape;724;p58"/>
          <p:cNvSpPr txBox="1"/>
          <p:nvPr>
            <p:ph type="title"/>
          </p:nvPr>
        </p:nvSpPr>
        <p:spPr>
          <a:xfrm>
            <a:off x="415600"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Filter Flow Example</a:t>
            </a:r>
            <a:endParaRPr/>
          </a:p>
        </p:txBody>
      </p:sp>
      <p:pic>
        <p:nvPicPr>
          <p:cNvPr id="725" name="Google Shape;725;p58"/>
          <p:cNvPicPr preferRelativeResize="0"/>
          <p:nvPr/>
        </p:nvPicPr>
        <p:blipFill rotWithShape="1">
          <a:blip r:embed="rId3">
            <a:alphaModFix/>
          </a:blip>
          <a:srcRect b="0" l="0" r="0" t="0"/>
          <a:stretch/>
        </p:blipFill>
        <p:spPr>
          <a:xfrm>
            <a:off x="415600" y="1020763"/>
            <a:ext cx="5697031" cy="4588927"/>
          </a:xfrm>
          <a:prstGeom prst="rect">
            <a:avLst/>
          </a:prstGeom>
          <a:noFill/>
          <a:ln>
            <a:noFill/>
          </a:ln>
        </p:spPr>
      </p:pic>
      <p:sp>
        <p:nvSpPr>
          <p:cNvPr id="726" name="Google Shape;726;p58"/>
          <p:cNvSpPr/>
          <p:nvPr/>
        </p:nvSpPr>
        <p:spPr>
          <a:xfrm>
            <a:off x="2560334" y="1643865"/>
            <a:ext cx="1407561" cy="215757"/>
          </a:xfrm>
          <a:prstGeom prst="rect">
            <a:avLst/>
          </a:prstGeom>
          <a:noFill/>
          <a:ln cap="flat" cmpd="sng" w="25400">
            <a:solidFill>
              <a:srgbClr val="EDD7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27" name="Google Shape;727;p58"/>
          <p:cNvSpPr/>
          <p:nvPr/>
        </p:nvSpPr>
        <p:spPr>
          <a:xfrm>
            <a:off x="925891" y="3809998"/>
            <a:ext cx="1407561" cy="215757"/>
          </a:xfrm>
          <a:prstGeom prst="rect">
            <a:avLst/>
          </a:prstGeom>
          <a:noFill/>
          <a:ln cap="flat" cmpd="sng" w="25400">
            <a:solidFill>
              <a:srgbClr val="EDD7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28" name="Google Shape;728;p58"/>
          <p:cNvSpPr/>
          <p:nvPr/>
        </p:nvSpPr>
        <p:spPr>
          <a:xfrm>
            <a:off x="4445285" y="3809998"/>
            <a:ext cx="1297969" cy="215757"/>
          </a:xfrm>
          <a:prstGeom prst="rect">
            <a:avLst/>
          </a:prstGeom>
          <a:noFill/>
          <a:ln cap="flat" cmpd="sng" w="25400">
            <a:solidFill>
              <a:srgbClr val="EDD7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29" name="Google Shape;729;p58"/>
          <p:cNvPicPr preferRelativeResize="0"/>
          <p:nvPr/>
        </p:nvPicPr>
        <p:blipFill rotWithShape="1">
          <a:blip r:embed="rId4">
            <a:alphaModFix/>
          </a:blip>
          <a:srcRect b="0" l="0" r="0" t="0"/>
          <a:stretch/>
        </p:blipFill>
        <p:spPr>
          <a:xfrm>
            <a:off x="6344135" y="935325"/>
            <a:ext cx="2063888" cy="2727797"/>
          </a:xfrm>
          <a:prstGeom prst="rect">
            <a:avLst/>
          </a:prstGeom>
          <a:noFill/>
          <a:ln cap="sq" cmpd="sng" w="1905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730" name="Google Shape;730;p58"/>
          <p:cNvPicPr preferRelativeResize="0"/>
          <p:nvPr/>
        </p:nvPicPr>
        <p:blipFill rotWithShape="1">
          <a:blip r:embed="rId5">
            <a:alphaModFix/>
          </a:blip>
          <a:srcRect b="0" l="0" r="0" t="0"/>
          <a:stretch/>
        </p:blipFill>
        <p:spPr>
          <a:xfrm>
            <a:off x="6344135" y="4076895"/>
            <a:ext cx="2154305" cy="2609340"/>
          </a:xfrm>
          <a:prstGeom prst="rect">
            <a:avLst/>
          </a:prstGeom>
          <a:noFill/>
          <a:ln cap="sq" cmpd="sng" w="1905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731" name="Google Shape;731;p58"/>
          <p:cNvPicPr preferRelativeResize="0"/>
          <p:nvPr/>
        </p:nvPicPr>
        <p:blipFill rotWithShape="1">
          <a:blip r:embed="rId6">
            <a:alphaModFix/>
          </a:blip>
          <a:srcRect b="0" l="0" r="0" t="0"/>
          <a:stretch/>
        </p:blipFill>
        <p:spPr>
          <a:xfrm>
            <a:off x="9326194" y="3697462"/>
            <a:ext cx="2058403" cy="2604944"/>
          </a:xfrm>
          <a:prstGeom prst="rect">
            <a:avLst/>
          </a:prstGeom>
          <a:noFill/>
          <a:ln cap="sq" cmpd="sng" w="1905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cxnSp>
        <p:nvCxnSpPr>
          <p:cNvPr id="732" name="Google Shape;732;p58"/>
          <p:cNvCxnSpPr/>
          <p:nvPr/>
        </p:nvCxnSpPr>
        <p:spPr>
          <a:xfrm flipH="1" rot="10800000">
            <a:off x="3967895" y="1116604"/>
            <a:ext cx="2376240" cy="640277"/>
          </a:xfrm>
          <a:prstGeom prst="straightConnector1">
            <a:avLst/>
          </a:prstGeom>
          <a:noFill/>
          <a:ln cap="flat" cmpd="sng" w="19050">
            <a:solidFill>
              <a:srgbClr val="717171"/>
            </a:solidFill>
            <a:prstDash val="solid"/>
            <a:round/>
            <a:headEnd len="sm" w="sm" type="none"/>
            <a:tailEnd len="med" w="med" type="triangle"/>
          </a:ln>
        </p:spPr>
      </p:cxnSp>
      <p:cxnSp>
        <p:nvCxnSpPr>
          <p:cNvPr id="733" name="Google Shape;733;p58"/>
          <p:cNvCxnSpPr>
            <a:endCxn id="734" idx="1"/>
          </p:cNvCxnSpPr>
          <p:nvPr/>
        </p:nvCxnSpPr>
        <p:spPr>
          <a:xfrm>
            <a:off x="2333417" y="3881934"/>
            <a:ext cx="4036500" cy="371100"/>
          </a:xfrm>
          <a:prstGeom prst="straightConnector1">
            <a:avLst/>
          </a:prstGeom>
          <a:noFill/>
          <a:ln cap="flat" cmpd="sng" w="19050">
            <a:solidFill>
              <a:srgbClr val="717171"/>
            </a:solidFill>
            <a:prstDash val="solid"/>
            <a:round/>
            <a:headEnd len="sm" w="sm" type="none"/>
            <a:tailEnd len="med" w="med" type="triangle"/>
          </a:ln>
        </p:spPr>
      </p:cxnSp>
      <p:cxnSp>
        <p:nvCxnSpPr>
          <p:cNvPr id="735" name="Google Shape;735;p58"/>
          <p:cNvCxnSpPr/>
          <p:nvPr/>
        </p:nvCxnSpPr>
        <p:spPr>
          <a:xfrm flipH="1" rot="10800000">
            <a:off x="5743254" y="3823693"/>
            <a:ext cx="3438670" cy="94183"/>
          </a:xfrm>
          <a:prstGeom prst="straightConnector1">
            <a:avLst/>
          </a:prstGeom>
          <a:noFill/>
          <a:ln cap="flat" cmpd="sng" w="19050">
            <a:solidFill>
              <a:srgbClr val="717171"/>
            </a:solidFill>
            <a:prstDash val="solid"/>
            <a:round/>
            <a:headEnd len="sm" w="sm" type="none"/>
            <a:tailEnd len="med" w="med" type="triangle"/>
          </a:ln>
        </p:spPr>
      </p:cxnSp>
      <p:sp>
        <p:nvSpPr>
          <p:cNvPr id="736" name="Google Shape;736;p58"/>
          <p:cNvSpPr/>
          <p:nvPr/>
        </p:nvSpPr>
        <p:spPr>
          <a:xfrm>
            <a:off x="7000462" y="1225159"/>
            <a:ext cx="1407561" cy="2403559"/>
          </a:xfrm>
          <a:prstGeom prst="rect">
            <a:avLst/>
          </a:prstGeom>
          <a:noFill/>
          <a:ln cap="flat" cmpd="sng" w="38100">
            <a:solidFill>
              <a:srgbClr val="0082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37" name="Google Shape;737;p58"/>
          <p:cNvSpPr/>
          <p:nvPr/>
        </p:nvSpPr>
        <p:spPr>
          <a:xfrm>
            <a:off x="6941997" y="4088795"/>
            <a:ext cx="809700" cy="2609340"/>
          </a:xfrm>
          <a:prstGeom prst="rect">
            <a:avLst/>
          </a:prstGeom>
          <a:noFill/>
          <a:ln cap="flat" cmpd="sng" w="38100">
            <a:solidFill>
              <a:srgbClr val="0082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38" name="Google Shape;738;p58"/>
          <p:cNvSpPr/>
          <p:nvPr/>
        </p:nvSpPr>
        <p:spPr>
          <a:xfrm>
            <a:off x="10605396" y="3697462"/>
            <a:ext cx="809700" cy="2609340"/>
          </a:xfrm>
          <a:prstGeom prst="rect">
            <a:avLst/>
          </a:prstGeom>
          <a:noFill/>
          <a:ln cap="flat" cmpd="sng" w="38100">
            <a:solidFill>
              <a:srgbClr val="0082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39" name="Google Shape;739;p58"/>
          <p:cNvSpPr/>
          <p:nvPr/>
        </p:nvSpPr>
        <p:spPr>
          <a:xfrm>
            <a:off x="9908540" y="3697462"/>
            <a:ext cx="696855" cy="2609340"/>
          </a:xfrm>
          <a:prstGeom prst="rect">
            <a:avLst/>
          </a:prstGeom>
          <a:noFill/>
          <a:ln cap="flat" cmpd="sng" w="381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40" name="Google Shape;740;p58"/>
          <p:cNvSpPr/>
          <p:nvPr/>
        </p:nvSpPr>
        <p:spPr>
          <a:xfrm>
            <a:off x="7776641" y="4088795"/>
            <a:ext cx="696855" cy="2609340"/>
          </a:xfrm>
          <a:prstGeom prst="rect">
            <a:avLst/>
          </a:prstGeom>
          <a:noFill/>
          <a:ln cap="flat" cmpd="sng" w="381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41" name="Google Shape;741;p58"/>
          <p:cNvSpPr/>
          <p:nvPr/>
        </p:nvSpPr>
        <p:spPr>
          <a:xfrm>
            <a:off x="9326194" y="3693066"/>
            <a:ext cx="551847" cy="328477"/>
          </a:xfrm>
          <a:prstGeom prst="rect">
            <a:avLst/>
          </a:prstGeom>
          <a:noFill/>
          <a:ln cap="flat" cmpd="sng" w="25400">
            <a:solidFill>
              <a:srgbClr val="EDD7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42" name="Google Shape;742;p58"/>
          <p:cNvSpPr/>
          <p:nvPr/>
        </p:nvSpPr>
        <p:spPr>
          <a:xfrm>
            <a:off x="6344135" y="952366"/>
            <a:ext cx="551847" cy="328477"/>
          </a:xfrm>
          <a:prstGeom prst="rect">
            <a:avLst/>
          </a:prstGeom>
          <a:noFill/>
          <a:ln cap="flat" cmpd="sng" w="25400">
            <a:solidFill>
              <a:srgbClr val="EDD7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34" name="Google Shape;734;p58"/>
          <p:cNvSpPr/>
          <p:nvPr/>
        </p:nvSpPr>
        <p:spPr>
          <a:xfrm>
            <a:off x="6369917" y="4088795"/>
            <a:ext cx="551847" cy="328477"/>
          </a:xfrm>
          <a:prstGeom prst="rect">
            <a:avLst/>
          </a:prstGeom>
          <a:noFill/>
          <a:ln cap="flat" cmpd="sng" w="25400">
            <a:solidFill>
              <a:srgbClr val="EDD7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43" name="Google Shape;743;p58"/>
          <p:cNvSpPr txBox="1"/>
          <p:nvPr>
            <p:ph idx="1" type="body"/>
          </p:nvPr>
        </p:nvSpPr>
        <p:spPr>
          <a:xfrm>
            <a:off x="8473496" y="1020189"/>
            <a:ext cx="3567670" cy="229344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sz="1800"/>
              <a:t>To filter both facts tables correctly the ProductKey from the Dimension table must be used for the correct results</a:t>
            </a:r>
            <a:endParaRPr sz="1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5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49" name="Google Shape;749;p5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DATA MODEL BEST PRACTICES</a:t>
            </a:r>
            <a:endParaRPr/>
          </a:p>
        </p:txBody>
      </p:sp>
      <p:sp>
        <p:nvSpPr>
          <p:cNvPr id="750" name="Google Shape;750;p59"/>
          <p:cNvSpPr txBox="1"/>
          <p:nvPr/>
        </p:nvSpPr>
        <p:spPr>
          <a:xfrm>
            <a:off x="433138" y="1280046"/>
            <a:ext cx="6436894" cy="5142184"/>
          </a:xfrm>
          <a:prstGeom prst="rect">
            <a:avLst/>
          </a:prstGeom>
          <a:noFill/>
          <a:ln>
            <a:noFill/>
          </a:ln>
        </p:spPr>
        <p:txBody>
          <a:bodyPr anchorCtr="0" anchor="t" bIns="91425" lIns="91425" spcFirstLastPara="1" rIns="91425" wrap="square" tIns="91425">
            <a:normAutofit fontScale="92500" lnSpcReduction="20000"/>
          </a:bodyPr>
          <a:lstStyle/>
          <a:p>
            <a:pPr indent="-355600" lvl="0" marL="457200" marR="0" rtl="0" algn="l">
              <a:lnSpc>
                <a:spcPct val="150000"/>
              </a:lnSpc>
              <a:spcBef>
                <a:spcPts val="0"/>
              </a:spcBef>
              <a:spcAft>
                <a:spcPts val="0"/>
              </a:spcAft>
              <a:buClr>
                <a:schemeClr val="dk2"/>
              </a:buClr>
              <a:buSzPct val="90090"/>
              <a:buFont typeface="Noto Sans Symbols"/>
              <a:buChar char="✔"/>
            </a:pPr>
            <a:r>
              <a:rPr b="0" i="0" lang="en-US" sz="2400" u="none" cap="none" strike="noStrike">
                <a:solidFill>
                  <a:schemeClr val="dk2"/>
                </a:solidFill>
                <a:latin typeface="Century Gothic"/>
                <a:ea typeface="Century Gothic"/>
                <a:cs typeface="Century Gothic"/>
                <a:sym typeface="Century Gothic"/>
              </a:rPr>
              <a:t>Use a star schema with</a:t>
            </a:r>
            <a:endParaRPr/>
          </a:p>
          <a:p>
            <a:pPr indent="-355600" lvl="0" marL="457200" marR="0" rtl="0" algn="l">
              <a:lnSpc>
                <a:spcPct val="150000"/>
              </a:lnSpc>
              <a:spcBef>
                <a:spcPts val="0"/>
              </a:spcBef>
              <a:spcAft>
                <a:spcPts val="0"/>
              </a:spcAft>
              <a:buClr>
                <a:schemeClr val="dk2"/>
              </a:buClr>
              <a:buSzPct val="90090"/>
              <a:buFont typeface="Noto Sans Symbols"/>
              <a:buChar char="✔"/>
            </a:pPr>
            <a:r>
              <a:rPr b="0" i="0" lang="en-US" sz="2400" u="none" cap="none" strike="noStrike">
                <a:solidFill>
                  <a:schemeClr val="dk2"/>
                </a:solidFill>
                <a:latin typeface="Century Gothic"/>
                <a:ea typeface="Century Gothic"/>
                <a:cs typeface="Century Gothic"/>
                <a:sym typeface="Century Gothic"/>
              </a:rPr>
              <a:t>Contain relationships with one way filters (vs. bidirectional)</a:t>
            </a:r>
            <a:endParaRPr/>
          </a:p>
          <a:p>
            <a:pPr indent="-355600" lvl="0" marL="457200" marR="0" rtl="0" algn="l">
              <a:lnSpc>
                <a:spcPct val="150000"/>
              </a:lnSpc>
              <a:spcBef>
                <a:spcPts val="0"/>
              </a:spcBef>
              <a:spcAft>
                <a:spcPts val="0"/>
              </a:spcAft>
              <a:buClr>
                <a:schemeClr val="dk2"/>
              </a:buClr>
              <a:buSzPct val="90090"/>
              <a:buFont typeface="Noto Sans Symbols"/>
              <a:buChar char="✔"/>
            </a:pPr>
            <a:r>
              <a:rPr b="0" i="0" lang="en-US" sz="2400" u="none" cap="none" strike="noStrike">
                <a:solidFill>
                  <a:schemeClr val="dk2"/>
                </a:solidFill>
                <a:latin typeface="Century Gothic"/>
                <a:ea typeface="Century Gothic"/>
                <a:cs typeface="Century Gothic"/>
                <a:sym typeface="Century Gothic"/>
              </a:rPr>
              <a:t>Contain tables that each serve a specific purpose, including data (fact) tables and lookup (dim) tables</a:t>
            </a:r>
            <a:endParaRPr/>
          </a:p>
          <a:p>
            <a:pPr indent="-355600" lvl="0" marL="457200" marR="0" rtl="0" algn="l">
              <a:lnSpc>
                <a:spcPct val="150000"/>
              </a:lnSpc>
              <a:spcBef>
                <a:spcPts val="0"/>
              </a:spcBef>
              <a:spcAft>
                <a:spcPts val="0"/>
              </a:spcAft>
              <a:buClr>
                <a:schemeClr val="dk2"/>
              </a:buClr>
              <a:buSzPct val="90090"/>
              <a:buFont typeface="Noto Sans Symbols"/>
              <a:buChar char="✔"/>
            </a:pPr>
            <a:r>
              <a:rPr b="0" i="0" lang="en-US" sz="2400" u="none" cap="none" strike="noStrike">
                <a:solidFill>
                  <a:schemeClr val="dk2"/>
                </a:solidFill>
                <a:latin typeface="Century Gothic"/>
                <a:ea typeface="Century Gothic"/>
                <a:cs typeface="Century Gothic"/>
                <a:sym typeface="Century Gothic"/>
              </a:rPr>
              <a:t>Only include the data you need for analysis (no redundant or unnecessary records or fields)</a:t>
            </a:r>
            <a:endParaRPr/>
          </a:p>
          <a:p>
            <a:pPr indent="-355600" lvl="0" marL="457200" marR="0" rtl="0" algn="l">
              <a:lnSpc>
                <a:spcPct val="150000"/>
              </a:lnSpc>
              <a:spcBef>
                <a:spcPts val="0"/>
              </a:spcBef>
              <a:spcAft>
                <a:spcPts val="0"/>
              </a:spcAft>
              <a:buClr>
                <a:schemeClr val="dk2"/>
              </a:buClr>
              <a:buSzPct val="90090"/>
              <a:buFont typeface="Noto Sans Symbols"/>
              <a:buChar char="✔"/>
            </a:pPr>
            <a:r>
              <a:rPr b="0" i="0" lang="en-US" sz="2400" u="none" cap="none" strike="noStrike">
                <a:solidFill>
                  <a:schemeClr val="dk2"/>
                </a:solidFill>
                <a:latin typeface="Century Gothic"/>
                <a:ea typeface="Century Gothic"/>
                <a:cs typeface="Century Gothic"/>
                <a:sym typeface="Century Gothic"/>
              </a:rPr>
              <a:t>Split out individual date and time components from DateTime fields</a:t>
            </a:r>
            <a:endParaRPr b="0" i="0" sz="2400" u="none" cap="none" strike="noStrike">
              <a:solidFill>
                <a:schemeClr val="dk2"/>
              </a:solidFill>
              <a:latin typeface="Century Gothic"/>
              <a:ea typeface="Century Gothic"/>
              <a:cs typeface="Century Gothic"/>
              <a:sym typeface="Century Gothic"/>
            </a:endParaRPr>
          </a:p>
        </p:txBody>
      </p:sp>
      <p:pic>
        <p:nvPicPr>
          <p:cNvPr descr="Best practice - Free marketing icons" id="751" name="Google Shape;751;p59"/>
          <p:cNvPicPr preferRelativeResize="0"/>
          <p:nvPr/>
        </p:nvPicPr>
        <p:blipFill rotWithShape="1">
          <a:blip r:embed="rId3">
            <a:alphaModFix/>
          </a:blip>
          <a:srcRect b="0" l="0" r="0" t="0"/>
          <a:stretch/>
        </p:blipFill>
        <p:spPr>
          <a:xfrm>
            <a:off x="6870032" y="1571438"/>
            <a:ext cx="4006516" cy="400651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39" name="Google Shape;239;p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Setting Expectations</a:t>
            </a:r>
            <a:endParaRPr/>
          </a:p>
        </p:txBody>
      </p:sp>
      <p:sp>
        <p:nvSpPr>
          <p:cNvPr id="240" name="Google Shape;240;p6"/>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a:t>This course is for users who have a pre-existing working knowledge of Power BI with analytical experience using Power BI Desktop and service </a:t>
            </a:r>
            <a:endParaRPr/>
          </a:p>
          <a:p>
            <a:pPr indent="-228600" lvl="0" marL="4572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Each lesson will be accompanied by a Lab and knowledge checks</a:t>
            </a:r>
            <a:endParaRPr/>
          </a:p>
          <a:p>
            <a:pPr indent="-228600" lvl="0" marL="4572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This is </a:t>
            </a:r>
            <a:r>
              <a:rPr b="1" lang="en-US" u="sng"/>
              <a:t>not</a:t>
            </a:r>
            <a:r>
              <a:rPr lang="en-US"/>
              <a:t> a DAX centric course but is designed for Business Intelligence report development</a:t>
            </a:r>
            <a:endParaRPr/>
          </a:p>
          <a:p>
            <a:pPr indent="-228600" lvl="0" marL="4572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Students are advised to explore the additional resources to further skill development beyond this course</a:t>
            </a:r>
            <a:endParaRPr/>
          </a:p>
          <a:p>
            <a:pPr indent="-228600" lvl="0" marL="457200" rtl="0" algn="l">
              <a:lnSpc>
                <a:spcPct val="115000"/>
              </a:lnSpc>
              <a:spcBef>
                <a:spcPts val="0"/>
              </a:spcBef>
              <a:spcAft>
                <a:spcPts val="0"/>
              </a:spcAft>
              <a:buSzPts val="20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0"/>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757" name="Google Shape;757;p6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61"/>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Cycle Lab Exercise 2</a:t>
            </a:r>
            <a:endParaRPr/>
          </a:p>
        </p:txBody>
      </p:sp>
      <p:sp>
        <p:nvSpPr>
          <p:cNvPr id="763" name="Google Shape;763;p6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2"/>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KC3</a:t>
            </a:r>
            <a:endParaRPr/>
          </a:p>
        </p:txBody>
      </p:sp>
      <p:sp>
        <p:nvSpPr>
          <p:cNvPr id="769" name="Google Shape;769;p6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6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75" name="Google Shape;775;p63"/>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4</a:t>
            </a:r>
            <a:br>
              <a:rPr lang="en-US"/>
            </a:br>
            <a:r>
              <a:rPr lang="en-US"/>
              <a:t>Create Model Calculations using DAX </a:t>
            </a:r>
            <a:endParaRPr/>
          </a:p>
        </p:txBody>
      </p:sp>
      <p:sp>
        <p:nvSpPr>
          <p:cNvPr id="776" name="Google Shape;776;p63"/>
          <p:cNvSpPr txBox="1"/>
          <p:nvPr>
            <p:ph idx="1" type="body"/>
          </p:nvPr>
        </p:nvSpPr>
        <p:spPr>
          <a:xfrm>
            <a:off x="415598" y="2071105"/>
            <a:ext cx="11360799" cy="285535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b="1" lang="en-US"/>
              <a:t>After completing this module, students will be able to</a:t>
            </a:r>
            <a:r>
              <a:rPr lang="en-US"/>
              <a:t>:</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Font typeface="Noto Sans Symbols"/>
              <a:buChar char="▪"/>
            </a:pPr>
            <a:r>
              <a:rPr lang="en-US"/>
              <a:t>Understand DAX functions</a:t>
            </a:r>
            <a:endParaRPr/>
          </a:p>
          <a:p>
            <a:pPr indent="-355600" lvl="0" marL="457200" rtl="0" algn="l">
              <a:lnSpc>
                <a:spcPct val="115000"/>
              </a:lnSpc>
              <a:spcBef>
                <a:spcPts val="0"/>
              </a:spcBef>
              <a:spcAft>
                <a:spcPts val="0"/>
              </a:spcAft>
              <a:buSzPts val="2000"/>
              <a:buFont typeface="Noto Sans Symbols"/>
              <a:buChar char="▪"/>
            </a:pPr>
            <a:r>
              <a:rPr lang="en-US"/>
              <a:t>Creating a calculated Data table using DAX</a:t>
            </a:r>
            <a:endParaRPr/>
          </a:p>
          <a:p>
            <a:pPr indent="-355600" lvl="0" marL="457200" rtl="0" algn="l">
              <a:lnSpc>
                <a:spcPct val="115000"/>
              </a:lnSpc>
              <a:spcBef>
                <a:spcPts val="0"/>
              </a:spcBef>
              <a:spcAft>
                <a:spcPts val="0"/>
              </a:spcAft>
              <a:buSzPts val="2000"/>
              <a:buFont typeface="Noto Sans Symbols"/>
              <a:buChar char="▪"/>
            </a:pPr>
            <a:r>
              <a:rPr lang="en-US"/>
              <a:t>Use DAX for formulas and expressions</a:t>
            </a:r>
            <a:endParaRPr/>
          </a:p>
          <a:p>
            <a:pPr indent="-355600" lvl="0" marL="457200" rtl="0" algn="l">
              <a:lnSpc>
                <a:spcPct val="115000"/>
              </a:lnSpc>
              <a:spcBef>
                <a:spcPts val="0"/>
              </a:spcBef>
              <a:spcAft>
                <a:spcPts val="0"/>
              </a:spcAft>
              <a:buSzPts val="2000"/>
              <a:buFont typeface="Noto Sans Symbols"/>
              <a:buChar char="▪"/>
            </a:pPr>
            <a:r>
              <a:rPr lang="en-US"/>
              <a:t>Create calculated tables and measures</a:t>
            </a:r>
            <a:endParaRPr/>
          </a:p>
          <a:p>
            <a:pPr indent="-355600" lvl="0" marL="457200" rtl="0" algn="l">
              <a:lnSpc>
                <a:spcPct val="115000"/>
              </a:lnSpc>
              <a:spcBef>
                <a:spcPts val="0"/>
              </a:spcBef>
              <a:spcAft>
                <a:spcPts val="0"/>
              </a:spcAft>
              <a:buSzPts val="2000"/>
              <a:buFont typeface="Noto Sans Symbols"/>
              <a:buChar char="▪"/>
            </a:pPr>
            <a:r>
              <a:rPr lang="en-US"/>
              <a:t>Build dynamic measures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82" name="Google Shape;782;p6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DAX (Data Analysis Expressions) </a:t>
            </a:r>
            <a:endParaRPr/>
          </a:p>
        </p:txBody>
      </p:sp>
      <p:sp>
        <p:nvSpPr>
          <p:cNvPr id="783" name="Google Shape;783;p64"/>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DAX can be used to create three types of calculations:</a:t>
            </a:r>
            <a:endParaRPr/>
          </a:p>
          <a:p>
            <a:pPr indent="-355600" lvl="0" marL="457200" rtl="0" algn="l">
              <a:lnSpc>
                <a:spcPct val="115000"/>
              </a:lnSpc>
              <a:spcBef>
                <a:spcPts val="0"/>
              </a:spcBef>
              <a:spcAft>
                <a:spcPts val="0"/>
              </a:spcAft>
              <a:buSzPts val="2000"/>
              <a:buChar char="●"/>
            </a:pPr>
            <a:r>
              <a:rPr lang="en-US"/>
              <a:t>Calculated table</a:t>
            </a:r>
            <a:endParaRPr/>
          </a:p>
          <a:p>
            <a:pPr indent="-355600" lvl="0" marL="457200" rtl="0" algn="l">
              <a:lnSpc>
                <a:spcPct val="115000"/>
              </a:lnSpc>
              <a:spcBef>
                <a:spcPts val="0"/>
              </a:spcBef>
              <a:spcAft>
                <a:spcPts val="0"/>
              </a:spcAft>
              <a:buSzPts val="2000"/>
              <a:buChar char="●"/>
            </a:pPr>
            <a:r>
              <a:rPr lang="en-US"/>
              <a:t>Calculated column</a:t>
            </a:r>
            <a:endParaRPr/>
          </a:p>
          <a:p>
            <a:pPr indent="-355600" lvl="0" marL="457200" rtl="0" algn="l">
              <a:lnSpc>
                <a:spcPct val="115000"/>
              </a:lnSpc>
              <a:spcBef>
                <a:spcPts val="0"/>
              </a:spcBef>
              <a:spcAft>
                <a:spcPts val="0"/>
              </a:spcAft>
              <a:buSzPts val="2000"/>
              <a:buChar char="●"/>
            </a:pPr>
            <a:r>
              <a:rPr lang="en-US"/>
              <a:t>Measure</a:t>
            </a:r>
            <a:endParaRPr/>
          </a:p>
          <a:p>
            <a:pPr indent="-355600" lvl="0" marL="457200" rtl="0" algn="l">
              <a:lnSpc>
                <a:spcPct val="115000"/>
              </a:lnSpc>
              <a:spcBef>
                <a:spcPts val="0"/>
              </a:spcBef>
              <a:spcAft>
                <a:spcPts val="0"/>
              </a:spcAft>
              <a:buSzPts val="2000"/>
              <a:buChar char="●"/>
            </a:pPr>
            <a:r>
              <a:rPr lang="en-US"/>
              <a:t>DAX can also be used to define row-level security (RLS) rules</a:t>
            </a:r>
            <a:endParaRPr/>
          </a:p>
          <a:p>
            <a:pPr indent="-228600" lvl="0" marL="457200" rtl="0" algn="l">
              <a:lnSpc>
                <a:spcPct val="115000"/>
              </a:lnSpc>
              <a:spcBef>
                <a:spcPts val="0"/>
              </a:spcBef>
              <a:spcAft>
                <a:spcPts val="0"/>
              </a:spcAft>
              <a:buSzPts val="2000"/>
              <a:buNone/>
            </a:pPr>
            <a:r>
              <a:t/>
            </a:r>
            <a:endParaRPr/>
          </a:p>
          <a:p>
            <a:pPr indent="-228600" lvl="0" marL="457200" rtl="0" algn="l">
              <a:lnSpc>
                <a:spcPct val="115000"/>
              </a:lnSpc>
              <a:spcBef>
                <a:spcPts val="0"/>
              </a:spcBef>
              <a:spcAft>
                <a:spcPts val="0"/>
              </a:spcAft>
              <a:buSzPts val="2000"/>
              <a:buNone/>
            </a:pPr>
            <a:r>
              <a:t/>
            </a:r>
            <a:endParaRPr/>
          </a:p>
        </p:txBody>
      </p:sp>
      <p:pic>
        <p:nvPicPr>
          <p:cNvPr id="784" name="Google Shape;784;p64"/>
          <p:cNvPicPr preferRelativeResize="0"/>
          <p:nvPr/>
        </p:nvPicPr>
        <p:blipFill rotWithShape="1">
          <a:blip r:embed="rId3">
            <a:alphaModFix/>
          </a:blip>
          <a:srcRect b="0" l="0" r="0" t="0"/>
          <a:stretch/>
        </p:blipFill>
        <p:spPr>
          <a:xfrm>
            <a:off x="4677158" y="4193316"/>
            <a:ext cx="2293620" cy="229362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65"/>
          <p:cNvSpPr txBox="1"/>
          <p:nvPr>
            <p:ph idx="12" type="sldNum"/>
          </p:nvPr>
        </p:nvSpPr>
        <p:spPr>
          <a:xfrm>
            <a:off x="11199146" y="6139984"/>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sz="1050"/>
              <a:t>‹#›</a:t>
            </a:fld>
            <a:endParaRPr sz="1050"/>
          </a:p>
        </p:txBody>
      </p:sp>
      <p:sp>
        <p:nvSpPr>
          <p:cNvPr id="790" name="Google Shape;790;p6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Common DAX Functions</a:t>
            </a:r>
            <a:endParaRPr/>
          </a:p>
        </p:txBody>
      </p:sp>
      <p:grpSp>
        <p:nvGrpSpPr>
          <p:cNvPr id="791" name="Google Shape;791;p65"/>
          <p:cNvGrpSpPr/>
          <p:nvPr/>
        </p:nvGrpSpPr>
        <p:grpSpPr>
          <a:xfrm>
            <a:off x="457299" y="1400372"/>
            <a:ext cx="11319100" cy="4349747"/>
            <a:chOff x="864436" y="1526331"/>
            <a:chExt cx="10011409" cy="3391505"/>
          </a:xfrm>
        </p:grpSpPr>
        <p:sp>
          <p:nvSpPr>
            <p:cNvPr id="792" name="Google Shape;792;p65"/>
            <p:cNvSpPr/>
            <p:nvPr/>
          </p:nvSpPr>
          <p:spPr>
            <a:xfrm>
              <a:off x="948690" y="1526331"/>
              <a:ext cx="1543050" cy="686752"/>
            </a:xfrm>
            <a:prstGeom prst="roundRect">
              <a:avLst>
                <a:gd fmla="val 16667" name="adj"/>
              </a:avLst>
            </a:prstGeom>
            <a:gradFill>
              <a:gsLst>
                <a:gs pos="0">
                  <a:srgbClr val="FF8784"/>
                </a:gs>
                <a:gs pos="35000">
                  <a:srgbClr val="FFA9AA"/>
                </a:gs>
                <a:gs pos="100000">
                  <a:srgbClr val="FFDBDB"/>
                </a:gs>
              </a:gsLst>
              <a:lin ang="16200000" scaled="0"/>
            </a:gradFill>
            <a:ln cap="flat" cmpd="sng" w="9525">
              <a:solidFill>
                <a:srgbClr val="DF20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Quattrocento Sans"/>
                  <a:ea typeface="Quattrocento Sans"/>
                  <a:cs typeface="Quattrocento Sans"/>
                  <a:sym typeface="Quattrocento Sans"/>
                </a:rPr>
                <a:t>Math &amp; Stats</a:t>
              </a:r>
              <a:endParaRPr/>
            </a:p>
          </p:txBody>
        </p:sp>
        <p:sp>
          <p:nvSpPr>
            <p:cNvPr id="793" name="Google Shape;793;p65"/>
            <p:cNvSpPr/>
            <p:nvPr/>
          </p:nvSpPr>
          <p:spPr>
            <a:xfrm>
              <a:off x="2964180" y="1526331"/>
              <a:ext cx="1543050" cy="686752"/>
            </a:xfrm>
            <a:prstGeom prst="roundRect">
              <a:avLst>
                <a:gd fmla="val 16667" name="adj"/>
              </a:avLst>
            </a:prstGeom>
            <a:gradFill>
              <a:gsLst>
                <a:gs pos="0">
                  <a:srgbClr val="FF8784"/>
                </a:gs>
                <a:gs pos="35000">
                  <a:srgbClr val="FFA9AA"/>
                </a:gs>
                <a:gs pos="100000">
                  <a:srgbClr val="FFDBDB"/>
                </a:gs>
              </a:gsLst>
              <a:lin ang="16200000" scaled="0"/>
            </a:gradFill>
            <a:ln cap="flat" cmpd="sng" w="9525">
              <a:solidFill>
                <a:srgbClr val="DF20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Quattrocento Sans"/>
                  <a:ea typeface="Quattrocento Sans"/>
                  <a:cs typeface="Quattrocento Sans"/>
                  <a:sym typeface="Quattrocento Sans"/>
                </a:rPr>
                <a:t>Logic</a:t>
              </a:r>
              <a:endParaRPr/>
            </a:p>
          </p:txBody>
        </p:sp>
        <p:sp>
          <p:nvSpPr>
            <p:cNvPr id="794" name="Google Shape;794;p65"/>
            <p:cNvSpPr/>
            <p:nvPr/>
          </p:nvSpPr>
          <p:spPr>
            <a:xfrm>
              <a:off x="4808220" y="1526331"/>
              <a:ext cx="1543050" cy="686752"/>
            </a:xfrm>
            <a:prstGeom prst="roundRect">
              <a:avLst>
                <a:gd fmla="val 16667" name="adj"/>
              </a:avLst>
            </a:prstGeom>
            <a:gradFill>
              <a:gsLst>
                <a:gs pos="0">
                  <a:srgbClr val="FF8784"/>
                </a:gs>
                <a:gs pos="35000">
                  <a:srgbClr val="FFA9AA"/>
                </a:gs>
                <a:gs pos="100000">
                  <a:srgbClr val="FFDBDB"/>
                </a:gs>
              </a:gsLst>
              <a:lin ang="16200000" scaled="0"/>
            </a:gradFill>
            <a:ln cap="flat" cmpd="sng" w="9525">
              <a:solidFill>
                <a:srgbClr val="DF20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Quattrocento Sans"/>
                  <a:ea typeface="Quattrocento Sans"/>
                  <a:cs typeface="Quattrocento Sans"/>
                  <a:sym typeface="Quattrocento Sans"/>
                </a:rPr>
                <a:t>Text</a:t>
              </a:r>
              <a:endParaRPr/>
            </a:p>
          </p:txBody>
        </p:sp>
        <p:sp>
          <p:nvSpPr>
            <p:cNvPr id="795" name="Google Shape;795;p65"/>
            <p:cNvSpPr/>
            <p:nvPr/>
          </p:nvSpPr>
          <p:spPr>
            <a:xfrm>
              <a:off x="6652260" y="1526331"/>
              <a:ext cx="1543050" cy="686752"/>
            </a:xfrm>
            <a:prstGeom prst="roundRect">
              <a:avLst>
                <a:gd fmla="val 16667" name="adj"/>
              </a:avLst>
            </a:prstGeom>
            <a:gradFill>
              <a:gsLst>
                <a:gs pos="0">
                  <a:srgbClr val="FF8784"/>
                </a:gs>
                <a:gs pos="35000">
                  <a:srgbClr val="FFA9AA"/>
                </a:gs>
                <a:gs pos="100000">
                  <a:srgbClr val="FFDBDB"/>
                </a:gs>
              </a:gsLst>
              <a:lin ang="16200000" scaled="0"/>
            </a:gradFill>
            <a:ln cap="flat" cmpd="sng" w="9525">
              <a:solidFill>
                <a:srgbClr val="DF20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Quattrocento Sans"/>
                  <a:ea typeface="Quattrocento Sans"/>
                  <a:cs typeface="Quattrocento Sans"/>
                  <a:sym typeface="Quattrocento Sans"/>
                </a:rPr>
                <a:t>Filter</a:t>
              </a:r>
              <a:endParaRPr/>
            </a:p>
          </p:txBody>
        </p:sp>
        <p:sp>
          <p:nvSpPr>
            <p:cNvPr id="796" name="Google Shape;796;p65"/>
            <p:cNvSpPr/>
            <p:nvPr/>
          </p:nvSpPr>
          <p:spPr>
            <a:xfrm>
              <a:off x="8496300" y="1534586"/>
              <a:ext cx="1543050" cy="686752"/>
            </a:xfrm>
            <a:prstGeom prst="roundRect">
              <a:avLst>
                <a:gd fmla="val 16667" name="adj"/>
              </a:avLst>
            </a:prstGeom>
            <a:gradFill>
              <a:gsLst>
                <a:gs pos="0">
                  <a:srgbClr val="FF8784"/>
                </a:gs>
                <a:gs pos="35000">
                  <a:srgbClr val="FFA9AA"/>
                </a:gs>
                <a:gs pos="100000">
                  <a:srgbClr val="FFDBDB"/>
                </a:gs>
              </a:gsLst>
              <a:lin ang="16200000" scaled="0"/>
            </a:gradFill>
            <a:ln cap="flat" cmpd="sng" w="9525">
              <a:solidFill>
                <a:srgbClr val="DF20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Quattrocento Sans"/>
                  <a:ea typeface="Quattrocento Sans"/>
                  <a:cs typeface="Quattrocento Sans"/>
                  <a:sym typeface="Quattrocento Sans"/>
                </a:rPr>
                <a:t>Time Intelligence</a:t>
              </a:r>
              <a:endParaRPr/>
            </a:p>
          </p:txBody>
        </p:sp>
        <p:grpSp>
          <p:nvGrpSpPr>
            <p:cNvPr id="797" name="Google Shape;797;p65"/>
            <p:cNvGrpSpPr/>
            <p:nvPr/>
          </p:nvGrpSpPr>
          <p:grpSpPr>
            <a:xfrm>
              <a:off x="864436" y="2331857"/>
              <a:ext cx="10011409" cy="2585979"/>
              <a:chOff x="864436" y="2331857"/>
              <a:chExt cx="10011409" cy="2585979"/>
            </a:xfrm>
          </p:grpSpPr>
          <p:sp>
            <p:nvSpPr>
              <p:cNvPr id="798" name="Google Shape;798;p65"/>
              <p:cNvSpPr txBox="1"/>
              <p:nvPr/>
            </p:nvSpPr>
            <p:spPr>
              <a:xfrm>
                <a:off x="864436" y="2331860"/>
                <a:ext cx="1385482" cy="2159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Common Examples:</a:t>
                </a:r>
                <a:endParaRPr/>
              </a:p>
            </p:txBody>
          </p:sp>
          <p:sp>
            <p:nvSpPr>
              <p:cNvPr id="799" name="Google Shape;799;p65"/>
              <p:cNvSpPr txBox="1"/>
              <p:nvPr/>
            </p:nvSpPr>
            <p:spPr>
              <a:xfrm>
                <a:off x="2879925" y="2368907"/>
                <a:ext cx="1385482" cy="2159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Common Examples:</a:t>
                </a:r>
                <a:endParaRPr/>
              </a:p>
            </p:txBody>
          </p:sp>
          <p:sp>
            <p:nvSpPr>
              <p:cNvPr id="800" name="Google Shape;800;p65"/>
              <p:cNvSpPr txBox="1"/>
              <p:nvPr/>
            </p:nvSpPr>
            <p:spPr>
              <a:xfrm>
                <a:off x="4766093" y="2331859"/>
                <a:ext cx="1385482" cy="2159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Common Examples:</a:t>
                </a:r>
                <a:endParaRPr/>
              </a:p>
            </p:txBody>
          </p:sp>
          <p:sp>
            <p:nvSpPr>
              <p:cNvPr id="801" name="Google Shape;801;p65"/>
              <p:cNvSpPr txBox="1"/>
              <p:nvPr/>
            </p:nvSpPr>
            <p:spPr>
              <a:xfrm>
                <a:off x="6610133" y="2331858"/>
                <a:ext cx="1385482" cy="2159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Common Examples:</a:t>
                </a:r>
                <a:endParaRPr/>
              </a:p>
            </p:txBody>
          </p:sp>
          <p:sp>
            <p:nvSpPr>
              <p:cNvPr id="802" name="Google Shape;802;p65"/>
              <p:cNvSpPr txBox="1"/>
              <p:nvPr/>
            </p:nvSpPr>
            <p:spPr>
              <a:xfrm>
                <a:off x="8496300" y="2331857"/>
                <a:ext cx="1385482" cy="2159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Common Examples:</a:t>
                </a:r>
                <a:endParaRPr/>
              </a:p>
            </p:txBody>
          </p:sp>
          <p:sp>
            <p:nvSpPr>
              <p:cNvPr id="803" name="Google Shape;803;p65"/>
              <p:cNvSpPr txBox="1"/>
              <p:nvPr/>
            </p:nvSpPr>
            <p:spPr>
              <a:xfrm>
                <a:off x="948690" y="2868930"/>
                <a:ext cx="1627305" cy="107988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SUM</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AVERAGE</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MAX/MIN</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DIVIDE</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COUNT/COUNTA</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COUNTROWS</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DISTINCTCOUNT</a:t>
                </a:r>
                <a:endParaRPr/>
              </a:p>
            </p:txBody>
          </p:sp>
          <p:sp>
            <p:nvSpPr>
              <p:cNvPr id="804" name="Google Shape;804;p65"/>
              <p:cNvSpPr txBox="1"/>
              <p:nvPr/>
            </p:nvSpPr>
            <p:spPr>
              <a:xfrm>
                <a:off x="948690" y="4269906"/>
                <a:ext cx="1627305" cy="6479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SUMX</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AVERAGEX</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MAXX/MINX</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COUNTX</a:t>
                </a:r>
                <a:endParaRPr/>
              </a:p>
            </p:txBody>
          </p:sp>
          <p:sp>
            <p:nvSpPr>
              <p:cNvPr id="805" name="Google Shape;805;p65"/>
              <p:cNvSpPr txBox="1"/>
              <p:nvPr/>
            </p:nvSpPr>
            <p:spPr>
              <a:xfrm>
                <a:off x="2964180" y="2832767"/>
                <a:ext cx="1627305" cy="127186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IF</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IFERROR</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AND</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OR</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NOT</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SWITCH</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TRUE</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FALSE</a:t>
                </a:r>
                <a:endParaRPr/>
              </a:p>
            </p:txBody>
          </p:sp>
          <p:sp>
            <p:nvSpPr>
              <p:cNvPr id="806" name="Google Shape;806;p65"/>
              <p:cNvSpPr txBox="1"/>
              <p:nvPr/>
            </p:nvSpPr>
            <p:spPr>
              <a:xfrm>
                <a:off x="4808219" y="2832767"/>
                <a:ext cx="1844040" cy="179980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CONCATENATE</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FORMAT</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LEFT/MID/RIGHT</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UPPER/LOWER</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PROPER</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LEN</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SEARCH/FIND</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REPLACE</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REPT</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SUBSTITUTE</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TRIM</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UNICHAR</a:t>
                </a:r>
                <a:endParaRPr/>
              </a:p>
            </p:txBody>
          </p:sp>
          <p:sp>
            <p:nvSpPr>
              <p:cNvPr id="807" name="Google Shape;807;p65"/>
              <p:cNvSpPr txBox="1"/>
              <p:nvPr/>
            </p:nvSpPr>
            <p:spPr>
              <a:xfrm>
                <a:off x="6823709" y="2829751"/>
                <a:ext cx="1844040" cy="194378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CALCULATE</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FILTER</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ALL</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ALLEXCEPT</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RELATED</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RELATEDTABLE</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DISTINCT</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VALUES</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EARLIER/EARLIEST</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HASONEVALUE</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HASONFILTER</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ISFILTERED</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USERELATIONSHIP</a:t>
                </a:r>
                <a:endParaRPr/>
              </a:p>
            </p:txBody>
          </p:sp>
          <p:sp>
            <p:nvSpPr>
              <p:cNvPr id="808" name="Google Shape;808;p65"/>
              <p:cNvSpPr txBox="1"/>
              <p:nvPr/>
            </p:nvSpPr>
            <p:spPr>
              <a:xfrm>
                <a:off x="8667750" y="2814849"/>
                <a:ext cx="2208095" cy="141584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TOTALMTD</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TOTALQTD</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TOTALYTD</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SAMEPERIODLASTYEAR</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PARALLELPERIOD</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DATESBETWEEN</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DATEADD</a:t>
                </a:r>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DATESINPERIOD</a:t>
                </a:r>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Arial"/>
                  <a:ea typeface="Arial"/>
                  <a:cs typeface="Arial"/>
                  <a:sym typeface="Arial"/>
                </a:endParaRPr>
              </a:p>
            </p:txBody>
          </p:sp>
        </p:gr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6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14" name="Google Shape;814;p6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Common DAX Operators</a:t>
            </a:r>
            <a:br>
              <a:rPr lang="en-US"/>
            </a:br>
            <a:endParaRPr/>
          </a:p>
        </p:txBody>
      </p:sp>
      <p:pic>
        <p:nvPicPr>
          <p:cNvPr id="815" name="Google Shape;815;p66"/>
          <p:cNvPicPr preferRelativeResize="0"/>
          <p:nvPr/>
        </p:nvPicPr>
        <p:blipFill rotWithShape="1">
          <a:blip r:embed="rId3">
            <a:alphaModFix/>
          </a:blip>
          <a:srcRect b="0" l="0" r="0" t="0"/>
          <a:stretch/>
        </p:blipFill>
        <p:spPr>
          <a:xfrm>
            <a:off x="415599" y="1374090"/>
            <a:ext cx="11008326" cy="496698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6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21" name="Google Shape;821;p67"/>
          <p:cNvSpPr txBox="1"/>
          <p:nvPr>
            <p:ph type="title"/>
          </p:nvPr>
        </p:nvSpPr>
        <p:spPr>
          <a:xfrm>
            <a:off x="415599" y="255222"/>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Standard Aggregation Measures</a:t>
            </a:r>
            <a:endParaRPr/>
          </a:p>
        </p:txBody>
      </p:sp>
      <p:sp>
        <p:nvSpPr>
          <p:cNvPr id="822" name="Google Shape;822;p67"/>
          <p:cNvSpPr txBox="1"/>
          <p:nvPr>
            <p:ph idx="1" type="body"/>
          </p:nvPr>
        </p:nvSpPr>
        <p:spPr>
          <a:xfrm>
            <a:off x="415599" y="1095630"/>
            <a:ext cx="11451053" cy="2936769"/>
          </a:xfrm>
          <a:prstGeom prst="rect">
            <a:avLst/>
          </a:prstGeom>
          <a:noFill/>
          <a:ln>
            <a:noFill/>
          </a:ln>
        </p:spPr>
        <p:txBody>
          <a:bodyPr anchorCtr="0" anchor="t" bIns="91425" lIns="91425" spcFirstLastPara="1" rIns="91425" wrap="square" tIns="91425">
            <a:normAutofit fontScale="92500" lnSpcReduction="10000"/>
          </a:bodyPr>
          <a:lstStyle/>
          <a:p>
            <a:pPr indent="0" lvl="0" marL="101600" rtl="0" algn="l">
              <a:lnSpc>
                <a:spcPct val="115000"/>
              </a:lnSpc>
              <a:spcBef>
                <a:spcPts val="0"/>
              </a:spcBef>
              <a:spcAft>
                <a:spcPts val="0"/>
              </a:spcAft>
              <a:buSzPct val="120120"/>
              <a:buNone/>
            </a:pPr>
            <a:r>
              <a:rPr lang="en-US" sz="1800"/>
              <a:t>Typically, numeric columns are summarized using aggregation functions.</a:t>
            </a:r>
            <a:endParaRPr/>
          </a:p>
          <a:p>
            <a:pPr indent="0" lvl="0" marL="101600" rtl="0" algn="l">
              <a:lnSpc>
                <a:spcPct val="115000"/>
              </a:lnSpc>
              <a:spcBef>
                <a:spcPts val="0"/>
              </a:spcBef>
              <a:spcAft>
                <a:spcPts val="0"/>
              </a:spcAft>
              <a:buSzPct val="120120"/>
              <a:buNone/>
            </a:pPr>
            <a:r>
              <a:t/>
            </a:r>
            <a:endParaRPr sz="1800"/>
          </a:p>
          <a:p>
            <a:pPr indent="0" lvl="0" marL="101600" rtl="0" algn="l">
              <a:lnSpc>
                <a:spcPct val="115000"/>
              </a:lnSpc>
              <a:spcBef>
                <a:spcPts val="0"/>
              </a:spcBef>
              <a:spcAft>
                <a:spcPts val="0"/>
              </a:spcAft>
              <a:buSzPct val="120120"/>
              <a:buNone/>
            </a:pPr>
            <a:r>
              <a:rPr lang="en-US" sz="1800"/>
              <a:t>Common examples of summarizing:</a:t>
            </a:r>
            <a:endParaRPr/>
          </a:p>
          <a:p>
            <a:pPr indent="0" lvl="0" marL="101600" rtl="0" algn="l">
              <a:lnSpc>
                <a:spcPct val="115000"/>
              </a:lnSpc>
              <a:spcBef>
                <a:spcPts val="0"/>
              </a:spcBef>
              <a:spcAft>
                <a:spcPts val="0"/>
              </a:spcAft>
              <a:buSzPct val="120120"/>
              <a:buNone/>
            </a:pPr>
            <a:r>
              <a:t/>
            </a:r>
            <a:endParaRPr sz="1800"/>
          </a:p>
          <a:p>
            <a:pPr indent="-355600" lvl="0" marL="457200" rtl="0" algn="l">
              <a:lnSpc>
                <a:spcPct val="115000"/>
              </a:lnSpc>
              <a:spcBef>
                <a:spcPts val="0"/>
              </a:spcBef>
              <a:spcAft>
                <a:spcPts val="0"/>
              </a:spcAft>
              <a:buSzPct val="120120"/>
              <a:buChar char="●"/>
            </a:pPr>
            <a:r>
              <a:rPr lang="en-US" sz="1800"/>
              <a:t>Sum</a:t>
            </a:r>
            <a:endParaRPr/>
          </a:p>
          <a:p>
            <a:pPr indent="-355600" lvl="0" marL="457200" rtl="0" algn="l">
              <a:lnSpc>
                <a:spcPct val="115000"/>
              </a:lnSpc>
              <a:spcBef>
                <a:spcPts val="0"/>
              </a:spcBef>
              <a:spcAft>
                <a:spcPts val="0"/>
              </a:spcAft>
              <a:buSzPct val="120120"/>
              <a:buChar char="●"/>
            </a:pPr>
            <a:r>
              <a:rPr lang="en-US" sz="1800"/>
              <a:t>Count</a:t>
            </a:r>
            <a:endParaRPr/>
          </a:p>
          <a:p>
            <a:pPr indent="-355600" lvl="0" marL="457200" rtl="0" algn="l">
              <a:lnSpc>
                <a:spcPct val="115000"/>
              </a:lnSpc>
              <a:spcBef>
                <a:spcPts val="0"/>
              </a:spcBef>
              <a:spcAft>
                <a:spcPts val="0"/>
              </a:spcAft>
              <a:buSzPct val="120120"/>
              <a:buChar char="●"/>
            </a:pPr>
            <a:r>
              <a:rPr lang="en-US" sz="1800"/>
              <a:t>Average </a:t>
            </a:r>
            <a:endParaRPr/>
          </a:p>
          <a:p>
            <a:pPr indent="-355600" lvl="0" marL="457200" rtl="0" algn="l">
              <a:lnSpc>
                <a:spcPct val="115000"/>
              </a:lnSpc>
              <a:spcBef>
                <a:spcPts val="0"/>
              </a:spcBef>
              <a:spcAft>
                <a:spcPts val="0"/>
              </a:spcAft>
              <a:buSzPct val="120120"/>
              <a:buChar char="●"/>
            </a:pPr>
            <a:r>
              <a:rPr lang="en-US" sz="1800"/>
              <a:t>Min and Max</a:t>
            </a:r>
            <a:endParaRPr/>
          </a:p>
          <a:p>
            <a:pPr indent="0" lvl="0" marL="101600" rtl="0" algn="l">
              <a:lnSpc>
                <a:spcPct val="115000"/>
              </a:lnSpc>
              <a:spcBef>
                <a:spcPts val="0"/>
              </a:spcBef>
              <a:spcAft>
                <a:spcPts val="0"/>
              </a:spcAft>
              <a:buSzPct val="120120"/>
              <a:buNone/>
            </a:pPr>
            <a:r>
              <a:t/>
            </a:r>
            <a:endParaRPr sz="1800"/>
          </a:p>
          <a:p>
            <a:pPr indent="0" lvl="0" marL="101600" rtl="0" algn="l">
              <a:lnSpc>
                <a:spcPct val="115000"/>
              </a:lnSpc>
              <a:spcBef>
                <a:spcPts val="0"/>
              </a:spcBef>
              <a:spcAft>
                <a:spcPts val="0"/>
              </a:spcAft>
              <a:buSzPct val="120120"/>
              <a:buNone/>
            </a:pPr>
            <a:r>
              <a:rPr lang="en-US" sz="1800"/>
              <a:t>Column references always enclose the column name in square brackets</a:t>
            </a:r>
            <a:endParaRPr/>
          </a:p>
          <a:p>
            <a:pPr indent="0" lvl="0" marL="101600" rtl="0" algn="l">
              <a:lnSpc>
                <a:spcPct val="115000"/>
              </a:lnSpc>
              <a:spcBef>
                <a:spcPts val="0"/>
              </a:spcBef>
              <a:spcAft>
                <a:spcPts val="0"/>
              </a:spcAft>
              <a:buSzPct val="120120"/>
              <a:buNone/>
            </a:pPr>
            <a:r>
              <a:t/>
            </a:r>
            <a:endParaRPr sz="1800"/>
          </a:p>
        </p:txBody>
      </p:sp>
      <p:sp>
        <p:nvSpPr>
          <p:cNvPr id="823" name="Google Shape;823;p67"/>
          <p:cNvSpPr txBox="1"/>
          <p:nvPr/>
        </p:nvSpPr>
        <p:spPr>
          <a:xfrm>
            <a:off x="961272" y="4305056"/>
            <a:ext cx="7247781" cy="421056"/>
          </a:xfrm>
          <a:prstGeom prst="rect">
            <a:avLst/>
          </a:prstGeom>
          <a:solidFill>
            <a:srgbClr val="D8D8D8"/>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Total Sale = sum('Sales By Country Files’[Sales])</a:t>
            </a:r>
            <a:endParaRPr b="0" i="0" sz="1800" u="none" cap="none" strike="noStrike">
              <a:solidFill>
                <a:schemeClr val="dk1"/>
              </a:solidFill>
              <a:latin typeface="Consolas"/>
              <a:ea typeface="Consolas"/>
              <a:cs typeface="Consolas"/>
              <a:sym typeface="Consolas"/>
            </a:endParaRPr>
          </a:p>
        </p:txBody>
      </p:sp>
      <p:sp>
        <p:nvSpPr>
          <p:cNvPr id="824" name="Google Shape;824;p67"/>
          <p:cNvSpPr txBox="1"/>
          <p:nvPr/>
        </p:nvSpPr>
        <p:spPr>
          <a:xfrm>
            <a:off x="961271" y="4998769"/>
            <a:ext cx="7247781" cy="421056"/>
          </a:xfrm>
          <a:prstGeom prst="rect">
            <a:avLst/>
          </a:prstGeom>
          <a:solidFill>
            <a:srgbClr val="D8D8D8"/>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Sale Quantity = Average('Sales By Country Files'[Quantity])</a:t>
            </a:r>
            <a:endParaRPr b="0" i="0" sz="1800" u="none" cap="none" strike="noStrike">
              <a:solidFill>
                <a:schemeClr val="dk1"/>
              </a:solidFill>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6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DAX </a:t>
            </a:r>
            <a:r>
              <a:rPr b="1" lang="en-US"/>
              <a:t>Calculated column </a:t>
            </a:r>
            <a:endParaRPr/>
          </a:p>
        </p:txBody>
      </p:sp>
      <p:sp>
        <p:nvSpPr>
          <p:cNvPr id="830" name="Google Shape;830;p68"/>
          <p:cNvSpPr txBox="1"/>
          <p:nvPr>
            <p:ph idx="1" type="body"/>
          </p:nvPr>
        </p:nvSpPr>
        <p:spPr>
          <a:xfrm>
            <a:off x="415599" y="1536634"/>
            <a:ext cx="11360799" cy="2098388"/>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a:t>A </a:t>
            </a:r>
            <a:r>
              <a:rPr b="1" lang="en-US"/>
              <a:t>Calculated column </a:t>
            </a:r>
            <a:r>
              <a:rPr lang="en-US"/>
              <a:t>adds a new column to a table</a:t>
            </a:r>
            <a:endParaRPr/>
          </a:p>
          <a:p>
            <a:pPr indent="-355600" lvl="0" marL="457200" rtl="0" algn="l">
              <a:lnSpc>
                <a:spcPct val="115000"/>
              </a:lnSpc>
              <a:spcBef>
                <a:spcPts val="0"/>
              </a:spcBef>
              <a:spcAft>
                <a:spcPts val="0"/>
              </a:spcAft>
              <a:buSzPts val="2000"/>
              <a:buChar char="●"/>
            </a:pPr>
            <a:r>
              <a:rPr lang="en-US"/>
              <a:t>A formula is evaluated for each row in the table</a:t>
            </a:r>
            <a:endParaRPr/>
          </a:p>
          <a:p>
            <a:pPr indent="-355600" lvl="0" marL="457200" rtl="0" algn="l">
              <a:lnSpc>
                <a:spcPct val="115000"/>
              </a:lnSpc>
              <a:spcBef>
                <a:spcPts val="0"/>
              </a:spcBef>
              <a:spcAft>
                <a:spcPts val="0"/>
              </a:spcAft>
              <a:buSzPts val="2000"/>
              <a:buChar char="●"/>
            </a:pPr>
            <a:r>
              <a:rPr lang="en-US"/>
              <a:t>The formula must return a single value</a:t>
            </a:r>
            <a:endParaRPr/>
          </a:p>
          <a:p>
            <a:pPr indent="-355600" lvl="0" marL="457200" rtl="0" algn="l">
              <a:lnSpc>
                <a:spcPct val="115000"/>
              </a:lnSpc>
              <a:spcBef>
                <a:spcPts val="0"/>
              </a:spcBef>
              <a:spcAft>
                <a:spcPts val="0"/>
              </a:spcAft>
              <a:buSzPts val="2000"/>
              <a:buChar char="●"/>
            </a:pPr>
            <a:r>
              <a:rPr lang="en-US"/>
              <a:t>It is only evaluated when the model is refreshed*</a:t>
            </a:r>
            <a:endParaRPr/>
          </a:p>
          <a:p>
            <a:pPr indent="-355600" lvl="0" marL="457200" rtl="0" algn="l">
              <a:lnSpc>
                <a:spcPct val="115000"/>
              </a:lnSpc>
              <a:spcBef>
                <a:spcPts val="0"/>
              </a:spcBef>
              <a:spcAft>
                <a:spcPts val="0"/>
              </a:spcAft>
              <a:buSzPts val="2000"/>
              <a:buChar char="●"/>
            </a:pPr>
            <a:r>
              <a:rPr lang="en-US"/>
              <a:t>It increases the storage size of the model*</a:t>
            </a:r>
            <a:endParaRPr/>
          </a:p>
          <a:p>
            <a:pPr indent="-228600" lvl="0" marL="457200" rtl="0" algn="l">
              <a:lnSpc>
                <a:spcPct val="115000"/>
              </a:lnSpc>
              <a:spcBef>
                <a:spcPts val="0"/>
              </a:spcBef>
              <a:spcAft>
                <a:spcPts val="0"/>
              </a:spcAft>
              <a:buSzPts val="2000"/>
              <a:buNone/>
            </a:pPr>
            <a:r>
              <a:t/>
            </a:r>
            <a:endParaRPr/>
          </a:p>
          <a:p>
            <a:pPr indent="-228600" lvl="0" marL="457200" rtl="0" algn="l">
              <a:lnSpc>
                <a:spcPct val="115000"/>
              </a:lnSpc>
              <a:spcBef>
                <a:spcPts val="0"/>
              </a:spcBef>
              <a:spcAft>
                <a:spcPts val="0"/>
              </a:spcAft>
              <a:buSzPts val="2000"/>
              <a:buNone/>
            </a:pPr>
            <a:r>
              <a:t/>
            </a:r>
            <a:endParaRPr/>
          </a:p>
        </p:txBody>
      </p:sp>
      <p:sp>
        <p:nvSpPr>
          <p:cNvPr id="831" name="Google Shape;831;p68"/>
          <p:cNvSpPr txBox="1"/>
          <p:nvPr/>
        </p:nvSpPr>
        <p:spPr>
          <a:xfrm>
            <a:off x="571245" y="5800987"/>
            <a:ext cx="5133860" cy="317972"/>
          </a:xfrm>
          <a:prstGeom prst="rect">
            <a:avLst/>
          </a:prstGeom>
          <a:noFill/>
          <a:ln>
            <a:noFill/>
          </a:ln>
        </p:spPr>
        <p:txBody>
          <a:bodyPr anchorCtr="0" anchor="t" bIns="45700" lIns="91425" spcFirstLastPara="1" rIns="91425" wrap="square" tIns="45700">
            <a:spAutoFit/>
          </a:bodyPr>
          <a:lstStyle/>
          <a:p>
            <a:pPr indent="0" lvl="0" marL="101600" marR="0" rtl="0" algn="l">
              <a:lnSpc>
                <a:spcPct val="115000"/>
              </a:lnSpc>
              <a:spcBef>
                <a:spcPts val="0"/>
              </a:spcBef>
              <a:spcAft>
                <a:spcPts val="0"/>
              </a:spcAft>
              <a:buNone/>
            </a:pPr>
            <a:r>
              <a:rPr b="0" i="0" lang="en-US" sz="1400" u="none" cap="none" strike="noStrike">
                <a:solidFill>
                  <a:schemeClr val="dk2"/>
                </a:solidFill>
                <a:latin typeface="Century Gothic"/>
                <a:ea typeface="Century Gothic"/>
                <a:cs typeface="Century Gothic"/>
                <a:sym typeface="Century Gothic"/>
              </a:rPr>
              <a:t>*Except when added to a DirectQuery table</a:t>
            </a:r>
            <a:endParaRPr/>
          </a:p>
        </p:txBody>
      </p:sp>
      <p:pic>
        <p:nvPicPr>
          <p:cNvPr descr="Image shows a section of the Fields pane. Inside the Customer table, there are multiple fields. One is adorned with the special icon, which indicates that it's a calculated column." id="832" name="Google Shape;832;p68"/>
          <p:cNvPicPr preferRelativeResize="0"/>
          <p:nvPr/>
        </p:nvPicPr>
        <p:blipFill rotWithShape="1">
          <a:blip r:embed="rId3">
            <a:alphaModFix/>
          </a:blip>
          <a:srcRect b="0" l="0" r="0" t="0"/>
          <a:stretch/>
        </p:blipFill>
        <p:spPr>
          <a:xfrm>
            <a:off x="8309097" y="2577868"/>
            <a:ext cx="2627348" cy="3306184"/>
          </a:xfrm>
          <a:prstGeom prst="rect">
            <a:avLst/>
          </a:prstGeom>
          <a:noFill/>
          <a:ln>
            <a:noFill/>
          </a:ln>
        </p:spPr>
      </p:pic>
      <p:cxnSp>
        <p:nvCxnSpPr>
          <p:cNvPr id="833" name="Google Shape;833;p68"/>
          <p:cNvCxnSpPr/>
          <p:nvPr/>
        </p:nvCxnSpPr>
        <p:spPr>
          <a:xfrm>
            <a:off x="7615035" y="3234284"/>
            <a:ext cx="1243714" cy="0"/>
          </a:xfrm>
          <a:prstGeom prst="straightConnector1">
            <a:avLst/>
          </a:prstGeom>
          <a:noFill/>
          <a:ln cap="flat" cmpd="sng" w="57150">
            <a:solidFill>
              <a:srgbClr val="FF0000"/>
            </a:solidFill>
            <a:prstDash val="solid"/>
            <a:round/>
            <a:headEnd len="sm" w="sm" type="none"/>
            <a:tailEnd len="med" w="med" type="triangl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6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DAX Calculated measures</a:t>
            </a:r>
            <a:endParaRPr/>
          </a:p>
        </p:txBody>
      </p:sp>
      <p:sp>
        <p:nvSpPr>
          <p:cNvPr id="839" name="Google Shape;839;p69"/>
          <p:cNvSpPr txBox="1"/>
          <p:nvPr>
            <p:ph idx="1" type="body"/>
          </p:nvPr>
        </p:nvSpPr>
        <p:spPr>
          <a:xfrm>
            <a:off x="415600" y="1478845"/>
            <a:ext cx="11360799" cy="1851378"/>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a:t>A Measure summarizes model data</a:t>
            </a:r>
            <a:endParaRPr/>
          </a:p>
          <a:p>
            <a:pPr indent="-355600" lvl="0" marL="457200" rtl="0" algn="l">
              <a:lnSpc>
                <a:spcPct val="115000"/>
              </a:lnSpc>
              <a:spcBef>
                <a:spcPts val="0"/>
              </a:spcBef>
              <a:spcAft>
                <a:spcPts val="0"/>
              </a:spcAft>
              <a:buSzPts val="2000"/>
              <a:buChar char="●"/>
            </a:pPr>
            <a:r>
              <a:rPr lang="en-US"/>
              <a:t>The formula must return a single value</a:t>
            </a:r>
            <a:endParaRPr/>
          </a:p>
          <a:p>
            <a:pPr indent="-355600" lvl="0" marL="457200" rtl="0" algn="l">
              <a:lnSpc>
                <a:spcPct val="115000"/>
              </a:lnSpc>
              <a:spcBef>
                <a:spcPts val="0"/>
              </a:spcBef>
              <a:spcAft>
                <a:spcPts val="0"/>
              </a:spcAft>
              <a:buSzPts val="2000"/>
              <a:buChar char="●"/>
            </a:pPr>
            <a:r>
              <a:rPr lang="en-US"/>
              <a:t>It is evaluated at query-time</a:t>
            </a:r>
            <a:endParaRPr/>
          </a:p>
          <a:p>
            <a:pPr indent="-355600" lvl="0" marL="457200" rtl="0" algn="l">
              <a:lnSpc>
                <a:spcPct val="115000"/>
              </a:lnSpc>
              <a:spcBef>
                <a:spcPts val="0"/>
              </a:spcBef>
              <a:spcAft>
                <a:spcPts val="0"/>
              </a:spcAft>
              <a:buSzPts val="2000"/>
              <a:buChar char="●"/>
            </a:pPr>
            <a:r>
              <a:rPr lang="en-US"/>
              <a:t>Results are never stored in the model</a:t>
            </a:r>
            <a:endParaRPr/>
          </a:p>
          <a:p>
            <a:pPr indent="0" lvl="0" marL="101600" rtl="0" algn="l">
              <a:lnSpc>
                <a:spcPct val="115000"/>
              </a:lnSpc>
              <a:spcBef>
                <a:spcPts val="0"/>
              </a:spcBef>
              <a:spcAft>
                <a:spcPts val="0"/>
              </a:spcAft>
              <a:buSzPts val="2000"/>
              <a:buNone/>
            </a:pPr>
            <a:r>
              <a:t/>
            </a:r>
            <a:endParaRPr/>
          </a:p>
        </p:txBody>
      </p:sp>
      <p:pic>
        <p:nvPicPr>
          <p:cNvPr descr="Image shows a section of the Fields pane. Inside the Sales table, there are multiple fields. Many are adorned with the sigma symbol, which indicates that they're measures." id="840" name="Google Shape;840;p69"/>
          <p:cNvPicPr preferRelativeResize="0"/>
          <p:nvPr/>
        </p:nvPicPr>
        <p:blipFill rotWithShape="1">
          <a:blip r:embed="rId3">
            <a:alphaModFix/>
          </a:blip>
          <a:srcRect b="0" l="0" r="0" t="0"/>
          <a:stretch/>
        </p:blipFill>
        <p:spPr>
          <a:xfrm>
            <a:off x="7128506" y="2269293"/>
            <a:ext cx="2764535" cy="3333315"/>
          </a:xfrm>
          <a:prstGeom prst="rect">
            <a:avLst/>
          </a:prstGeom>
          <a:noFill/>
          <a:ln>
            <a:noFill/>
          </a:ln>
        </p:spPr>
      </p:pic>
      <p:cxnSp>
        <p:nvCxnSpPr>
          <p:cNvPr id="841" name="Google Shape;841;p69"/>
          <p:cNvCxnSpPr/>
          <p:nvPr/>
        </p:nvCxnSpPr>
        <p:spPr>
          <a:xfrm>
            <a:off x="6506649" y="4444779"/>
            <a:ext cx="1243714" cy="0"/>
          </a:xfrm>
          <a:prstGeom prst="straightConnector1">
            <a:avLst/>
          </a:prstGeom>
          <a:noFill/>
          <a:ln cap="flat" cmpd="sng" w="57150">
            <a:solidFill>
              <a:srgbClr val="FF0000"/>
            </a:solidFill>
            <a:prstDash val="solid"/>
            <a:round/>
            <a:headEnd len="sm" w="sm"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46" name="Google Shape;246;p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BI Overview</a:t>
            </a:r>
            <a:endParaRPr/>
          </a:p>
        </p:txBody>
      </p:sp>
      <p:sp>
        <p:nvSpPr>
          <p:cNvPr id="247" name="Google Shape;247;p7"/>
          <p:cNvSpPr txBox="1"/>
          <p:nvPr>
            <p:ph idx="1" type="body"/>
          </p:nvPr>
        </p:nvSpPr>
        <p:spPr>
          <a:xfrm>
            <a:off x="415599" y="1536634"/>
            <a:ext cx="5735847" cy="455508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800"/>
              <a:buFont typeface="Arial"/>
              <a:buNone/>
            </a:pPr>
            <a:r>
              <a:rPr b="0" i="0" lang="en-US" sz="2000" u="none" cap="none" strike="noStrike">
                <a:solidFill>
                  <a:srgbClr val="000000"/>
                </a:solidFill>
                <a:latin typeface="Century Gothic"/>
                <a:ea typeface="Century Gothic"/>
                <a:cs typeface="Century Gothic"/>
                <a:sym typeface="Century Gothic"/>
              </a:rPr>
              <a:t>Connect to all your data and get a consolidated view across your business through a single pane of glass</a:t>
            </a:r>
            <a:endParaRPr/>
          </a:p>
          <a:p>
            <a:pPr indent="0" lvl="0" marL="0" marR="0" rtl="0" algn="l">
              <a:lnSpc>
                <a:spcPct val="100000"/>
              </a:lnSpc>
              <a:spcBef>
                <a:spcPts val="1200"/>
              </a:spcBef>
              <a:spcAft>
                <a:spcPts val="0"/>
              </a:spcAft>
              <a:buClr>
                <a:srgbClr val="191919"/>
              </a:buClr>
              <a:buSzPts val="1800"/>
              <a:buFont typeface="Arial"/>
              <a:buNone/>
            </a:pPr>
            <a:r>
              <a:rPr b="0" i="0" lang="en-US" sz="2000" u="none" cap="none" strike="noStrike">
                <a:solidFill>
                  <a:srgbClr val="191919"/>
                </a:solidFill>
                <a:latin typeface="Century Gothic"/>
                <a:ea typeface="Century Gothic"/>
                <a:cs typeface="Century Gothic"/>
                <a:sym typeface="Century Gothic"/>
              </a:rPr>
              <a:t>Create ad-hoc analysis, live dashboards and interactive reports that are easy to consume on the web and across mobile devices</a:t>
            </a:r>
            <a:endParaRPr b="0" i="0" sz="2000" u="none" cap="none" strike="noStrike">
              <a:solidFill>
                <a:srgbClr val="191919"/>
              </a:solidFill>
              <a:latin typeface="Century Gothic"/>
              <a:ea typeface="Century Gothic"/>
              <a:cs typeface="Century Gothic"/>
              <a:sym typeface="Century Gothic"/>
            </a:endParaRPr>
          </a:p>
          <a:p>
            <a:pPr indent="0" lvl="0" marL="0" marR="0" rtl="0" algn="l">
              <a:lnSpc>
                <a:spcPct val="100000"/>
              </a:lnSpc>
              <a:spcBef>
                <a:spcPts val="1200"/>
              </a:spcBef>
              <a:spcAft>
                <a:spcPts val="0"/>
              </a:spcAft>
              <a:buClr>
                <a:srgbClr val="191919"/>
              </a:buClr>
              <a:buSzPts val="1800"/>
              <a:buFont typeface="Arial"/>
              <a:buNone/>
            </a:pPr>
            <a:r>
              <a:rPr b="0" i="0" lang="en-US" sz="2000" u="none" cap="none" strike="noStrike">
                <a:solidFill>
                  <a:srgbClr val="191919"/>
                </a:solidFill>
                <a:latin typeface="Century Gothic"/>
                <a:ea typeface="Century Gothic"/>
                <a:cs typeface="Century Gothic"/>
                <a:sym typeface="Century Gothic"/>
              </a:rPr>
              <a:t>Build smart apps by infusing insights from your data and drive action with the power of Microsoft Power Platform</a:t>
            </a:r>
            <a:endParaRPr b="0" i="0" sz="2000" u="none" cap="none" strike="noStrike">
              <a:solidFill>
                <a:srgbClr val="191919"/>
              </a:solidFill>
              <a:latin typeface="Century Gothic"/>
              <a:ea typeface="Century Gothic"/>
              <a:cs typeface="Century Gothic"/>
              <a:sym typeface="Century Gothic"/>
            </a:endParaRPr>
          </a:p>
          <a:p>
            <a:pPr indent="0" lvl="0" marL="101600" rtl="0" algn="l">
              <a:lnSpc>
                <a:spcPct val="115000"/>
              </a:lnSpc>
              <a:spcBef>
                <a:spcPts val="1200"/>
              </a:spcBef>
              <a:spcAft>
                <a:spcPts val="0"/>
              </a:spcAft>
              <a:buSzPts val="2000"/>
              <a:buNone/>
            </a:pPr>
            <a:r>
              <a:t/>
            </a:r>
            <a:endParaRPr/>
          </a:p>
        </p:txBody>
      </p:sp>
      <p:grpSp>
        <p:nvGrpSpPr>
          <p:cNvPr descr="Image of Power BI desktop on a laptop the Power BI service on a tablet, and Power BI mobile application." id="248" name="Google Shape;248;p7"/>
          <p:cNvGrpSpPr/>
          <p:nvPr/>
        </p:nvGrpSpPr>
        <p:grpSpPr>
          <a:xfrm>
            <a:off x="5913733" y="1551608"/>
            <a:ext cx="5951879" cy="4067603"/>
            <a:chOff x="2991038" y="2367154"/>
            <a:chExt cx="6481385" cy="4364807"/>
          </a:xfrm>
        </p:grpSpPr>
        <p:sp>
          <p:nvSpPr>
            <p:cNvPr id="249" name="Google Shape;249;p7"/>
            <p:cNvSpPr/>
            <p:nvPr/>
          </p:nvSpPr>
          <p:spPr>
            <a:xfrm>
              <a:off x="2991038" y="6227499"/>
              <a:ext cx="6454639" cy="249259"/>
            </a:xfrm>
            <a:custGeom>
              <a:rect b="b" l="l" r="r" t="t"/>
              <a:pathLst>
                <a:path extrusionOk="0" h="75" w="1914">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None/>
              </a:pPr>
              <a:r>
                <a:t/>
              </a:r>
              <a:endParaRPr b="0" i="0" sz="1765" u="none" cap="none" strike="noStrike">
                <a:solidFill>
                  <a:srgbClr val="353535"/>
                </a:solidFill>
                <a:latin typeface="Quattrocento Sans"/>
                <a:ea typeface="Quattrocento Sans"/>
                <a:cs typeface="Quattrocento Sans"/>
                <a:sym typeface="Quattrocento Sans"/>
              </a:endParaRPr>
            </a:p>
          </p:txBody>
        </p:sp>
        <p:sp>
          <p:nvSpPr>
            <p:cNvPr id="250" name="Google Shape;250;p7"/>
            <p:cNvSpPr/>
            <p:nvPr/>
          </p:nvSpPr>
          <p:spPr>
            <a:xfrm>
              <a:off x="3586826" y="2869465"/>
              <a:ext cx="5360222" cy="3365002"/>
            </a:xfrm>
            <a:prstGeom prst="rect">
              <a:avLst/>
            </a:prstGeom>
            <a:solidFill>
              <a:srgbClr val="333333"/>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None/>
              </a:pPr>
              <a:r>
                <a:t/>
              </a:r>
              <a:endParaRPr b="0" i="0" sz="1765" u="none" cap="none" strike="noStrike">
                <a:solidFill>
                  <a:srgbClr val="353535"/>
                </a:solidFill>
                <a:latin typeface="Quattrocento Sans"/>
                <a:ea typeface="Quattrocento Sans"/>
                <a:cs typeface="Quattrocento Sans"/>
                <a:sym typeface="Quattrocento Sans"/>
              </a:endParaRPr>
            </a:p>
          </p:txBody>
        </p:sp>
        <p:grpSp>
          <p:nvGrpSpPr>
            <p:cNvPr id="251" name="Google Shape;251;p7"/>
            <p:cNvGrpSpPr/>
            <p:nvPr/>
          </p:nvGrpSpPr>
          <p:grpSpPr>
            <a:xfrm>
              <a:off x="3650336" y="2949424"/>
              <a:ext cx="5247055" cy="3203970"/>
              <a:chOff x="0" y="3175"/>
              <a:chExt cx="12436475" cy="6988175"/>
            </a:xfrm>
          </p:grpSpPr>
          <p:pic>
            <p:nvPicPr>
              <p:cNvPr descr="Graphical user interface, application&#10;&#10;Description automatically generated" id="252" name="Google Shape;252;p7"/>
              <p:cNvPicPr preferRelativeResize="0"/>
              <p:nvPr/>
            </p:nvPicPr>
            <p:blipFill rotWithShape="1">
              <a:blip r:embed="rId3">
                <a:alphaModFix/>
              </a:blip>
              <a:srcRect b="0" l="0" r="0" t="0"/>
              <a:stretch/>
            </p:blipFill>
            <p:spPr>
              <a:xfrm>
                <a:off x="0" y="3175"/>
                <a:ext cx="12436475" cy="6988175"/>
              </a:xfrm>
              <a:prstGeom prst="rect">
                <a:avLst/>
              </a:prstGeom>
              <a:noFill/>
              <a:ln>
                <a:noFill/>
              </a:ln>
            </p:spPr>
          </p:pic>
          <p:sp>
            <p:nvSpPr>
              <p:cNvPr id="253" name="Google Shape;253;p7"/>
              <p:cNvSpPr/>
              <p:nvPr/>
            </p:nvSpPr>
            <p:spPr>
              <a:xfrm>
                <a:off x="11600523" y="192765"/>
                <a:ext cx="800718" cy="168052"/>
              </a:xfrm>
              <a:prstGeom prst="rect">
                <a:avLst/>
              </a:prstGeom>
              <a:solidFill>
                <a:srgbClr val="F3F3F3"/>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grpSp>
        <p:sp>
          <p:nvSpPr>
            <p:cNvPr id="254" name="Google Shape;254;p7"/>
            <p:cNvSpPr/>
            <p:nvPr/>
          </p:nvSpPr>
          <p:spPr>
            <a:xfrm>
              <a:off x="6900836" y="5181406"/>
              <a:ext cx="2571587" cy="1550555"/>
            </a:xfrm>
            <a:prstGeom prst="rect">
              <a:avLst/>
            </a:prstGeom>
            <a:solidFill>
              <a:srgbClr val="333333"/>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None/>
              </a:pPr>
              <a:r>
                <a:t/>
              </a:r>
              <a:endParaRPr b="0" i="0" sz="1765" u="none" cap="none" strike="noStrike">
                <a:solidFill>
                  <a:srgbClr val="353535"/>
                </a:solidFill>
                <a:latin typeface="Quattrocento Sans"/>
                <a:ea typeface="Quattrocento Sans"/>
                <a:cs typeface="Quattrocento Sans"/>
                <a:sym typeface="Quattrocento Sans"/>
              </a:endParaRPr>
            </a:p>
          </p:txBody>
        </p:sp>
        <p:grpSp>
          <p:nvGrpSpPr>
            <p:cNvPr id="255" name="Google Shape;255;p7"/>
            <p:cNvGrpSpPr/>
            <p:nvPr/>
          </p:nvGrpSpPr>
          <p:grpSpPr>
            <a:xfrm>
              <a:off x="8369753" y="2367154"/>
              <a:ext cx="1039301" cy="1910124"/>
              <a:chOff x="8369753" y="2367154"/>
              <a:chExt cx="1039301" cy="1910124"/>
            </a:xfrm>
          </p:grpSpPr>
          <p:sp>
            <p:nvSpPr>
              <p:cNvPr id="256" name="Google Shape;256;p7"/>
              <p:cNvSpPr/>
              <p:nvPr/>
            </p:nvSpPr>
            <p:spPr>
              <a:xfrm>
                <a:off x="8369753" y="2367154"/>
                <a:ext cx="1030095" cy="1910124"/>
              </a:xfrm>
              <a:prstGeom prst="rect">
                <a:avLst/>
              </a:prstGeom>
              <a:no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None/>
                </a:pPr>
                <a:r>
                  <a:t/>
                </a:r>
                <a:endParaRPr b="0" i="0" sz="1765" u="none" cap="none" strike="noStrike">
                  <a:solidFill>
                    <a:srgbClr val="353535"/>
                  </a:solidFill>
                  <a:latin typeface="Quattrocento Sans"/>
                  <a:ea typeface="Quattrocento Sans"/>
                  <a:cs typeface="Quattrocento Sans"/>
                  <a:sym typeface="Quattrocento Sans"/>
                </a:endParaRPr>
              </a:p>
            </p:txBody>
          </p:sp>
          <p:sp>
            <p:nvSpPr>
              <p:cNvPr id="257" name="Google Shape;257;p7"/>
              <p:cNvSpPr/>
              <p:nvPr/>
            </p:nvSpPr>
            <p:spPr>
              <a:xfrm>
                <a:off x="8378959" y="2376577"/>
                <a:ext cx="1030095" cy="1891277"/>
              </a:xfrm>
              <a:custGeom>
                <a:rect b="b" l="l" r="r" t="t"/>
                <a:pathLst>
                  <a:path extrusionOk="0" h="196" w="108">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None/>
                </a:pPr>
                <a:r>
                  <a:t/>
                </a:r>
                <a:endParaRPr b="0" i="0" sz="1765" u="none" cap="none" strike="noStrike">
                  <a:solidFill>
                    <a:srgbClr val="353535"/>
                  </a:solidFill>
                  <a:latin typeface="Quattrocento Sans"/>
                  <a:ea typeface="Quattrocento Sans"/>
                  <a:cs typeface="Quattrocento Sans"/>
                  <a:sym typeface="Quattrocento Sans"/>
                </a:endParaRPr>
              </a:p>
            </p:txBody>
          </p:sp>
          <p:sp>
            <p:nvSpPr>
              <p:cNvPr id="258" name="Google Shape;258;p7"/>
              <p:cNvSpPr/>
              <p:nvPr/>
            </p:nvSpPr>
            <p:spPr>
              <a:xfrm>
                <a:off x="8779398" y="4100072"/>
                <a:ext cx="220012" cy="115908"/>
              </a:xfrm>
              <a:custGeom>
                <a:rect b="b" l="l" r="r" t="t"/>
                <a:pathLst>
                  <a:path extrusionOk="0" h="12" w="23">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None/>
                </a:pPr>
                <a:r>
                  <a:t/>
                </a:r>
                <a:endParaRPr b="0" i="0" sz="1765" u="none" cap="none" strike="noStrike">
                  <a:solidFill>
                    <a:srgbClr val="353535"/>
                  </a:solidFill>
                  <a:latin typeface="Quattrocento Sans"/>
                  <a:ea typeface="Quattrocento Sans"/>
                  <a:cs typeface="Quattrocento Sans"/>
                  <a:sym typeface="Quattrocento Sans"/>
                </a:endParaRPr>
              </a:p>
            </p:txBody>
          </p:sp>
          <p:sp>
            <p:nvSpPr>
              <p:cNvPr id="259" name="Google Shape;259;p7"/>
              <p:cNvSpPr/>
              <p:nvPr/>
            </p:nvSpPr>
            <p:spPr>
              <a:xfrm>
                <a:off x="9247037" y="4129285"/>
                <a:ext cx="104943" cy="57483"/>
              </a:xfrm>
              <a:custGeom>
                <a:rect b="b" l="l" r="r" t="t"/>
                <a:pathLst>
                  <a:path extrusionOk="0" h="6" w="11">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None/>
                </a:pPr>
                <a:r>
                  <a:t/>
                </a:r>
                <a:endParaRPr b="0" i="0" sz="1765" u="none" cap="none" strike="noStrike">
                  <a:solidFill>
                    <a:srgbClr val="353535"/>
                  </a:solidFill>
                  <a:latin typeface="Quattrocento Sans"/>
                  <a:ea typeface="Quattrocento Sans"/>
                  <a:cs typeface="Quattrocento Sans"/>
                  <a:sym typeface="Quattrocento Sans"/>
                </a:endParaRPr>
              </a:p>
            </p:txBody>
          </p:sp>
          <p:sp>
            <p:nvSpPr>
              <p:cNvPr id="260" name="Google Shape;260;p7"/>
              <p:cNvSpPr/>
              <p:nvPr/>
            </p:nvSpPr>
            <p:spPr>
              <a:xfrm>
                <a:off x="8435293" y="2548718"/>
                <a:ext cx="925153" cy="1499599"/>
              </a:xfrm>
              <a:prstGeom prst="rect">
                <a:avLst/>
              </a:prstGeom>
              <a:solidFill>
                <a:srgbClr val="D8D8D8"/>
              </a:solidFill>
              <a:ln>
                <a:noFill/>
              </a:ln>
            </p:spPr>
            <p:txBody>
              <a:bodyPr anchorCtr="0" anchor="ctr" bIns="143425" lIns="179275" spcFirstLastPara="1" rIns="179275" wrap="square" tIns="143425">
                <a:noAutofit/>
              </a:bodyPr>
              <a:lstStyle/>
              <a:p>
                <a:pPr indent="0" lvl="0" marL="0" marR="0" rtl="0" algn="ctr">
                  <a:lnSpc>
                    <a:spcPct val="90000"/>
                  </a:lnSpc>
                  <a:spcBef>
                    <a:spcPts val="0"/>
                  </a:spcBef>
                  <a:spcAft>
                    <a:spcPts val="0"/>
                  </a:spcAft>
                  <a:buNone/>
                </a:pPr>
                <a:r>
                  <a:t/>
                </a:r>
                <a:endParaRPr b="0" i="0" sz="1961" u="none" cap="none" strike="noStrike">
                  <a:solidFill>
                    <a:srgbClr val="FFFFFF"/>
                  </a:solidFill>
                  <a:latin typeface="Quattrocento Sans"/>
                  <a:ea typeface="Quattrocento Sans"/>
                  <a:cs typeface="Quattrocento Sans"/>
                  <a:sym typeface="Quattrocento Sans"/>
                </a:endParaRPr>
              </a:p>
            </p:txBody>
          </p:sp>
          <p:sp>
            <p:nvSpPr>
              <p:cNvPr id="261" name="Google Shape;261;p7"/>
              <p:cNvSpPr/>
              <p:nvPr/>
            </p:nvSpPr>
            <p:spPr>
              <a:xfrm>
                <a:off x="8608175" y="2444964"/>
                <a:ext cx="562456" cy="29212"/>
              </a:xfrm>
              <a:custGeom>
                <a:rect b="b" l="l" r="r" t="t"/>
                <a:pathLst>
                  <a:path extrusionOk="0" h="3" w="59">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None/>
                </a:pPr>
                <a:r>
                  <a:t/>
                </a:r>
                <a:endParaRPr b="0" i="0" sz="1765" u="none" cap="none" strike="noStrike">
                  <a:solidFill>
                    <a:srgbClr val="353535"/>
                  </a:solidFill>
                  <a:latin typeface="Quattrocento Sans"/>
                  <a:ea typeface="Quattrocento Sans"/>
                  <a:cs typeface="Quattrocento Sans"/>
                  <a:sym typeface="Quattrocento Sans"/>
                </a:endParaRPr>
              </a:p>
            </p:txBody>
          </p:sp>
          <p:sp>
            <p:nvSpPr>
              <p:cNvPr id="262" name="Google Shape;262;p7"/>
              <p:cNvSpPr/>
              <p:nvPr/>
            </p:nvSpPr>
            <p:spPr>
              <a:xfrm>
                <a:off x="8426827" y="4129285"/>
                <a:ext cx="104943" cy="57483"/>
              </a:xfrm>
              <a:custGeom>
                <a:rect b="b" l="l" r="r" t="t"/>
                <a:pathLst>
                  <a:path extrusionOk="0" h="6" w="11">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None/>
                </a:pPr>
                <a:r>
                  <a:t/>
                </a:r>
                <a:endParaRPr b="0" i="0" sz="1765" u="none" cap="none" strike="noStrike">
                  <a:solidFill>
                    <a:srgbClr val="353535"/>
                  </a:solidFill>
                  <a:latin typeface="Quattrocento Sans"/>
                  <a:ea typeface="Quattrocento Sans"/>
                  <a:cs typeface="Quattrocento Sans"/>
                  <a:sym typeface="Quattrocento Sans"/>
                </a:endParaRPr>
              </a:p>
            </p:txBody>
          </p:sp>
          <p:pic>
            <p:nvPicPr>
              <p:cNvPr id="263" name="Google Shape;263;p7"/>
              <p:cNvPicPr preferRelativeResize="0"/>
              <p:nvPr/>
            </p:nvPicPr>
            <p:blipFill rotWithShape="1">
              <a:blip r:embed="rId4">
                <a:alphaModFix/>
              </a:blip>
              <a:srcRect b="0" l="0" r="0" t="0"/>
              <a:stretch/>
            </p:blipFill>
            <p:spPr>
              <a:xfrm>
                <a:off x="8482198" y="2585756"/>
                <a:ext cx="831344" cy="1422124"/>
              </a:xfrm>
              <a:prstGeom prst="rect">
                <a:avLst/>
              </a:prstGeom>
              <a:noFill/>
              <a:ln>
                <a:noFill/>
              </a:ln>
            </p:spPr>
          </p:pic>
        </p:grpSp>
        <p:pic>
          <p:nvPicPr>
            <p:cNvPr id="264" name="Google Shape;264;p7"/>
            <p:cNvPicPr preferRelativeResize="0"/>
            <p:nvPr/>
          </p:nvPicPr>
          <p:blipFill rotWithShape="1">
            <a:blip r:embed="rId5">
              <a:alphaModFix/>
            </a:blip>
            <a:srcRect b="0" l="0" r="16512" t="0"/>
            <a:stretch/>
          </p:blipFill>
          <p:spPr>
            <a:xfrm>
              <a:off x="6942667" y="5228178"/>
              <a:ext cx="2447312" cy="1451520"/>
            </a:xfrm>
            <a:prstGeom prst="rect">
              <a:avLst/>
            </a:prstGeom>
            <a:noFill/>
            <a:ln>
              <a:noFill/>
            </a:ln>
          </p:spPr>
        </p:pic>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7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47" name="Google Shape;847;p7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Calculated columns vs. measures</a:t>
            </a:r>
            <a:endParaRPr/>
          </a:p>
        </p:txBody>
      </p:sp>
      <p:sp>
        <p:nvSpPr>
          <p:cNvPr id="848" name="Google Shape;848;p70"/>
          <p:cNvSpPr txBox="1"/>
          <p:nvPr/>
        </p:nvSpPr>
        <p:spPr>
          <a:xfrm>
            <a:off x="478200" y="1592573"/>
            <a:ext cx="11235600" cy="683429"/>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0"/>
              </a:spcAft>
              <a:buClr>
                <a:schemeClr val="dk2"/>
              </a:buClr>
              <a:buSzPts val="2000"/>
              <a:buFont typeface="Century Gothic"/>
              <a:buNone/>
            </a:pPr>
            <a:r>
              <a:rPr b="0" i="0" lang="en-US" sz="2400" u="none" cap="none" strike="noStrike">
                <a:solidFill>
                  <a:schemeClr val="dk2"/>
                </a:solidFill>
                <a:latin typeface="Century Gothic"/>
                <a:ea typeface="Century Gothic"/>
                <a:cs typeface="Century Gothic"/>
                <a:sym typeface="Century Gothic"/>
              </a:rPr>
              <a:t>There are differences between calculated column and measure</a:t>
            </a:r>
            <a:endParaRPr/>
          </a:p>
          <a:p>
            <a:pPr indent="-228600" lvl="0" marL="457200" marR="0" rtl="0" algn="ctr">
              <a:lnSpc>
                <a:spcPct val="115000"/>
              </a:lnSpc>
              <a:spcBef>
                <a:spcPts val="0"/>
              </a:spcBef>
              <a:spcAft>
                <a:spcPts val="0"/>
              </a:spcAft>
              <a:buClr>
                <a:schemeClr val="dk2"/>
              </a:buClr>
              <a:buSzPts val="2000"/>
              <a:buFont typeface="Century Gothic"/>
              <a:buNone/>
            </a:pPr>
            <a:r>
              <a:t/>
            </a:r>
            <a:endParaRPr b="0" i="0" sz="2400" u="none" cap="none" strike="noStrike">
              <a:solidFill>
                <a:schemeClr val="dk2"/>
              </a:solidFill>
              <a:latin typeface="Century Gothic"/>
              <a:ea typeface="Century Gothic"/>
              <a:cs typeface="Century Gothic"/>
              <a:sym typeface="Century Gothic"/>
            </a:endParaRPr>
          </a:p>
        </p:txBody>
      </p:sp>
      <p:graphicFrame>
        <p:nvGraphicFramePr>
          <p:cNvPr id="849" name="Google Shape;849;p70"/>
          <p:cNvGraphicFramePr/>
          <p:nvPr/>
        </p:nvGraphicFramePr>
        <p:xfrm>
          <a:off x="679031" y="2470025"/>
          <a:ext cx="3000000" cy="3000000"/>
        </p:xfrm>
        <a:graphic>
          <a:graphicData uri="http://schemas.openxmlformats.org/drawingml/2006/table">
            <a:tbl>
              <a:tblPr bandRow="1" firstRow="1">
                <a:noFill/>
                <a:tableStyleId>{164EF94A-12DB-4F21-96BC-6D39AD588F65}</a:tableStyleId>
              </a:tblPr>
              <a:tblGrid>
                <a:gridCol w="2058550"/>
                <a:gridCol w="4671150"/>
                <a:gridCol w="4146250"/>
              </a:tblGrid>
              <a:tr h="370850">
                <a:tc>
                  <a:txBody>
                    <a:bodyPr/>
                    <a:lstStyle/>
                    <a:p>
                      <a:pPr indent="0" lvl="0" marL="0" marR="0" rtl="0" algn="l">
                        <a:lnSpc>
                          <a:spcPct val="100000"/>
                        </a:lnSpc>
                        <a:spcBef>
                          <a:spcPts val="0"/>
                        </a:spcBef>
                        <a:spcAft>
                          <a:spcPts val="0"/>
                        </a:spcAft>
                        <a:buNone/>
                      </a:pPr>
                      <a:r>
                        <a:t/>
                      </a:r>
                      <a:endParaRPr sz="2000" u="none" cap="none" strike="noStrike">
                        <a:solidFill>
                          <a:schemeClr val="lt1"/>
                        </a:solidFill>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solidFill>
                            <a:schemeClr val="lt1"/>
                          </a:solidFill>
                        </a:rPr>
                        <a:t>Calculated Columns</a:t>
                      </a:r>
                      <a:endParaRPr sz="2000" u="none" cap="none" strike="noStrike">
                        <a:solidFill>
                          <a:schemeClr val="lt1"/>
                        </a:solidFill>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solidFill>
                            <a:schemeClr val="lt1"/>
                          </a:solidFill>
                        </a:rPr>
                        <a:t>Measures</a:t>
                      </a:r>
                      <a:endParaRPr sz="2000" u="none" cap="none" strike="noStrike">
                        <a:solidFill>
                          <a:schemeClr val="lt1"/>
                        </a:solidFill>
                        <a:latin typeface="Century Gothic"/>
                        <a:ea typeface="Century Gothic"/>
                        <a:cs typeface="Century Gothic"/>
                        <a:sym typeface="Century Gothic"/>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US" sz="2000" u="none" cap="none" strike="noStrike"/>
                        <a:t>Purpose</a:t>
                      </a:r>
                      <a:endParaRPr b="1"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t>Extend table</a:t>
                      </a:r>
                      <a:endParaRPr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t>Summarize model data</a:t>
                      </a:r>
                      <a:endParaRPr sz="2000" u="none" cap="none" strike="noStrike">
                        <a:latin typeface="Century Gothic"/>
                        <a:ea typeface="Century Gothic"/>
                        <a:cs typeface="Century Gothic"/>
                        <a:sym typeface="Century Gothic"/>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US" sz="2000" u="none" cap="none" strike="noStrike"/>
                        <a:t>Evaluation</a:t>
                      </a:r>
                      <a:endParaRPr b="1"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t>Row context at data refresh-time</a:t>
                      </a:r>
                      <a:endParaRPr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t>Filter context at query-time</a:t>
                      </a:r>
                      <a:endParaRPr sz="2000" u="none" cap="none" strike="noStrike">
                        <a:latin typeface="Century Gothic"/>
                        <a:ea typeface="Century Gothic"/>
                        <a:cs typeface="Century Gothic"/>
                        <a:sym typeface="Century Gothic"/>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US" sz="2000" u="none" cap="none" strike="noStrike"/>
                        <a:t>Storage</a:t>
                      </a:r>
                      <a:endParaRPr b="1"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t>Stores value in each table row</a:t>
                      </a:r>
                      <a:endParaRPr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t>Never stores value</a:t>
                      </a:r>
                      <a:endParaRPr sz="2000" u="none" cap="none" strike="noStrike">
                        <a:latin typeface="Century Gothic"/>
                        <a:ea typeface="Century Gothic"/>
                        <a:cs typeface="Century Gothic"/>
                        <a:sym typeface="Century Gothic"/>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US" sz="2000" u="none" cap="none" strike="noStrike"/>
                        <a:t>Visual use</a:t>
                      </a:r>
                      <a:endParaRPr b="1"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t>Filter, group, or summarize</a:t>
                      </a:r>
                      <a:endParaRPr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t>Designed to summarize</a:t>
                      </a:r>
                      <a:endParaRPr sz="2000" u="none" cap="none" strike="noStrike">
                        <a:latin typeface="Century Gothic"/>
                        <a:ea typeface="Century Gothic"/>
                        <a:cs typeface="Century Gothic"/>
                        <a:sym typeface="Century Gothic"/>
                      </a:endParaRPr>
                    </a:p>
                  </a:txBody>
                  <a:tcPr marT="45725" marB="45725" marR="91450" marL="91450"/>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7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55" name="Google Shape;855;p7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Implicit &amp; Explicit Measures</a:t>
            </a:r>
            <a:endParaRPr/>
          </a:p>
        </p:txBody>
      </p:sp>
      <p:graphicFrame>
        <p:nvGraphicFramePr>
          <p:cNvPr id="856" name="Google Shape;856;p71"/>
          <p:cNvGraphicFramePr/>
          <p:nvPr/>
        </p:nvGraphicFramePr>
        <p:xfrm>
          <a:off x="655320" y="1410296"/>
          <a:ext cx="3000000" cy="3000000"/>
        </p:xfrm>
        <a:graphic>
          <a:graphicData uri="http://schemas.openxmlformats.org/drawingml/2006/table">
            <a:tbl>
              <a:tblPr bandRow="1" firstRow="1">
                <a:noFill/>
                <a:tableStyleId>{164EF94A-12DB-4F21-96BC-6D39AD588F65}</a:tableStyleId>
              </a:tblPr>
              <a:tblGrid>
                <a:gridCol w="2786550"/>
                <a:gridCol w="4006100"/>
                <a:gridCol w="4185050"/>
              </a:tblGrid>
              <a:tr h="773325">
                <a:tc>
                  <a:txBody>
                    <a:bodyPr/>
                    <a:lstStyle/>
                    <a:p>
                      <a:pPr indent="0" lvl="0" marL="0" marR="0" rtl="0" algn="l">
                        <a:lnSpc>
                          <a:spcPct val="100000"/>
                        </a:lnSpc>
                        <a:spcBef>
                          <a:spcPts val="0"/>
                        </a:spcBef>
                        <a:spcAft>
                          <a:spcPts val="0"/>
                        </a:spcAft>
                        <a:buNone/>
                      </a:pPr>
                      <a:r>
                        <a:t/>
                      </a:r>
                      <a:endParaRPr sz="2000" u="none" cap="none" strike="noStrike">
                        <a:solidFill>
                          <a:schemeClr val="lt1"/>
                        </a:solidFill>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solidFill>
                            <a:schemeClr val="lt1"/>
                          </a:solidFill>
                        </a:rPr>
                        <a:t>Benefits</a:t>
                      </a:r>
                      <a:endParaRPr sz="2000" u="none" cap="none" strike="noStrike">
                        <a:solidFill>
                          <a:schemeClr val="lt1"/>
                        </a:solidFill>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solidFill>
                            <a:schemeClr val="lt1"/>
                          </a:solidFill>
                        </a:rPr>
                        <a:t>Limitations</a:t>
                      </a:r>
                      <a:endParaRPr sz="2000" u="none" cap="none" strike="noStrike">
                        <a:solidFill>
                          <a:schemeClr val="lt1"/>
                        </a:solidFill>
                        <a:latin typeface="Century Gothic"/>
                        <a:ea typeface="Century Gothic"/>
                        <a:cs typeface="Century Gothic"/>
                        <a:sym typeface="Century Gothic"/>
                      </a:endParaRPr>
                    </a:p>
                  </a:txBody>
                  <a:tcPr marT="45725" marB="45725" marR="91450" marL="91450"/>
                </a:tc>
              </a:tr>
              <a:tr h="1802450">
                <a:tc>
                  <a:txBody>
                    <a:bodyPr/>
                    <a:lstStyle/>
                    <a:p>
                      <a:pPr indent="0" lvl="0" marL="0" marR="0" rtl="0" algn="l">
                        <a:lnSpc>
                          <a:spcPct val="100000"/>
                        </a:lnSpc>
                        <a:spcBef>
                          <a:spcPts val="0"/>
                        </a:spcBef>
                        <a:spcAft>
                          <a:spcPts val="0"/>
                        </a:spcAft>
                        <a:buNone/>
                      </a:pPr>
                      <a:r>
                        <a:rPr b="1" lang="en-US" sz="2000" u="none" cap="none" strike="noStrike"/>
                        <a:t>Implicit Measures</a:t>
                      </a:r>
                      <a:endParaRPr b="1" sz="2000" u="none" cap="none" strike="noStrike">
                        <a:latin typeface="Century Gothic"/>
                        <a:ea typeface="Century Gothic"/>
                        <a:cs typeface="Century Gothic"/>
                        <a:sym typeface="Century Gothic"/>
                      </a:endParaRPr>
                    </a:p>
                  </a:txBody>
                  <a:tcPr marT="45725" marB="45725" marR="91450" marL="91450"/>
                </a:tc>
                <a:tc>
                  <a:txBody>
                    <a:bodyPr/>
                    <a:lstStyle/>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Accessible to non-technical users.</a:t>
                      </a:r>
                      <a:endParaRPr/>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Enables self-service analytics.</a:t>
                      </a:r>
                      <a:endParaRPr/>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Easy to modify and adjust.</a:t>
                      </a:r>
                      <a:endParaRPr b="0" i="0" sz="1600" u="none" cap="none" strike="noStrike">
                        <a:solidFill>
                          <a:schemeClr val="dk1"/>
                        </a:solidFill>
                        <a:latin typeface="Century Gothic"/>
                        <a:ea typeface="Century Gothic"/>
                        <a:cs typeface="Century Gothic"/>
                        <a:sym typeface="Century Gothic"/>
                      </a:endParaRPr>
                    </a:p>
                  </a:txBody>
                  <a:tcPr marT="45725" marB="45725" marR="91450" marL="91450"/>
                </a:tc>
                <a:tc>
                  <a:txBody>
                    <a:bodyPr/>
                    <a:lstStyle/>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Limited flexibility for complex calculations.</a:t>
                      </a:r>
                      <a:endParaRPr/>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Limited control and customization</a:t>
                      </a:r>
                      <a:endParaRPr/>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May lack granularity and detailed data analysis capabilities.</a:t>
                      </a:r>
                      <a:endParaRPr b="0" i="0" sz="1600" u="none" cap="none" strike="noStrike">
                        <a:solidFill>
                          <a:schemeClr val="dk1"/>
                        </a:solidFill>
                        <a:latin typeface="Century Gothic"/>
                        <a:ea typeface="Century Gothic"/>
                        <a:cs typeface="Century Gothic"/>
                        <a:sym typeface="Century Gothic"/>
                      </a:endParaRPr>
                    </a:p>
                  </a:txBody>
                  <a:tcPr marT="45725" marB="45725" marR="91450" marL="91450"/>
                </a:tc>
              </a:tr>
              <a:tr h="2140400">
                <a:tc>
                  <a:txBody>
                    <a:bodyPr/>
                    <a:lstStyle/>
                    <a:p>
                      <a:pPr indent="0" lvl="0" marL="0" marR="0" rtl="0" algn="l">
                        <a:lnSpc>
                          <a:spcPct val="100000"/>
                        </a:lnSpc>
                        <a:spcBef>
                          <a:spcPts val="0"/>
                        </a:spcBef>
                        <a:spcAft>
                          <a:spcPts val="0"/>
                        </a:spcAft>
                        <a:buNone/>
                      </a:pPr>
                      <a:r>
                        <a:rPr b="1" lang="en-US" sz="2000" u="none" cap="none" strike="noStrike"/>
                        <a:t>Explicit Measures</a:t>
                      </a:r>
                      <a:endParaRPr b="1" sz="2000" u="none" cap="none" strike="noStrike">
                        <a:latin typeface="Century Gothic"/>
                        <a:ea typeface="Century Gothic"/>
                        <a:cs typeface="Century Gothic"/>
                        <a:sym typeface="Century Gothic"/>
                      </a:endParaRPr>
                    </a:p>
                  </a:txBody>
                  <a:tcPr marT="45725" marB="45725" marR="91450" marL="91450"/>
                </a:tc>
                <a:tc>
                  <a:txBody>
                    <a:bodyPr/>
                    <a:lstStyle/>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Greater flexibility and customization</a:t>
                      </a:r>
                      <a:endParaRPr/>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Requires deeper understanding of DAX and the data model.</a:t>
                      </a:r>
                      <a:endParaRPr/>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Can be used in Analyze with Excel export option</a:t>
                      </a:r>
                      <a:endParaRPr b="0" i="0" sz="1600" u="none" cap="none" strike="noStrike">
                        <a:solidFill>
                          <a:schemeClr val="dk1"/>
                        </a:solidFill>
                        <a:latin typeface="Century Gothic"/>
                        <a:ea typeface="Century Gothic"/>
                        <a:cs typeface="Century Gothic"/>
                        <a:sym typeface="Century Gothic"/>
                      </a:endParaRPr>
                    </a:p>
                  </a:txBody>
                  <a:tcPr marT="45725" marB="45725" marR="91450" marL="91450"/>
                </a:tc>
                <a:tc>
                  <a:txBody>
                    <a:bodyPr/>
                    <a:lstStyle/>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Requires advanced technical knowledge of DAX.</a:t>
                      </a:r>
                      <a:endParaRPr/>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Time-consuming to create and manage complex calculations.</a:t>
                      </a:r>
                      <a:endParaRPr/>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rPr>
                        <a:t>Excessive use can impact report performance.</a:t>
                      </a:r>
                      <a:endParaRPr b="0" i="0" sz="1600" u="none" cap="none" strike="noStrike">
                        <a:solidFill>
                          <a:schemeClr val="dk1"/>
                        </a:solidFill>
                        <a:latin typeface="Century Gothic"/>
                        <a:ea typeface="Century Gothic"/>
                        <a:cs typeface="Century Gothic"/>
                        <a:sym typeface="Century Gothic"/>
                      </a:endParaRPr>
                    </a:p>
                  </a:txBody>
                  <a:tcPr marT="45725" marB="45725" marR="91450" marL="91450"/>
                </a:tc>
              </a:tr>
            </a:tbl>
          </a:graphicData>
        </a:graphic>
      </p:graphicFrame>
      <p:pic>
        <p:nvPicPr>
          <p:cNvPr descr="Image shows a section of the Fields pane. Inside the Sales table, there are multiple fields. Many are adorned with the sigma symbol, which indicates that they're measures." id="857" name="Google Shape;857;p71"/>
          <p:cNvPicPr preferRelativeResize="0"/>
          <p:nvPr/>
        </p:nvPicPr>
        <p:blipFill rotWithShape="1">
          <a:blip r:embed="rId3">
            <a:alphaModFix/>
          </a:blip>
          <a:srcRect b="57534" l="21346" r="26128" t="31851"/>
          <a:stretch/>
        </p:blipFill>
        <p:spPr>
          <a:xfrm>
            <a:off x="782511" y="2785983"/>
            <a:ext cx="2236957" cy="545045"/>
          </a:xfrm>
          <a:prstGeom prst="rect">
            <a:avLst/>
          </a:prstGeom>
          <a:noFill/>
          <a:ln>
            <a:noFill/>
          </a:ln>
        </p:spPr>
      </p:pic>
      <p:pic>
        <p:nvPicPr>
          <p:cNvPr descr="Image shows a section of the Fields pane. Inside the Sales table, there are multiple fields. Many are adorned with the sigma symbol, which indicates that they're measures." id="858" name="Google Shape;858;p71"/>
          <p:cNvPicPr preferRelativeResize="0"/>
          <p:nvPr/>
        </p:nvPicPr>
        <p:blipFill rotWithShape="1">
          <a:blip r:embed="rId3">
            <a:alphaModFix/>
          </a:blip>
          <a:srcRect b="40556" l="12612" r="45035" t="51001"/>
          <a:stretch/>
        </p:blipFill>
        <p:spPr>
          <a:xfrm>
            <a:off x="782512" y="4706715"/>
            <a:ext cx="2267388" cy="54504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7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64" name="Google Shape;864;p72"/>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Understand context when using DAX</a:t>
            </a:r>
            <a:endParaRPr/>
          </a:p>
        </p:txBody>
      </p:sp>
      <p:sp>
        <p:nvSpPr>
          <p:cNvPr id="865" name="Google Shape;865;p72"/>
          <p:cNvSpPr txBox="1"/>
          <p:nvPr>
            <p:ph idx="1" type="body"/>
          </p:nvPr>
        </p:nvSpPr>
        <p:spPr>
          <a:xfrm>
            <a:off x="415599" y="1297890"/>
            <a:ext cx="11360799" cy="1892366"/>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2000"/>
              <a:buNone/>
            </a:pPr>
            <a:r>
              <a:rPr lang="en-US" sz="2000">
                <a:latin typeface="Century Gothic"/>
                <a:ea typeface="Century Gothic"/>
                <a:cs typeface="Century Gothic"/>
                <a:sym typeface="Century Gothic"/>
              </a:rPr>
              <a:t>How context affects DAX measures is a difficult concept to comprehend. The ensuing visuals will demonstrate how context affects DAX measures so you can see how they interact together.</a:t>
            </a:r>
            <a:endParaRPr/>
          </a:p>
          <a:p>
            <a:pPr indent="-228600" lvl="0" marL="457200" rtl="0" algn="l">
              <a:lnSpc>
                <a:spcPct val="115000"/>
              </a:lnSpc>
              <a:spcBef>
                <a:spcPts val="0"/>
              </a:spcBef>
              <a:spcAft>
                <a:spcPts val="0"/>
              </a:spcAft>
              <a:buSzPts val="2000"/>
              <a:buNone/>
            </a:pPr>
            <a:r>
              <a:t/>
            </a:r>
            <a:endParaRPr sz="2000">
              <a:latin typeface="Century Gothic"/>
              <a:ea typeface="Century Gothic"/>
              <a:cs typeface="Century Gothic"/>
              <a:sym typeface="Century Gothic"/>
            </a:endParaRPr>
          </a:p>
          <a:p>
            <a:pPr indent="0" lvl="0" marL="0" rtl="0" algn="l">
              <a:lnSpc>
                <a:spcPct val="115000"/>
              </a:lnSpc>
              <a:spcBef>
                <a:spcPts val="0"/>
              </a:spcBef>
              <a:spcAft>
                <a:spcPts val="0"/>
              </a:spcAft>
              <a:buSzPts val="2000"/>
              <a:buNone/>
            </a:pPr>
            <a:r>
              <a:rPr lang="en-US" sz="2000">
                <a:latin typeface="Century Gothic"/>
                <a:ea typeface="Century Gothic"/>
                <a:cs typeface="Century Gothic"/>
                <a:sym typeface="Century Gothic"/>
              </a:rPr>
              <a:t>The following three visuals use the exact same DAX measure: Total Sales.</a:t>
            </a:r>
            <a:endParaRPr sz="2000">
              <a:latin typeface="Century Gothic"/>
              <a:ea typeface="Century Gothic"/>
              <a:cs typeface="Century Gothic"/>
              <a:sym typeface="Century Gothic"/>
            </a:endParaRPr>
          </a:p>
          <a:p>
            <a:pPr indent="0" lvl="0" marL="101600" rtl="0" algn="l">
              <a:lnSpc>
                <a:spcPct val="115000"/>
              </a:lnSpc>
              <a:spcBef>
                <a:spcPts val="0"/>
              </a:spcBef>
              <a:spcAft>
                <a:spcPts val="0"/>
              </a:spcAft>
              <a:buSzPts val="2000"/>
              <a:buNone/>
            </a:pPr>
            <a:r>
              <a:t/>
            </a:r>
            <a:endParaRPr>
              <a:latin typeface="Century Gothic"/>
              <a:ea typeface="Century Gothic"/>
              <a:cs typeface="Century Gothic"/>
              <a:sym typeface="Century Gothic"/>
            </a:endParaRPr>
          </a:p>
        </p:txBody>
      </p:sp>
      <p:pic>
        <p:nvPicPr>
          <p:cNvPr descr="Screenshot of total sales with three different requirements." id="866" name="Google Shape;866;p72"/>
          <p:cNvPicPr preferRelativeResize="0"/>
          <p:nvPr/>
        </p:nvPicPr>
        <p:blipFill rotWithShape="1">
          <a:blip r:embed="rId3">
            <a:alphaModFix/>
          </a:blip>
          <a:srcRect b="0" l="0" r="0" t="0"/>
          <a:stretch/>
        </p:blipFill>
        <p:spPr>
          <a:xfrm>
            <a:off x="1309300" y="3039272"/>
            <a:ext cx="8932545" cy="341018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7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72" name="Google Shape;872;p7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DAX Formatting </a:t>
            </a:r>
            <a:endParaRPr/>
          </a:p>
        </p:txBody>
      </p:sp>
      <p:sp>
        <p:nvSpPr>
          <p:cNvPr id="873" name="Google Shape;873;p73"/>
          <p:cNvSpPr txBox="1"/>
          <p:nvPr/>
        </p:nvSpPr>
        <p:spPr>
          <a:xfrm>
            <a:off x="328773" y="1705510"/>
            <a:ext cx="11568701" cy="2917861"/>
          </a:xfrm>
          <a:prstGeom prst="rect">
            <a:avLst/>
          </a:prstGeom>
          <a:solidFill>
            <a:srgbClr val="D8D8D8"/>
          </a:solidFill>
          <a:ln>
            <a:noFill/>
          </a:ln>
        </p:spPr>
        <p:txBody>
          <a:bodyPr anchorCtr="0" anchor="ctr" bIns="45700" lIns="91425" spcFirstLastPara="1" rIns="91425" wrap="square" tIns="45700">
            <a:normAutofit/>
          </a:bodyPr>
          <a:lstStyle/>
          <a:p>
            <a:pPr indent="0" lvl="7" marL="0" marR="0" rtl="0" algn="l">
              <a:lnSpc>
                <a:spcPct val="90000"/>
              </a:lnSpc>
              <a:spcBef>
                <a:spcPts val="0"/>
              </a:spcBef>
              <a:spcAft>
                <a:spcPts val="0"/>
              </a:spcAft>
              <a:buClr>
                <a:srgbClr val="000000"/>
              </a:buClr>
              <a:buSzPts val="1600"/>
              <a:buFont typeface="Arial"/>
              <a:buNone/>
            </a:pPr>
            <a:r>
              <a:rPr b="1" i="0" lang="en-US" sz="1600" u="sng" cap="none" strike="noStrike">
                <a:solidFill>
                  <a:schemeClr val="dk1"/>
                </a:solidFill>
                <a:latin typeface="Consolas"/>
                <a:ea typeface="Consolas"/>
                <a:cs typeface="Consolas"/>
                <a:sym typeface="Consolas"/>
              </a:rPr>
              <a:t>From </a:t>
            </a:r>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USSales = </a:t>
            </a:r>
            <a:r>
              <a:rPr b="0" i="0" lang="en-US" sz="1600" u="none" cap="none" strike="noStrike">
                <a:solidFill>
                  <a:srgbClr val="3165BB"/>
                </a:solidFill>
                <a:latin typeface="Consolas"/>
                <a:ea typeface="Consolas"/>
                <a:cs typeface="Consolas"/>
                <a:sym typeface="Consolas"/>
              </a:rPr>
              <a:t>CALCULATE</a:t>
            </a:r>
            <a:r>
              <a:rPr b="0" i="0" lang="en-US" sz="1600" u="none" cap="none" strike="noStrike">
                <a:solidFill>
                  <a:srgbClr val="000000"/>
                </a:solidFill>
                <a:latin typeface="Consolas"/>
                <a:ea typeface="Consolas"/>
                <a:cs typeface="Consolas"/>
                <a:sym typeface="Consolas"/>
              </a:rPr>
              <a:t>([Total Sales],</a:t>
            </a:r>
            <a:r>
              <a:rPr b="0" i="0" lang="en-US" sz="1600" u="none" cap="none" strike="noStrike">
                <a:solidFill>
                  <a:srgbClr val="3165BB"/>
                </a:solidFill>
                <a:latin typeface="Consolas"/>
                <a:ea typeface="Consolas"/>
                <a:cs typeface="Consolas"/>
                <a:sym typeface="Consolas"/>
              </a:rPr>
              <a:t>FILTER</a:t>
            </a:r>
            <a:r>
              <a:rPr b="0" i="0" lang="en-US" sz="1600" u="none" cap="none" strike="noStrike">
                <a:solidFill>
                  <a:srgbClr val="000000"/>
                </a:solidFill>
                <a:latin typeface="Consolas"/>
                <a:ea typeface="Consolas"/>
                <a:cs typeface="Consolas"/>
                <a:sym typeface="Consolas"/>
              </a:rPr>
              <a:t>(Reseller,Reseller[ResellerCountry]=</a:t>
            </a:r>
            <a:r>
              <a:rPr b="0" i="0" lang="en-US" sz="1600" u="none" cap="none" strike="noStrike">
                <a:solidFill>
                  <a:schemeClr val="dk1"/>
                </a:solidFill>
                <a:latin typeface="Consolas"/>
                <a:ea typeface="Consolas"/>
                <a:cs typeface="Consolas"/>
                <a:sym typeface="Consolas"/>
              </a:rPr>
              <a:t> "United States“)) </a:t>
            </a:r>
            <a:endParaRPr b="0" i="0" sz="1600" u="none" cap="none" strike="noStrike">
              <a:solidFill>
                <a:srgbClr val="000000"/>
              </a:solidFill>
              <a:latin typeface="Consolas"/>
              <a:ea typeface="Consolas"/>
              <a:cs typeface="Consolas"/>
              <a:sym typeface="Consolas"/>
            </a:endParaRPr>
          </a:p>
          <a:p>
            <a:pPr indent="0" lvl="7" marL="0" marR="0" rtl="0" algn="l">
              <a:lnSpc>
                <a:spcPct val="90000"/>
              </a:lnSpc>
              <a:spcBef>
                <a:spcPts val="500"/>
              </a:spcBef>
              <a:spcAft>
                <a:spcPts val="0"/>
              </a:spcAft>
              <a:buClr>
                <a:srgbClr val="000000"/>
              </a:buClr>
              <a:buSzPts val="1600"/>
              <a:buFont typeface="Arial"/>
              <a:buNone/>
            </a:pPr>
            <a:r>
              <a:t/>
            </a:r>
            <a:endParaRPr b="0" i="0" sz="1600" u="none" cap="none" strike="noStrike">
              <a:solidFill>
                <a:schemeClr val="dk1"/>
              </a:solidFill>
              <a:latin typeface="Consolas"/>
              <a:ea typeface="Consolas"/>
              <a:cs typeface="Consolas"/>
              <a:sym typeface="Consolas"/>
            </a:endParaRPr>
          </a:p>
          <a:p>
            <a:pPr indent="0" lvl="7" marL="0" marR="0" rtl="0" algn="l">
              <a:lnSpc>
                <a:spcPct val="90000"/>
              </a:lnSpc>
              <a:spcBef>
                <a:spcPts val="500"/>
              </a:spcBef>
              <a:spcAft>
                <a:spcPts val="0"/>
              </a:spcAft>
              <a:buClr>
                <a:srgbClr val="000000"/>
              </a:buClr>
              <a:buSzPts val="1600"/>
              <a:buFont typeface="Arial"/>
              <a:buNone/>
            </a:pPr>
            <a:r>
              <a:t/>
            </a:r>
            <a:endParaRPr b="0" i="0" sz="1600" u="none" cap="none" strike="noStrike">
              <a:solidFill>
                <a:schemeClr val="dk1"/>
              </a:solidFill>
              <a:latin typeface="Consolas"/>
              <a:ea typeface="Consolas"/>
              <a:cs typeface="Consolas"/>
              <a:sym typeface="Consolas"/>
            </a:endParaRPr>
          </a:p>
          <a:p>
            <a:pPr indent="0" lvl="7" marL="0" marR="0" rtl="0" algn="l">
              <a:lnSpc>
                <a:spcPct val="90000"/>
              </a:lnSpc>
              <a:spcBef>
                <a:spcPts val="500"/>
              </a:spcBef>
              <a:spcAft>
                <a:spcPts val="0"/>
              </a:spcAft>
              <a:buClr>
                <a:srgbClr val="000000"/>
              </a:buClr>
              <a:buSzPts val="1600"/>
              <a:buFont typeface="Arial"/>
              <a:buNone/>
            </a:pPr>
            <a:r>
              <a:rPr b="1" i="0" lang="en-US" sz="1600" u="sng" cap="none" strike="noStrike">
                <a:solidFill>
                  <a:schemeClr val="dk1"/>
                </a:solidFill>
                <a:latin typeface="Consolas"/>
                <a:ea typeface="Consolas"/>
                <a:cs typeface="Consolas"/>
                <a:sym typeface="Consolas"/>
              </a:rPr>
              <a:t>To</a:t>
            </a:r>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USSales =</a:t>
            </a:r>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CALCULATE (</a:t>
            </a:r>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    [Total Sales],</a:t>
            </a:r>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    FILTER ( Reseller, Reseller[ResellerCountry] = "United States" )</a:t>
            </a:r>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a:t>
            </a:r>
            <a:endParaRPr/>
          </a:p>
        </p:txBody>
      </p:sp>
      <p:sp>
        <p:nvSpPr>
          <p:cNvPr id="874" name="Google Shape;874;p73"/>
          <p:cNvSpPr txBox="1"/>
          <p:nvPr/>
        </p:nvSpPr>
        <p:spPr>
          <a:xfrm>
            <a:off x="328773" y="5835722"/>
            <a:ext cx="260199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https://www.daxformatter.com/</a:t>
            </a:r>
            <a:endParaRPr/>
          </a:p>
        </p:txBody>
      </p:sp>
      <p:pic>
        <p:nvPicPr>
          <p:cNvPr id="875" name="Google Shape;875;p73"/>
          <p:cNvPicPr preferRelativeResize="0"/>
          <p:nvPr/>
        </p:nvPicPr>
        <p:blipFill rotWithShape="1">
          <a:blip r:embed="rId3">
            <a:alphaModFix/>
          </a:blip>
          <a:srcRect b="0" l="0" r="0" t="0"/>
          <a:stretch/>
        </p:blipFill>
        <p:spPr>
          <a:xfrm>
            <a:off x="524400" y="5530922"/>
            <a:ext cx="1009650" cy="304800"/>
          </a:xfrm>
          <a:prstGeom prst="rect">
            <a:avLst/>
          </a:prstGeom>
          <a:noFill/>
          <a:ln>
            <a:noFill/>
          </a:ln>
        </p:spPr>
      </p:pic>
      <p:cxnSp>
        <p:nvCxnSpPr>
          <p:cNvPr id="876" name="Google Shape;876;p73"/>
          <p:cNvCxnSpPr/>
          <p:nvPr/>
        </p:nvCxnSpPr>
        <p:spPr>
          <a:xfrm>
            <a:off x="538164" y="2369854"/>
            <a:ext cx="0" cy="352798"/>
          </a:xfrm>
          <a:prstGeom prst="straightConnector1">
            <a:avLst/>
          </a:prstGeom>
          <a:noFill/>
          <a:ln cap="flat" cmpd="sng" w="57150">
            <a:solidFill>
              <a:schemeClr val="accent2"/>
            </a:solidFill>
            <a:prstDash val="solid"/>
            <a:round/>
            <a:headEnd len="sm" w="sm" type="none"/>
            <a:tailEnd len="med" w="med" type="triangle"/>
          </a:ln>
        </p:spPr>
      </p:cxnSp>
      <p:sp>
        <p:nvSpPr>
          <p:cNvPr id="877" name="Google Shape;877;p73"/>
          <p:cNvSpPr txBox="1"/>
          <p:nvPr/>
        </p:nvSpPr>
        <p:spPr>
          <a:xfrm>
            <a:off x="294526" y="4685015"/>
            <a:ext cx="1179857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Century Gothic"/>
                <a:ea typeface="Century Gothic"/>
                <a:cs typeface="Century Gothic"/>
                <a:sym typeface="Century Gothic"/>
              </a:rPr>
              <a:t>Use </a:t>
            </a:r>
            <a:r>
              <a:rPr b="1" i="1" lang="en-US" sz="1600" u="none" cap="none" strike="noStrike">
                <a:solidFill>
                  <a:srgbClr val="000000"/>
                </a:solidFill>
                <a:latin typeface="Century Gothic"/>
                <a:ea typeface="Century Gothic"/>
                <a:cs typeface="Century Gothic"/>
                <a:sym typeface="Century Gothic"/>
              </a:rPr>
              <a:t>shift </a:t>
            </a:r>
            <a:r>
              <a:rPr b="0" i="1" lang="en-US" sz="1600" u="none" cap="none" strike="noStrike">
                <a:solidFill>
                  <a:srgbClr val="000000"/>
                </a:solidFill>
                <a:latin typeface="Century Gothic"/>
                <a:ea typeface="Century Gothic"/>
                <a:cs typeface="Century Gothic"/>
                <a:sym typeface="Century Gothic"/>
              </a:rPr>
              <a:t>+ </a:t>
            </a:r>
            <a:r>
              <a:rPr b="1" i="1" lang="en-US" sz="1600" u="none" cap="none" strike="noStrike">
                <a:solidFill>
                  <a:srgbClr val="000000"/>
                </a:solidFill>
                <a:latin typeface="Century Gothic"/>
                <a:ea typeface="Century Gothic"/>
                <a:cs typeface="Century Gothic"/>
                <a:sym typeface="Century Gothic"/>
              </a:rPr>
              <a:t>enter </a:t>
            </a:r>
            <a:r>
              <a:rPr b="0" i="1" lang="en-US" sz="1600" u="none" cap="none" strike="noStrike">
                <a:solidFill>
                  <a:srgbClr val="000000"/>
                </a:solidFill>
                <a:latin typeface="Century Gothic"/>
                <a:ea typeface="Century Gothic"/>
                <a:cs typeface="Century Gothic"/>
                <a:sym typeface="Century Gothic"/>
              </a:rPr>
              <a:t>to split out and indent each component of your DAX formulas to make them more readable</a:t>
            </a:r>
            <a:endParaRPr b="0" i="0" sz="16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7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83" name="Google Shape;883;p74"/>
          <p:cNvSpPr txBox="1"/>
          <p:nvPr>
            <p:ph type="title"/>
          </p:nvPr>
        </p:nvSpPr>
        <p:spPr>
          <a:xfrm>
            <a:off x="342537"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Formula Commenting</a:t>
            </a:r>
            <a:endParaRPr/>
          </a:p>
        </p:txBody>
      </p:sp>
      <p:sp>
        <p:nvSpPr>
          <p:cNvPr id="884" name="Google Shape;884;p74"/>
          <p:cNvSpPr txBox="1"/>
          <p:nvPr/>
        </p:nvSpPr>
        <p:spPr>
          <a:xfrm>
            <a:off x="328773" y="1297891"/>
            <a:ext cx="11568701" cy="1948744"/>
          </a:xfrm>
          <a:prstGeom prst="rect">
            <a:avLst/>
          </a:prstGeom>
          <a:solidFill>
            <a:srgbClr val="D8D8D8"/>
          </a:solid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1500"/>
              <a:buFont typeface="Arial"/>
              <a:buNone/>
            </a:pPr>
            <a:r>
              <a:rPr b="0" i="0" lang="en-US" sz="1500" u="none" cap="none" strike="noStrike">
                <a:solidFill>
                  <a:srgbClr val="000000"/>
                </a:solidFill>
                <a:latin typeface="Consolas"/>
                <a:ea typeface="Consolas"/>
                <a:cs typeface="Consolas"/>
                <a:sym typeface="Consolas"/>
              </a:rPr>
              <a:t>Sales Previous Year % Change = </a:t>
            </a:r>
            <a:endParaRPr/>
          </a:p>
          <a:p>
            <a:pPr indent="0" lvl="0" marL="0" marR="0" rtl="0" algn="l">
              <a:lnSpc>
                <a:spcPct val="90000"/>
              </a:lnSpc>
              <a:spcBef>
                <a:spcPts val="1000"/>
              </a:spcBef>
              <a:spcAft>
                <a:spcPts val="0"/>
              </a:spcAft>
              <a:buClr>
                <a:srgbClr val="000000"/>
              </a:buClr>
              <a:buSzPts val="1500"/>
              <a:buFont typeface="Arial"/>
              <a:buNone/>
            </a:pPr>
            <a:r>
              <a:rPr b="0" i="0" lang="en-US" sz="1500" u="none" cap="none" strike="noStrike">
                <a:solidFill>
                  <a:srgbClr val="0000FF"/>
                </a:solidFill>
                <a:latin typeface="Consolas"/>
                <a:ea typeface="Consolas"/>
                <a:cs typeface="Consolas"/>
                <a:sym typeface="Consolas"/>
              </a:rPr>
              <a:t>var</a:t>
            </a:r>
            <a:r>
              <a:rPr b="0" i="0" lang="en-US" sz="1500" u="none" cap="none" strike="noStrike">
                <a:solidFill>
                  <a:srgbClr val="000000"/>
                </a:solidFill>
                <a:latin typeface="Consolas"/>
                <a:ea typeface="Consolas"/>
                <a:cs typeface="Consolas"/>
                <a:sym typeface="Consolas"/>
              </a:rPr>
              <a:t> CY = [Total Sales] </a:t>
            </a:r>
            <a:r>
              <a:rPr b="0" i="0" lang="en-US" sz="1500" u="none" cap="none" strike="noStrike">
                <a:solidFill>
                  <a:srgbClr val="008000"/>
                </a:solidFill>
                <a:latin typeface="Consolas"/>
                <a:ea typeface="Consolas"/>
                <a:cs typeface="Consolas"/>
                <a:sym typeface="Consolas"/>
              </a:rPr>
              <a:t>// Current Year Sales</a:t>
            </a:r>
            <a:endParaRPr b="0" i="0" sz="1500" u="none" cap="none" strike="noStrike">
              <a:solidFill>
                <a:srgbClr val="000000"/>
              </a:solidFill>
              <a:latin typeface="Consolas"/>
              <a:ea typeface="Consolas"/>
              <a:cs typeface="Consolas"/>
              <a:sym typeface="Consolas"/>
            </a:endParaRPr>
          </a:p>
          <a:p>
            <a:pPr indent="0" lvl="0" marL="0" marR="0" rtl="0" algn="l">
              <a:lnSpc>
                <a:spcPct val="90000"/>
              </a:lnSpc>
              <a:spcBef>
                <a:spcPts val="1000"/>
              </a:spcBef>
              <a:spcAft>
                <a:spcPts val="0"/>
              </a:spcAft>
              <a:buClr>
                <a:srgbClr val="000000"/>
              </a:buClr>
              <a:buSzPts val="1500"/>
              <a:buFont typeface="Arial"/>
              <a:buNone/>
            </a:pPr>
            <a:r>
              <a:rPr b="0" i="0" lang="en-US" sz="1500" u="none" cap="none" strike="noStrike">
                <a:solidFill>
                  <a:srgbClr val="0000FF"/>
                </a:solidFill>
                <a:latin typeface="Consolas"/>
                <a:ea typeface="Consolas"/>
                <a:cs typeface="Consolas"/>
                <a:sym typeface="Consolas"/>
              </a:rPr>
              <a:t>var</a:t>
            </a:r>
            <a:r>
              <a:rPr b="0" i="0" lang="en-US" sz="1500" u="none" cap="none" strike="noStrike">
                <a:solidFill>
                  <a:srgbClr val="000000"/>
                </a:solidFill>
                <a:latin typeface="Consolas"/>
                <a:ea typeface="Consolas"/>
                <a:cs typeface="Consolas"/>
                <a:sym typeface="Consolas"/>
              </a:rPr>
              <a:t> PY = [Sales Last Year] </a:t>
            </a:r>
            <a:r>
              <a:rPr b="0" i="0" lang="en-US" sz="1500" u="none" cap="none" strike="noStrike">
                <a:solidFill>
                  <a:srgbClr val="008000"/>
                </a:solidFill>
                <a:latin typeface="Consolas"/>
                <a:ea typeface="Consolas"/>
                <a:cs typeface="Consolas"/>
                <a:sym typeface="Consolas"/>
              </a:rPr>
              <a:t>// Last Years Sales</a:t>
            </a:r>
            <a:endParaRPr b="0" i="0" sz="1500" u="none" cap="none" strike="noStrike">
              <a:solidFill>
                <a:srgbClr val="000000"/>
              </a:solidFill>
              <a:latin typeface="Consolas"/>
              <a:ea typeface="Consolas"/>
              <a:cs typeface="Consolas"/>
              <a:sym typeface="Consolas"/>
            </a:endParaRPr>
          </a:p>
          <a:p>
            <a:pPr indent="0" lvl="0" marL="0" marR="0" rtl="0" algn="l">
              <a:lnSpc>
                <a:spcPct val="90000"/>
              </a:lnSpc>
              <a:spcBef>
                <a:spcPts val="1000"/>
              </a:spcBef>
              <a:spcAft>
                <a:spcPts val="0"/>
              </a:spcAft>
              <a:buClr>
                <a:srgbClr val="000000"/>
              </a:buClr>
              <a:buSzPts val="1500"/>
              <a:buFont typeface="Arial"/>
              <a:buNone/>
            </a:pPr>
            <a:r>
              <a:rPr b="0" i="0" lang="en-US" sz="1500" u="none" cap="none" strike="noStrike">
                <a:solidFill>
                  <a:srgbClr val="0000FF"/>
                </a:solidFill>
                <a:latin typeface="Consolas"/>
                <a:ea typeface="Consolas"/>
                <a:cs typeface="Consolas"/>
                <a:sym typeface="Consolas"/>
              </a:rPr>
              <a:t>RETURN</a:t>
            </a:r>
            <a:endParaRPr b="0" i="0" sz="1500" u="none" cap="none" strike="noStrike">
              <a:solidFill>
                <a:srgbClr val="000000"/>
              </a:solidFill>
              <a:latin typeface="Consolas"/>
              <a:ea typeface="Consolas"/>
              <a:cs typeface="Consolas"/>
              <a:sym typeface="Consolas"/>
            </a:endParaRPr>
          </a:p>
          <a:p>
            <a:pPr indent="0" lvl="0" marL="0" marR="0" rtl="0" algn="l">
              <a:lnSpc>
                <a:spcPct val="90000"/>
              </a:lnSpc>
              <a:spcBef>
                <a:spcPts val="1000"/>
              </a:spcBef>
              <a:spcAft>
                <a:spcPts val="0"/>
              </a:spcAft>
              <a:buClr>
                <a:srgbClr val="000000"/>
              </a:buClr>
              <a:buSzPts val="1500"/>
              <a:buFont typeface="Arial"/>
              <a:buNone/>
            </a:pPr>
            <a:r>
              <a:rPr b="0" i="0" lang="en-US" sz="1500" u="none" cap="none" strike="noStrike">
                <a:solidFill>
                  <a:srgbClr val="3165BB"/>
                </a:solidFill>
                <a:latin typeface="Consolas"/>
                <a:ea typeface="Consolas"/>
                <a:cs typeface="Consolas"/>
                <a:sym typeface="Consolas"/>
              </a:rPr>
              <a:t>DIVIDE</a:t>
            </a:r>
            <a:r>
              <a:rPr b="0" i="0" lang="en-US" sz="1500" u="none" cap="none" strike="noStrike">
                <a:solidFill>
                  <a:srgbClr val="000000"/>
                </a:solidFill>
                <a:latin typeface="Consolas"/>
                <a:ea typeface="Consolas"/>
                <a:cs typeface="Consolas"/>
                <a:sym typeface="Consolas"/>
              </a:rPr>
              <a:t>(CY-PY,PY)</a:t>
            </a:r>
            <a:endParaRPr/>
          </a:p>
          <a:p>
            <a:pPr indent="0" lvl="7" marL="0" marR="0" rtl="0" algn="l">
              <a:lnSpc>
                <a:spcPct val="90000"/>
              </a:lnSpc>
              <a:spcBef>
                <a:spcPts val="500"/>
              </a:spcBef>
              <a:spcAft>
                <a:spcPts val="0"/>
              </a:spcAft>
              <a:buClr>
                <a:srgbClr val="000000"/>
              </a:buClr>
              <a:buSzPts val="1600"/>
              <a:buFont typeface="Arial"/>
              <a:buNone/>
            </a:pPr>
            <a:r>
              <a:t/>
            </a:r>
            <a:endParaRPr b="0" i="0" sz="1600" u="none" cap="none" strike="noStrike">
              <a:solidFill>
                <a:schemeClr val="dk1"/>
              </a:solidFill>
              <a:latin typeface="Consolas"/>
              <a:ea typeface="Consolas"/>
              <a:cs typeface="Consolas"/>
              <a:sym typeface="Consolas"/>
            </a:endParaRPr>
          </a:p>
        </p:txBody>
      </p:sp>
      <p:cxnSp>
        <p:nvCxnSpPr>
          <p:cNvPr id="885" name="Google Shape;885;p74"/>
          <p:cNvCxnSpPr/>
          <p:nvPr/>
        </p:nvCxnSpPr>
        <p:spPr>
          <a:xfrm rot="10800000">
            <a:off x="5157627" y="1786040"/>
            <a:ext cx="342472" cy="0"/>
          </a:xfrm>
          <a:prstGeom prst="straightConnector1">
            <a:avLst/>
          </a:prstGeom>
          <a:noFill/>
          <a:ln cap="flat" cmpd="sng" w="57150">
            <a:solidFill>
              <a:schemeClr val="accent2"/>
            </a:solidFill>
            <a:prstDash val="solid"/>
            <a:round/>
            <a:headEnd len="sm" w="sm" type="none"/>
            <a:tailEnd len="med" w="med" type="triangle"/>
          </a:ln>
        </p:spPr>
      </p:cxnSp>
      <p:sp>
        <p:nvSpPr>
          <p:cNvPr id="886" name="Google Shape;886;p74"/>
          <p:cNvSpPr txBox="1"/>
          <p:nvPr/>
        </p:nvSpPr>
        <p:spPr>
          <a:xfrm>
            <a:off x="288913" y="3551435"/>
            <a:ext cx="1179857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374151"/>
                </a:solidFill>
                <a:latin typeface="Century Gothic"/>
                <a:ea typeface="Century Gothic"/>
                <a:cs typeface="Century Gothic"/>
                <a:sym typeface="Century Gothic"/>
              </a:rPr>
              <a:t>Adding comments to your code can assist fellow users in understanding your script, and this practice proves especially beneficial for intricate queries featuring numerous lines and nested functions.</a:t>
            </a:r>
            <a:endParaRPr b="0" i="0" sz="1400" u="none" cap="none" strike="noStrike">
              <a:solidFill>
                <a:srgbClr val="000000"/>
              </a:solidFill>
              <a:latin typeface="Century Gothic"/>
              <a:ea typeface="Century Gothic"/>
              <a:cs typeface="Century Gothic"/>
              <a:sym typeface="Century Gothic"/>
            </a:endParaRPr>
          </a:p>
        </p:txBody>
      </p:sp>
      <p:cxnSp>
        <p:nvCxnSpPr>
          <p:cNvPr id="887" name="Google Shape;887;p74"/>
          <p:cNvCxnSpPr/>
          <p:nvPr/>
        </p:nvCxnSpPr>
        <p:spPr>
          <a:xfrm rot="10800000">
            <a:off x="5412769" y="2154197"/>
            <a:ext cx="342472" cy="0"/>
          </a:xfrm>
          <a:prstGeom prst="straightConnector1">
            <a:avLst/>
          </a:prstGeom>
          <a:noFill/>
          <a:ln cap="flat" cmpd="sng" w="57150">
            <a:solidFill>
              <a:schemeClr val="accent2"/>
            </a:solidFill>
            <a:prstDash val="solid"/>
            <a:round/>
            <a:headEnd len="sm" w="sm" type="none"/>
            <a:tailEnd len="med" w="med" type="triangle"/>
          </a:ln>
        </p:spPr>
      </p:cxnSp>
      <p:graphicFrame>
        <p:nvGraphicFramePr>
          <p:cNvPr id="888" name="Google Shape;888;p74"/>
          <p:cNvGraphicFramePr/>
          <p:nvPr/>
        </p:nvGraphicFramePr>
        <p:xfrm>
          <a:off x="8285637" y="1297891"/>
          <a:ext cx="3000000" cy="3000000"/>
        </p:xfrm>
        <a:graphic>
          <a:graphicData uri="http://schemas.openxmlformats.org/drawingml/2006/table">
            <a:tbl>
              <a:tblPr bandRow="1" firstRow="1">
                <a:noFill/>
                <a:tableStyleId>{0A3663C1-58D4-4AA3-A828-F8CC79CAB9C7}</a:tableStyleId>
              </a:tblPr>
              <a:tblGrid>
                <a:gridCol w="2023750"/>
                <a:gridCol w="1553850"/>
              </a:tblGrid>
              <a:tr h="370200">
                <a:tc>
                  <a:txBody>
                    <a:bodyPr/>
                    <a:lstStyle/>
                    <a:p>
                      <a:pPr indent="0" lvl="0" marL="0" marR="0" rtl="0" algn="ctr">
                        <a:lnSpc>
                          <a:spcPct val="100000"/>
                        </a:lnSpc>
                        <a:spcBef>
                          <a:spcPts val="0"/>
                        </a:spcBef>
                        <a:spcAft>
                          <a:spcPts val="0"/>
                        </a:spcAft>
                        <a:buNone/>
                      </a:pPr>
                      <a:r>
                        <a:rPr b="1" lang="en-US" sz="1800" u="none" cap="none" strike="noStrike">
                          <a:latin typeface="Calibri"/>
                          <a:ea typeface="Calibri"/>
                          <a:cs typeface="Calibri"/>
                          <a:sym typeface="Calibri"/>
                        </a:rPr>
                        <a:t>Comment Type</a:t>
                      </a:r>
                      <a:endParaRPr sz="1800" u="none" cap="none" strike="noStrike">
                        <a:latin typeface="Calibri"/>
                        <a:ea typeface="Calibri"/>
                        <a:cs typeface="Calibri"/>
                        <a:sym typeface="Calibri"/>
                      </a:endParaRPr>
                    </a:p>
                  </a:txBody>
                  <a:tcPr marT="33025" marB="0" marR="0" marL="0">
                    <a:lnL cap="flat" cmpd="sng" w="12700">
                      <a:solidFill>
                        <a:srgbClr val="A4A4A4"/>
                      </a:solidFill>
                      <a:prstDash val="solid"/>
                      <a:round/>
                      <a:headEnd len="sm" w="sm" type="none"/>
                      <a:tailEnd len="sm" w="sm" type="none"/>
                    </a:lnL>
                    <a:lnR cap="flat" cmpd="sng" w="12700">
                      <a:solidFill>
                        <a:srgbClr val="A4A4A4"/>
                      </a:solidFill>
                      <a:prstDash val="solid"/>
                      <a:round/>
                      <a:headEnd len="sm" w="sm" type="none"/>
                      <a:tailEnd len="sm" w="sm" type="none"/>
                    </a:lnR>
                    <a:lnT cap="flat" cmpd="sng" w="12700">
                      <a:solidFill>
                        <a:srgbClr val="A4A4A4"/>
                      </a:solidFill>
                      <a:prstDash val="solid"/>
                      <a:round/>
                      <a:headEnd len="sm" w="sm" type="none"/>
                      <a:tailEnd len="sm" w="sm" type="none"/>
                    </a:lnT>
                    <a:lnB cap="flat" cmpd="sng" w="12700">
                      <a:solidFill>
                        <a:srgbClr val="A4A4A4"/>
                      </a:solidFill>
                      <a:prstDash val="solid"/>
                      <a:round/>
                      <a:headEnd len="sm" w="sm" type="none"/>
                      <a:tailEnd len="sm" w="sm" type="none"/>
                    </a:lnB>
                    <a:solidFill>
                      <a:srgbClr val="EFEFEF"/>
                    </a:solidFill>
                  </a:tcPr>
                </a:tc>
                <a:tc>
                  <a:txBody>
                    <a:bodyPr/>
                    <a:lstStyle/>
                    <a:p>
                      <a:pPr indent="0" lvl="0" marL="2540" marR="0" rtl="0" algn="ctr">
                        <a:lnSpc>
                          <a:spcPct val="100000"/>
                        </a:lnSpc>
                        <a:spcBef>
                          <a:spcPts val="0"/>
                        </a:spcBef>
                        <a:spcAft>
                          <a:spcPts val="0"/>
                        </a:spcAft>
                        <a:buNone/>
                      </a:pPr>
                      <a:r>
                        <a:rPr b="1" lang="en-US" sz="1800" u="none" cap="none" strike="noStrike">
                          <a:latin typeface="Calibri"/>
                          <a:ea typeface="Calibri"/>
                          <a:cs typeface="Calibri"/>
                          <a:sym typeface="Calibri"/>
                        </a:rPr>
                        <a:t>Marker</a:t>
                      </a:r>
                      <a:endParaRPr sz="1800" u="none" cap="none" strike="noStrike">
                        <a:latin typeface="Calibri"/>
                        <a:ea typeface="Calibri"/>
                        <a:cs typeface="Calibri"/>
                        <a:sym typeface="Calibri"/>
                      </a:endParaRPr>
                    </a:p>
                  </a:txBody>
                  <a:tcPr marT="33025" marB="0" marR="0" marL="0">
                    <a:lnL cap="flat" cmpd="sng" w="12700">
                      <a:solidFill>
                        <a:srgbClr val="A4A4A4"/>
                      </a:solidFill>
                      <a:prstDash val="solid"/>
                      <a:round/>
                      <a:headEnd len="sm" w="sm" type="none"/>
                      <a:tailEnd len="sm" w="sm" type="none"/>
                    </a:lnL>
                    <a:lnR cap="flat" cmpd="sng" w="12700">
                      <a:solidFill>
                        <a:srgbClr val="A4A4A4"/>
                      </a:solidFill>
                      <a:prstDash val="solid"/>
                      <a:round/>
                      <a:headEnd len="sm" w="sm" type="none"/>
                      <a:tailEnd len="sm" w="sm" type="none"/>
                    </a:lnR>
                    <a:lnT cap="flat" cmpd="sng" w="12700">
                      <a:solidFill>
                        <a:srgbClr val="A4A4A4"/>
                      </a:solidFill>
                      <a:prstDash val="solid"/>
                      <a:round/>
                      <a:headEnd len="sm" w="sm" type="none"/>
                      <a:tailEnd len="sm" w="sm" type="none"/>
                    </a:lnT>
                    <a:lnB cap="flat" cmpd="sng" w="12700">
                      <a:solidFill>
                        <a:srgbClr val="A4A4A4"/>
                      </a:solidFill>
                      <a:prstDash val="solid"/>
                      <a:round/>
                      <a:headEnd len="sm" w="sm" type="none"/>
                      <a:tailEnd len="sm" w="sm" type="none"/>
                    </a:lnB>
                    <a:solidFill>
                      <a:srgbClr val="EFEFEF"/>
                    </a:solidFill>
                  </a:tcPr>
                </a:tc>
              </a:tr>
              <a:tr h="370200">
                <a:tc>
                  <a:txBody>
                    <a:bodyPr/>
                    <a:lstStyle/>
                    <a:p>
                      <a:pPr indent="0" lvl="0" marL="0" marR="0" rtl="0" algn="ctr">
                        <a:lnSpc>
                          <a:spcPct val="100000"/>
                        </a:lnSpc>
                        <a:spcBef>
                          <a:spcPts val="0"/>
                        </a:spcBef>
                        <a:spcAft>
                          <a:spcPts val="0"/>
                        </a:spcAft>
                        <a:buNone/>
                      </a:pPr>
                      <a:r>
                        <a:rPr lang="en-US" sz="1600" u="none" cap="none" strike="noStrike">
                          <a:latin typeface="Calibri"/>
                          <a:ea typeface="Calibri"/>
                          <a:cs typeface="Calibri"/>
                          <a:sym typeface="Calibri"/>
                        </a:rPr>
                        <a:t>Single Line Comment</a:t>
                      </a:r>
                      <a:endParaRPr sz="1600" u="none" cap="none" strike="noStrike">
                        <a:latin typeface="Calibri"/>
                        <a:ea typeface="Calibri"/>
                        <a:cs typeface="Calibri"/>
                        <a:sym typeface="Calibri"/>
                      </a:endParaRPr>
                    </a:p>
                  </a:txBody>
                  <a:tcPr marT="33025" marB="0" marR="0" marL="0">
                    <a:lnL cap="flat" cmpd="sng" w="12700">
                      <a:solidFill>
                        <a:srgbClr val="A4A4A4"/>
                      </a:solidFill>
                      <a:prstDash val="solid"/>
                      <a:round/>
                      <a:headEnd len="sm" w="sm" type="none"/>
                      <a:tailEnd len="sm" w="sm" type="none"/>
                    </a:lnL>
                    <a:lnR cap="flat" cmpd="sng" w="12700">
                      <a:solidFill>
                        <a:srgbClr val="A4A4A4"/>
                      </a:solidFill>
                      <a:prstDash val="solid"/>
                      <a:round/>
                      <a:headEnd len="sm" w="sm" type="none"/>
                      <a:tailEnd len="sm" w="sm" type="none"/>
                    </a:lnR>
                    <a:lnT cap="flat" cmpd="sng" w="12700">
                      <a:solidFill>
                        <a:srgbClr val="A4A4A4"/>
                      </a:solidFill>
                      <a:prstDash val="solid"/>
                      <a:round/>
                      <a:headEnd len="sm" w="sm" type="none"/>
                      <a:tailEnd len="sm" w="sm" type="none"/>
                    </a:lnT>
                    <a:lnB cap="flat" cmpd="sng" w="12700">
                      <a:solidFill>
                        <a:srgbClr val="A4A4A4"/>
                      </a:solidFill>
                      <a:prstDash val="solid"/>
                      <a:round/>
                      <a:headEnd len="sm" w="sm" type="none"/>
                      <a:tailEnd len="sm" w="sm" type="none"/>
                    </a:lnB>
                    <a:solidFill>
                      <a:srgbClr val="E0E0E0"/>
                    </a:solidFill>
                  </a:tcPr>
                </a:tc>
                <a:tc>
                  <a:txBody>
                    <a:bodyPr/>
                    <a:lstStyle/>
                    <a:p>
                      <a:pPr indent="0" lvl="0" marL="3810" marR="0" rtl="0" algn="ctr">
                        <a:lnSpc>
                          <a:spcPct val="100000"/>
                        </a:lnSpc>
                        <a:spcBef>
                          <a:spcPts val="0"/>
                        </a:spcBef>
                        <a:spcAft>
                          <a:spcPts val="0"/>
                        </a:spcAft>
                        <a:buNone/>
                      </a:pPr>
                      <a:r>
                        <a:rPr lang="en-US" sz="1600" u="none" cap="none" strike="noStrike">
                          <a:latin typeface="Calibri"/>
                          <a:ea typeface="Calibri"/>
                          <a:cs typeface="Calibri"/>
                          <a:sym typeface="Calibri"/>
                        </a:rPr>
                        <a:t>-- or //</a:t>
                      </a:r>
                      <a:endParaRPr sz="1600" u="none" cap="none" strike="noStrike">
                        <a:latin typeface="Calibri"/>
                        <a:ea typeface="Calibri"/>
                        <a:cs typeface="Calibri"/>
                        <a:sym typeface="Calibri"/>
                      </a:endParaRPr>
                    </a:p>
                  </a:txBody>
                  <a:tcPr marT="33025" marB="0" marR="0" marL="0">
                    <a:lnL cap="flat" cmpd="sng" w="12700">
                      <a:solidFill>
                        <a:srgbClr val="A4A4A4"/>
                      </a:solidFill>
                      <a:prstDash val="solid"/>
                      <a:round/>
                      <a:headEnd len="sm" w="sm" type="none"/>
                      <a:tailEnd len="sm" w="sm" type="none"/>
                    </a:lnL>
                    <a:lnR cap="flat" cmpd="sng" w="12700">
                      <a:solidFill>
                        <a:srgbClr val="A4A4A4"/>
                      </a:solidFill>
                      <a:prstDash val="solid"/>
                      <a:round/>
                      <a:headEnd len="sm" w="sm" type="none"/>
                      <a:tailEnd len="sm" w="sm" type="none"/>
                    </a:lnR>
                    <a:lnT cap="flat" cmpd="sng" w="12700">
                      <a:solidFill>
                        <a:srgbClr val="A4A4A4"/>
                      </a:solidFill>
                      <a:prstDash val="solid"/>
                      <a:round/>
                      <a:headEnd len="sm" w="sm" type="none"/>
                      <a:tailEnd len="sm" w="sm" type="none"/>
                    </a:lnT>
                    <a:lnB cap="flat" cmpd="sng" w="12700">
                      <a:solidFill>
                        <a:srgbClr val="A4A4A4"/>
                      </a:solidFill>
                      <a:prstDash val="solid"/>
                      <a:round/>
                      <a:headEnd len="sm" w="sm" type="none"/>
                      <a:tailEnd len="sm" w="sm" type="none"/>
                    </a:lnB>
                    <a:solidFill>
                      <a:srgbClr val="E0E0E0"/>
                    </a:solidFill>
                  </a:tcPr>
                </a:tc>
              </a:tr>
              <a:tr h="370200">
                <a:tc>
                  <a:txBody>
                    <a:bodyPr/>
                    <a:lstStyle/>
                    <a:p>
                      <a:pPr indent="0" lvl="0" marL="0" marR="0" rtl="0" algn="ctr">
                        <a:lnSpc>
                          <a:spcPct val="100000"/>
                        </a:lnSpc>
                        <a:spcBef>
                          <a:spcPts val="0"/>
                        </a:spcBef>
                        <a:spcAft>
                          <a:spcPts val="0"/>
                        </a:spcAft>
                        <a:buNone/>
                      </a:pPr>
                      <a:r>
                        <a:rPr lang="en-US" sz="1600" u="none" cap="none" strike="noStrike">
                          <a:latin typeface="Calibri"/>
                          <a:ea typeface="Calibri"/>
                          <a:cs typeface="Calibri"/>
                          <a:sym typeface="Calibri"/>
                        </a:rPr>
                        <a:t>Multi Line Comment</a:t>
                      </a:r>
                      <a:endParaRPr sz="1600" u="none" cap="none" strike="noStrike">
                        <a:latin typeface="Calibri"/>
                        <a:ea typeface="Calibri"/>
                        <a:cs typeface="Calibri"/>
                        <a:sym typeface="Calibri"/>
                      </a:endParaRPr>
                    </a:p>
                  </a:txBody>
                  <a:tcPr marT="33025" marB="0" marR="0" marL="0">
                    <a:lnL cap="flat" cmpd="sng" w="12700">
                      <a:solidFill>
                        <a:srgbClr val="A4A4A4"/>
                      </a:solidFill>
                      <a:prstDash val="solid"/>
                      <a:round/>
                      <a:headEnd len="sm" w="sm" type="none"/>
                      <a:tailEnd len="sm" w="sm" type="none"/>
                    </a:lnL>
                    <a:lnR cap="flat" cmpd="sng" w="12700">
                      <a:solidFill>
                        <a:srgbClr val="A4A4A4"/>
                      </a:solidFill>
                      <a:prstDash val="solid"/>
                      <a:round/>
                      <a:headEnd len="sm" w="sm" type="none"/>
                      <a:tailEnd len="sm" w="sm" type="none"/>
                    </a:lnR>
                    <a:lnT cap="flat" cmpd="sng" w="12700">
                      <a:solidFill>
                        <a:srgbClr val="A4A4A4"/>
                      </a:solidFill>
                      <a:prstDash val="solid"/>
                      <a:round/>
                      <a:headEnd len="sm" w="sm" type="none"/>
                      <a:tailEnd len="sm" w="sm" type="none"/>
                    </a:lnT>
                    <a:lnB cap="flat" cmpd="sng" w="12700">
                      <a:solidFill>
                        <a:srgbClr val="A4A4A4"/>
                      </a:solidFill>
                      <a:prstDash val="solid"/>
                      <a:round/>
                      <a:headEnd len="sm" w="sm" type="none"/>
                      <a:tailEnd len="sm" w="sm" type="none"/>
                    </a:lnB>
                    <a:solidFill>
                      <a:srgbClr val="EFEFEF"/>
                    </a:solidFill>
                  </a:tcPr>
                </a:tc>
                <a:tc>
                  <a:txBody>
                    <a:bodyPr/>
                    <a:lstStyle/>
                    <a:p>
                      <a:pPr indent="0" lvl="0" marL="3175" marR="0" rtl="0" algn="ctr">
                        <a:lnSpc>
                          <a:spcPct val="100000"/>
                        </a:lnSpc>
                        <a:spcBef>
                          <a:spcPts val="0"/>
                        </a:spcBef>
                        <a:spcAft>
                          <a:spcPts val="0"/>
                        </a:spcAft>
                        <a:buNone/>
                      </a:pPr>
                      <a:r>
                        <a:rPr lang="en-US" sz="1600" u="none" cap="none" strike="noStrike">
                          <a:latin typeface="Calibri"/>
                          <a:ea typeface="Calibri"/>
                          <a:cs typeface="Calibri"/>
                          <a:sym typeface="Calibri"/>
                        </a:rPr>
                        <a:t>/* … */</a:t>
                      </a:r>
                      <a:endParaRPr sz="1600" u="none" cap="none" strike="noStrike">
                        <a:latin typeface="Calibri"/>
                        <a:ea typeface="Calibri"/>
                        <a:cs typeface="Calibri"/>
                        <a:sym typeface="Calibri"/>
                      </a:endParaRPr>
                    </a:p>
                  </a:txBody>
                  <a:tcPr marT="33025" marB="0" marR="0" marL="0">
                    <a:lnL cap="flat" cmpd="sng" w="12700">
                      <a:solidFill>
                        <a:srgbClr val="A4A4A4"/>
                      </a:solidFill>
                      <a:prstDash val="solid"/>
                      <a:round/>
                      <a:headEnd len="sm" w="sm" type="none"/>
                      <a:tailEnd len="sm" w="sm" type="none"/>
                    </a:lnL>
                    <a:lnR cap="flat" cmpd="sng" w="12700">
                      <a:solidFill>
                        <a:srgbClr val="A4A4A4"/>
                      </a:solidFill>
                      <a:prstDash val="solid"/>
                      <a:round/>
                      <a:headEnd len="sm" w="sm" type="none"/>
                      <a:tailEnd len="sm" w="sm" type="none"/>
                    </a:lnR>
                    <a:lnT cap="flat" cmpd="sng" w="12700">
                      <a:solidFill>
                        <a:srgbClr val="A4A4A4"/>
                      </a:solidFill>
                      <a:prstDash val="solid"/>
                      <a:round/>
                      <a:headEnd len="sm" w="sm" type="none"/>
                      <a:tailEnd len="sm" w="sm" type="none"/>
                    </a:lnT>
                    <a:lnB cap="flat" cmpd="sng" w="12700">
                      <a:solidFill>
                        <a:srgbClr val="A4A4A4"/>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7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94" name="Google Shape;894;p7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Using Variables</a:t>
            </a:r>
            <a:endParaRPr/>
          </a:p>
        </p:txBody>
      </p:sp>
      <p:sp>
        <p:nvSpPr>
          <p:cNvPr id="895" name="Google Shape;895;p75"/>
          <p:cNvSpPr txBox="1"/>
          <p:nvPr>
            <p:ph idx="1" type="body"/>
          </p:nvPr>
        </p:nvSpPr>
        <p:spPr>
          <a:xfrm>
            <a:off x="415600" y="1536634"/>
            <a:ext cx="5954378"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sz="1800"/>
              <a:t>Variables can be defined in an expression to make writing DAX easier</a:t>
            </a:r>
            <a:endParaRPr/>
          </a:p>
          <a:p>
            <a:pPr indent="0" lvl="0" marL="101600" rtl="0" algn="l">
              <a:lnSpc>
                <a:spcPct val="115000"/>
              </a:lnSpc>
              <a:spcBef>
                <a:spcPts val="0"/>
              </a:spcBef>
              <a:spcAft>
                <a:spcPts val="0"/>
              </a:spcAft>
              <a:buSzPts val="2000"/>
              <a:buNone/>
            </a:pPr>
            <a:r>
              <a:t/>
            </a:r>
            <a:endParaRPr sz="1800"/>
          </a:p>
          <a:p>
            <a:pPr indent="0" lvl="0" marL="101600" rtl="0" algn="l">
              <a:lnSpc>
                <a:spcPct val="115000"/>
              </a:lnSpc>
              <a:spcBef>
                <a:spcPts val="0"/>
              </a:spcBef>
              <a:spcAft>
                <a:spcPts val="0"/>
              </a:spcAft>
              <a:buSzPts val="2000"/>
              <a:buNone/>
            </a:pPr>
            <a:r>
              <a:rPr lang="en-US" sz="1800"/>
              <a:t>Main benefits:</a:t>
            </a:r>
            <a:endParaRPr/>
          </a:p>
          <a:p>
            <a:pPr indent="-355600" lvl="0" marL="457200" rtl="0" algn="l">
              <a:lnSpc>
                <a:spcPct val="115000"/>
              </a:lnSpc>
              <a:spcBef>
                <a:spcPts val="0"/>
              </a:spcBef>
              <a:spcAft>
                <a:spcPts val="0"/>
              </a:spcAft>
              <a:buSzPts val="2000"/>
              <a:buChar char="●"/>
            </a:pPr>
            <a:r>
              <a:rPr lang="en-US" sz="1800"/>
              <a:t>Improves readability of a formula</a:t>
            </a:r>
            <a:endParaRPr/>
          </a:p>
          <a:p>
            <a:pPr indent="0" lvl="0" marL="101600" rtl="0" algn="l">
              <a:lnSpc>
                <a:spcPct val="115000"/>
              </a:lnSpc>
              <a:spcBef>
                <a:spcPts val="0"/>
              </a:spcBef>
              <a:spcAft>
                <a:spcPts val="0"/>
              </a:spcAft>
              <a:buSzPts val="2000"/>
              <a:buNone/>
            </a:pPr>
            <a:r>
              <a:t/>
            </a:r>
            <a:endParaRPr sz="1800"/>
          </a:p>
          <a:p>
            <a:pPr indent="-355600" lvl="0" marL="457200" rtl="0" algn="l">
              <a:lnSpc>
                <a:spcPct val="115000"/>
              </a:lnSpc>
              <a:spcBef>
                <a:spcPts val="0"/>
              </a:spcBef>
              <a:spcAft>
                <a:spcPts val="0"/>
              </a:spcAft>
              <a:buSzPts val="2000"/>
              <a:buChar char="●"/>
            </a:pPr>
            <a:r>
              <a:rPr lang="en-US" sz="1800"/>
              <a:t>Improves performance when an expression is used multiple times</a:t>
            </a:r>
            <a:endParaRPr/>
          </a:p>
          <a:p>
            <a:pPr indent="0" lvl="0" marL="101600" rtl="0" algn="l">
              <a:lnSpc>
                <a:spcPct val="115000"/>
              </a:lnSpc>
              <a:spcBef>
                <a:spcPts val="0"/>
              </a:spcBef>
              <a:spcAft>
                <a:spcPts val="0"/>
              </a:spcAft>
              <a:buSzPts val="2000"/>
              <a:buNone/>
            </a:pPr>
            <a:r>
              <a:t/>
            </a:r>
            <a:endParaRPr sz="1800"/>
          </a:p>
          <a:p>
            <a:pPr indent="-355600" lvl="0" marL="457200" rtl="0" algn="l">
              <a:lnSpc>
                <a:spcPct val="115000"/>
              </a:lnSpc>
              <a:spcBef>
                <a:spcPts val="0"/>
              </a:spcBef>
              <a:spcAft>
                <a:spcPts val="0"/>
              </a:spcAft>
              <a:buSzPts val="2000"/>
              <a:buChar char="●"/>
            </a:pPr>
            <a:r>
              <a:rPr lang="en-US" sz="1800"/>
              <a:t>Allows testing portions of a complex formula, by returning only a variable for review</a:t>
            </a:r>
            <a:endParaRPr/>
          </a:p>
          <a:p>
            <a:pPr indent="-228600" lvl="0" marL="457200" rtl="0" algn="l">
              <a:lnSpc>
                <a:spcPct val="115000"/>
              </a:lnSpc>
              <a:spcBef>
                <a:spcPts val="0"/>
              </a:spcBef>
              <a:spcAft>
                <a:spcPts val="0"/>
              </a:spcAft>
              <a:buSzPts val="2000"/>
              <a:buNone/>
            </a:pPr>
            <a:r>
              <a:t/>
            </a:r>
            <a:endParaRPr/>
          </a:p>
          <a:p>
            <a:pPr indent="-228600" lvl="0" marL="457200" rtl="0" algn="l">
              <a:lnSpc>
                <a:spcPct val="115000"/>
              </a:lnSpc>
              <a:spcBef>
                <a:spcPts val="0"/>
              </a:spcBef>
              <a:spcAft>
                <a:spcPts val="0"/>
              </a:spcAft>
              <a:buSzPts val="2000"/>
              <a:buNone/>
            </a:pPr>
            <a:r>
              <a:t/>
            </a:r>
            <a:endParaRPr/>
          </a:p>
          <a:p>
            <a:pPr indent="-228600" lvl="0" marL="457200" rtl="0" algn="l">
              <a:lnSpc>
                <a:spcPct val="115000"/>
              </a:lnSpc>
              <a:spcBef>
                <a:spcPts val="0"/>
              </a:spcBef>
              <a:spcAft>
                <a:spcPts val="0"/>
              </a:spcAft>
              <a:buSzPts val="2000"/>
              <a:buNone/>
            </a:pPr>
            <a:r>
              <a:t/>
            </a:r>
            <a:endParaRPr/>
          </a:p>
        </p:txBody>
      </p:sp>
      <p:sp>
        <p:nvSpPr>
          <p:cNvPr id="896" name="Google Shape;896;p75"/>
          <p:cNvSpPr txBox="1"/>
          <p:nvPr/>
        </p:nvSpPr>
        <p:spPr>
          <a:xfrm>
            <a:off x="6739967" y="1910993"/>
            <a:ext cx="5118626" cy="3251580"/>
          </a:xfrm>
          <a:prstGeom prst="rect">
            <a:avLst/>
          </a:prstGeom>
          <a:solidFill>
            <a:srgbClr val="D8D8D8"/>
          </a:solidFill>
          <a:ln>
            <a:noFill/>
          </a:ln>
        </p:spPr>
        <p:txBody>
          <a:bodyPr anchorCtr="0" anchor="ctr" bIns="45700" lIns="91425" spcFirstLastPara="1" rIns="91425" wrap="square" tIns="45700">
            <a:normAutofit/>
          </a:bodyPr>
          <a:lstStyle/>
          <a:p>
            <a:pPr indent="0" lvl="7" marL="0" marR="0" rtl="0" algn="l">
              <a:lnSpc>
                <a:spcPct val="90000"/>
              </a:lnSpc>
              <a:spcBef>
                <a:spcPts val="0"/>
              </a:spcBef>
              <a:spcAft>
                <a:spcPts val="0"/>
              </a:spcAft>
              <a:buClr>
                <a:srgbClr val="000000"/>
              </a:buClr>
              <a:buSzPts val="1600"/>
              <a:buFont typeface="Arial"/>
              <a:buNone/>
            </a:pPr>
            <a:r>
              <a:rPr b="0" i="0" lang="en-US" sz="1600" u="none" cap="none" strike="noStrike">
                <a:solidFill>
                  <a:srgbClr val="0070C0"/>
                </a:solidFill>
                <a:latin typeface="Consolas"/>
                <a:ea typeface="Consolas"/>
                <a:cs typeface="Consolas"/>
                <a:sym typeface="Consolas"/>
              </a:rPr>
              <a:t>VAR</a:t>
            </a:r>
            <a:r>
              <a:rPr b="0" i="0" lang="en-US" sz="1600" u="none" cap="none" strike="noStrike">
                <a:solidFill>
                  <a:srgbClr val="181818"/>
                </a:solidFill>
                <a:latin typeface="Consolas"/>
                <a:ea typeface="Consolas"/>
                <a:cs typeface="Consolas"/>
                <a:sym typeface="Consolas"/>
              </a:rPr>
              <a:t> = &lt;name&gt; </a:t>
            </a:r>
            <a:r>
              <a:rPr b="0" i="0" lang="en-US" sz="1600" u="none" cap="none" strike="noStrike">
                <a:solidFill>
                  <a:srgbClr val="00B050"/>
                </a:solidFill>
                <a:latin typeface="Consolas"/>
                <a:ea typeface="Consolas"/>
                <a:cs typeface="Consolas"/>
                <a:sym typeface="Consolas"/>
              </a:rPr>
              <a:t>RETURN</a:t>
            </a:r>
            <a:r>
              <a:rPr b="0" i="0" lang="en-US" sz="1600" u="none" cap="none" strike="noStrike">
                <a:solidFill>
                  <a:srgbClr val="181818"/>
                </a:solidFill>
                <a:latin typeface="Consolas"/>
                <a:ea typeface="Consolas"/>
                <a:cs typeface="Consolas"/>
                <a:sym typeface="Consolas"/>
              </a:rPr>
              <a:t> &lt;result_expression&gt;</a:t>
            </a:r>
            <a:endParaRPr/>
          </a:p>
          <a:p>
            <a:pPr indent="0" lvl="7" marL="0" marR="0" rtl="0" algn="l">
              <a:lnSpc>
                <a:spcPct val="90000"/>
              </a:lnSpc>
              <a:spcBef>
                <a:spcPts val="500"/>
              </a:spcBef>
              <a:spcAft>
                <a:spcPts val="0"/>
              </a:spcAft>
              <a:buClr>
                <a:srgbClr val="000000"/>
              </a:buClr>
              <a:buSzPts val="1600"/>
              <a:buFont typeface="Arial"/>
              <a:buNone/>
            </a:pPr>
            <a:r>
              <a:t/>
            </a:r>
            <a:endParaRPr b="0" i="0" sz="1600" u="none" cap="none" strike="noStrike">
              <a:solidFill>
                <a:srgbClr val="181818"/>
              </a:solidFill>
              <a:latin typeface="Consolas"/>
              <a:ea typeface="Consolas"/>
              <a:cs typeface="Consolas"/>
              <a:sym typeface="Consolas"/>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rgbClr val="181818"/>
                </a:solidFill>
                <a:latin typeface="Consolas"/>
                <a:ea typeface="Consolas"/>
                <a:cs typeface="Consolas"/>
                <a:sym typeface="Consolas"/>
              </a:rPr>
              <a:t>Example:</a:t>
            </a:r>
            <a:endParaRPr b="0" i="0" sz="1600" u="none" cap="none" strike="noStrike">
              <a:solidFill>
                <a:srgbClr val="181818"/>
              </a:solidFill>
              <a:latin typeface="Consolas"/>
              <a:ea typeface="Consolas"/>
              <a:cs typeface="Consolas"/>
              <a:sym typeface="Consolas"/>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rgbClr val="0070C0"/>
                </a:solidFill>
                <a:latin typeface="Consolas"/>
                <a:ea typeface="Consolas"/>
                <a:cs typeface="Consolas"/>
                <a:sym typeface="Consolas"/>
              </a:rPr>
              <a:t>VAR </a:t>
            </a:r>
            <a:r>
              <a:rPr b="0" i="0" lang="en-US" sz="1600" u="none" cap="none" strike="noStrike">
                <a:solidFill>
                  <a:schemeClr val="dk1"/>
                </a:solidFill>
                <a:latin typeface="Consolas"/>
                <a:ea typeface="Consolas"/>
                <a:cs typeface="Consolas"/>
                <a:sym typeface="Consolas"/>
              </a:rPr>
              <a:t>RevenuePriorYear = CALCULATE( [Revenue], SAMEPERIODLASTYEAR('Date'[Date]) ) </a:t>
            </a:r>
            <a:endParaRPr/>
          </a:p>
          <a:p>
            <a:pPr indent="0" lvl="7" marL="0" marR="0" rtl="0" algn="l">
              <a:lnSpc>
                <a:spcPct val="90000"/>
              </a:lnSpc>
              <a:spcBef>
                <a:spcPts val="500"/>
              </a:spcBef>
              <a:spcAft>
                <a:spcPts val="0"/>
              </a:spcAft>
              <a:buClr>
                <a:srgbClr val="000000"/>
              </a:buClr>
              <a:buSzPts val="1600"/>
              <a:buFont typeface="Arial"/>
              <a:buNone/>
            </a:pPr>
            <a:r>
              <a:t/>
            </a:r>
            <a:endParaRPr b="0" i="0" sz="1600" u="none" cap="none" strike="noStrike">
              <a:solidFill>
                <a:srgbClr val="181818"/>
              </a:solidFill>
              <a:latin typeface="Consolas"/>
              <a:ea typeface="Consolas"/>
              <a:cs typeface="Consolas"/>
              <a:sym typeface="Consolas"/>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rgbClr val="00B050"/>
                </a:solidFill>
                <a:latin typeface="Consolas"/>
                <a:ea typeface="Consolas"/>
                <a:cs typeface="Consolas"/>
                <a:sym typeface="Consolas"/>
              </a:rPr>
              <a:t>RETURN </a:t>
            </a:r>
            <a:endParaRPr/>
          </a:p>
          <a:p>
            <a:pPr indent="0" lvl="7" marL="0" marR="0" rtl="0" algn="l">
              <a:lnSpc>
                <a:spcPct val="90000"/>
              </a:lnSpc>
              <a:spcBef>
                <a:spcPts val="500"/>
              </a:spcBef>
              <a:spcAft>
                <a:spcPts val="0"/>
              </a:spcAft>
              <a:buClr>
                <a:srgbClr val="000000"/>
              </a:buClr>
              <a:buSzPts val="1600"/>
              <a:buFont typeface="Arial"/>
              <a:buNone/>
            </a:pPr>
            <a:r>
              <a:t/>
            </a:r>
            <a:endParaRPr b="0" i="0" sz="1600" u="none" cap="none" strike="noStrike">
              <a:solidFill>
                <a:srgbClr val="181818"/>
              </a:solidFill>
              <a:latin typeface="Consolas"/>
              <a:ea typeface="Consolas"/>
              <a:cs typeface="Consolas"/>
              <a:sym typeface="Consolas"/>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rgbClr val="181818"/>
                </a:solidFill>
                <a:latin typeface="Consolas"/>
                <a:ea typeface="Consolas"/>
                <a:cs typeface="Consolas"/>
                <a:sym typeface="Consolas"/>
              </a:rPr>
              <a:t>DIVIDE( [Revenue Measure] -</a:t>
            </a:r>
            <a:r>
              <a:rPr b="0" i="0" lang="en-US" sz="1600" u="none" cap="none" strike="noStrike">
                <a:solidFill>
                  <a:srgbClr val="0070C0"/>
                </a:solidFill>
                <a:latin typeface="Consolas"/>
                <a:ea typeface="Consolas"/>
                <a:cs typeface="Consolas"/>
                <a:sym typeface="Consolas"/>
              </a:rPr>
              <a:t>RevenuePriorYear, RevenuePriorYear</a:t>
            </a:r>
            <a:r>
              <a:rPr b="0" i="0" lang="en-US" sz="1600" u="none" cap="none" strike="noStrike">
                <a:solidFill>
                  <a:srgbClr val="181818"/>
                </a:solidFill>
                <a:latin typeface="Consolas"/>
                <a:ea typeface="Consolas"/>
                <a:cs typeface="Consolas"/>
                <a:sym typeface="Consolas"/>
              </a:rPr>
              <a:t> )</a:t>
            </a:r>
            <a:endParaRPr b="0" i="0" sz="1600" u="none" cap="none" strike="noStrike">
              <a:solidFill>
                <a:schemeClr val="dk1"/>
              </a:solidFill>
              <a:latin typeface="Consolas"/>
              <a:ea typeface="Consolas"/>
              <a:cs typeface="Consolas"/>
              <a:sym typeface="Consola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7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02" name="Google Shape;902;p7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DAX Quick Measures</a:t>
            </a:r>
            <a:endParaRPr/>
          </a:p>
        </p:txBody>
      </p:sp>
      <p:sp>
        <p:nvSpPr>
          <p:cNvPr id="903" name="Google Shape;903;p76"/>
          <p:cNvSpPr txBox="1"/>
          <p:nvPr>
            <p:ph idx="1" type="body"/>
          </p:nvPr>
        </p:nvSpPr>
        <p:spPr>
          <a:xfrm>
            <a:off x="415599" y="1412467"/>
            <a:ext cx="4938306"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sz="1600"/>
              <a:t>Power BI Desktop supports creating </a:t>
            </a:r>
            <a:endParaRPr/>
          </a:p>
          <a:p>
            <a:pPr indent="0" lvl="0" marL="101600" rtl="0" algn="l">
              <a:lnSpc>
                <a:spcPct val="115000"/>
              </a:lnSpc>
              <a:spcBef>
                <a:spcPts val="0"/>
              </a:spcBef>
              <a:spcAft>
                <a:spcPts val="0"/>
              </a:spcAft>
              <a:buSzPts val="2000"/>
              <a:buNone/>
            </a:pPr>
            <a:r>
              <a:rPr b="1" lang="en-US" sz="1600"/>
              <a:t>Quick Measures</a:t>
            </a:r>
            <a:endParaRPr/>
          </a:p>
          <a:p>
            <a:pPr indent="0" lvl="0" marL="101600" rtl="0" algn="l">
              <a:lnSpc>
                <a:spcPct val="115000"/>
              </a:lnSpc>
              <a:spcBef>
                <a:spcPts val="0"/>
              </a:spcBef>
              <a:spcAft>
                <a:spcPts val="0"/>
              </a:spcAft>
              <a:buSzPts val="2000"/>
              <a:buNone/>
            </a:pPr>
            <a:r>
              <a:t/>
            </a:r>
            <a:endParaRPr b="1" sz="1600"/>
          </a:p>
          <a:p>
            <a:pPr indent="0" lvl="0" marL="101600" rtl="0" algn="l">
              <a:lnSpc>
                <a:spcPct val="115000"/>
              </a:lnSpc>
              <a:spcBef>
                <a:spcPts val="0"/>
              </a:spcBef>
              <a:spcAft>
                <a:spcPts val="0"/>
              </a:spcAft>
              <a:buSzPts val="2000"/>
              <a:buNone/>
            </a:pPr>
            <a:r>
              <a:rPr lang="en-US" sz="1600"/>
              <a:t>Benefits:</a:t>
            </a:r>
            <a:endParaRPr/>
          </a:p>
          <a:p>
            <a:pPr indent="-355600" lvl="0" marL="457200" rtl="0" algn="l">
              <a:lnSpc>
                <a:spcPct val="115000"/>
              </a:lnSpc>
              <a:spcBef>
                <a:spcPts val="0"/>
              </a:spcBef>
              <a:spcAft>
                <a:spcPts val="0"/>
              </a:spcAft>
              <a:buSzPts val="2000"/>
              <a:buChar char="●"/>
            </a:pPr>
            <a:r>
              <a:rPr lang="en-US" sz="1600"/>
              <a:t>Quick and easy</a:t>
            </a:r>
            <a:endParaRPr/>
          </a:p>
          <a:p>
            <a:pPr indent="-355600" lvl="0" marL="457200" rtl="0" algn="l">
              <a:lnSpc>
                <a:spcPct val="115000"/>
              </a:lnSpc>
              <a:spcBef>
                <a:spcPts val="0"/>
              </a:spcBef>
              <a:spcAft>
                <a:spcPts val="0"/>
              </a:spcAft>
              <a:buSzPts val="2000"/>
              <a:buChar char="●"/>
            </a:pPr>
            <a:r>
              <a:rPr lang="en-US" sz="1600"/>
              <a:t>Common calculation templates are available</a:t>
            </a:r>
            <a:endParaRPr/>
          </a:p>
          <a:p>
            <a:pPr indent="-355600" lvl="0" marL="457200" rtl="0" algn="l">
              <a:lnSpc>
                <a:spcPct val="115000"/>
              </a:lnSpc>
              <a:spcBef>
                <a:spcPts val="0"/>
              </a:spcBef>
              <a:spcAft>
                <a:spcPts val="0"/>
              </a:spcAft>
              <a:buSzPts val="2000"/>
              <a:buChar char="●"/>
            </a:pPr>
            <a:r>
              <a:rPr lang="en-US" sz="1600"/>
              <a:t>Automatically creates the DAX expression</a:t>
            </a:r>
            <a:endParaRPr/>
          </a:p>
          <a:p>
            <a:pPr indent="-355600" lvl="0" marL="457200" rtl="0" algn="l">
              <a:lnSpc>
                <a:spcPct val="115000"/>
              </a:lnSpc>
              <a:spcBef>
                <a:spcPts val="0"/>
              </a:spcBef>
              <a:spcAft>
                <a:spcPts val="0"/>
              </a:spcAft>
              <a:buSzPts val="2000"/>
              <a:buChar char="●"/>
            </a:pPr>
            <a:r>
              <a:rPr lang="en-US" sz="1600"/>
              <a:t>No need to understand any DAX</a:t>
            </a:r>
            <a:endParaRPr/>
          </a:p>
          <a:p>
            <a:pPr indent="0" lvl="0" marL="101600" rtl="0" algn="l">
              <a:lnSpc>
                <a:spcPct val="115000"/>
              </a:lnSpc>
              <a:spcBef>
                <a:spcPts val="0"/>
              </a:spcBef>
              <a:spcAft>
                <a:spcPts val="0"/>
              </a:spcAft>
              <a:buSzPts val="2000"/>
              <a:buNone/>
            </a:pPr>
            <a:r>
              <a:t/>
            </a:r>
            <a:endParaRPr sz="1600"/>
          </a:p>
          <a:p>
            <a:pPr indent="0" lvl="0" marL="101600" rtl="0" algn="l">
              <a:lnSpc>
                <a:spcPct val="115000"/>
              </a:lnSpc>
              <a:spcBef>
                <a:spcPts val="0"/>
              </a:spcBef>
              <a:spcAft>
                <a:spcPts val="0"/>
              </a:spcAft>
              <a:buSzPts val="2000"/>
              <a:buNone/>
            </a:pPr>
            <a:r>
              <a:rPr lang="en-US" sz="1600"/>
              <a:t>Once created, they are like any other explicit measure</a:t>
            </a:r>
            <a:endParaRPr/>
          </a:p>
          <a:p>
            <a:pPr indent="-355600" lvl="0" marL="457200" rtl="0" algn="l">
              <a:lnSpc>
                <a:spcPct val="115000"/>
              </a:lnSpc>
              <a:spcBef>
                <a:spcPts val="0"/>
              </a:spcBef>
              <a:spcAft>
                <a:spcPts val="0"/>
              </a:spcAft>
              <a:buSzPts val="2000"/>
              <a:buChar char="●"/>
            </a:pPr>
            <a:r>
              <a:rPr lang="en-US" sz="1600"/>
              <a:t>To modify the measure, simply edit the formula</a:t>
            </a:r>
            <a:endParaRPr/>
          </a:p>
          <a:p>
            <a:pPr indent="-228600" lvl="0" marL="457200" rtl="0" algn="l">
              <a:lnSpc>
                <a:spcPct val="115000"/>
              </a:lnSpc>
              <a:spcBef>
                <a:spcPts val="0"/>
              </a:spcBef>
              <a:spcAft>
                <a:spcPts val="0"/>
              </a:spcAft>
              <a:buSzPts val="2000"/>
              <a:buNone/>
            </a:pPr>
            <a:r>
              <a:t/>
            </a:r>
            <a:endParaRPr sz="1600"/>
          </a:p>
          <a:p>
            <a:pPr indent="-228600" lvl="0" marL="457200" rtl="0" algn="l">
              <a:lnSpc>
                <a:spcPct val="115000"/>
              </a:lnSpc>
              <a:spcBef>
                <a:spcPts val="0"/>
              </a:spcBef>
              <a:spcAft>
                <a:spcPts val="0"/>
              </a:spcAft>
              <a:buSzPts val="2000"/>
              <a:buNone/>
            </a:pPr>
            <a:r>
              <a:t/>
            </a:r>
            <a:endParaRPr sz="1600"/>
          </a:p>
        </p:txBody>
      </p:sp>
      <p:pic>
        <p:nvPicPr>
          <p:cNvPr descr="This slide provides a screenshot of the Quick Measures window." id="904" name="Google Shape;904;p76"/>
          <p:cNvPicPr preferRelativeResize="0"/>
          <p:nvPr/>
        </p:nvPicPr>
        <p:blipFill rotWithShape="1">
          <a:blip r:embed="rId3">
            <a:alphaModFix/>
          </a:blip>
          <a:srcRect b="0" l="0" r="0" t="0"/>
          <a:stretch/>
        </p:blipFill>
        <p:spPr>
          <a:xfrm>
            <a:off x="5353906" y="1412468"/>
            <a:ext cx="6528038" cy="455508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7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10" name="Google Shape;910;p7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solidFill>
                  <a:schemeClr val="dk2"/>
                </a:solidFill>
              </a:rPr>
              <a:t>DAX Quick Suggestion AI generation (New)</a:t>
            </a:r>
            <a:endParaRPr>
              <a:solidFill>
                <a:schemeClr val="dk2"/>
              </a:solidFill>
            </a:endParaRPr>
          </a:p>
        </p:txBody>
      </p:sp>
      <p:sp>
        <p:nvSpPr>
          <p:cNvPr id="911" name="Google Shape;911;p77"/>
          <p:cNvSpPr txBox="1"/>
          <p:nvPr>
            <p:ph idx="1" type="body"/>
          </p:nvPr>
        </p:nvSpPr>
        <p:spPr>
          <a:xfrm>
            <a:off x="415599" y="1536634"/>
            <a:ext cx="5917468"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Quick measure suggestions assist in creating DAX measures using natural language instead of templates or writing DAX from scratch.</a:t>
            </a:r>
            <a:endParaRPr/>
          </a:p>
          <a:p>
            <a:pPr indent="-228600" lvl="0" marL="457200" rtl="0" algn="l">
              <a:lnSpc>
                <a:spcPct val="115000"/>
              </a:lnSpc>
              <a:spcBef>
                <a:spcPts val="0"/>
              </a:spcBef>
              <a:spcAft>
                <a:spcPts val="0"/>
              </a:spcAft>
              <a:buSzPts val="2000"/>
              <a:buNone/>
            </a:pPr>
            <a:r>
              <a:t/>
            </a:r>
            <a:endParaRPr/>
          </a:p>
        </p:txBody>
      </p:sp>
      <p:pic>
        <p:nvPicPr>
          <p:cNvPr id="912" name="Google Shape;912;p77"/>
          <p:cNvPicPr preferRelativeResize="0"/>
          <p:nvPr/>
        </p:nvPicPr>
        <p:blipFill rotWithShape="1">
          <a:blip r:embed="rId3">
            <a:alphaModFix/>
          </a:blip>
          <a:srcRect b="0" l="0" r="0" t="0"/>
          <a:stretch/>
        </p:blipFill>
        <p:spPr>
          <a:xfrm>
            <a:off x="6546410" y="1382196"/>
            <a:ext cx="1889928" cy="4869669"/>
          </a:xfrm>
          <a:prstGeom prst="rect">
            <a:avLst/>
          </a:prstGeom>
          <a:noFill/>
          <a:ln>
            <a:noFill/>
          </a:ln>
        </p:spPr>
      </p:pic>
      <p:pic>
        <p:nvPicPr>
          <p:cNvPr id="913" name="Google Shape;913;p77"/>
          <p:cNvPicPr preferRelativeResize="0"/>
          <p:nvPr/>
        </p:nvPicPr>
        <p:blipFill rotWithShape="1">
          <a:blip r:embed="rId4">
            <a:alphaModFix/>
          </a:blip>
          <a:srcRect b="0" l="0" r="0" t="0"/>
          <a:stretch/>
        </p:blipFill>
        <p:spPr>
          <a:xfrm>
            <a:off x="8949117" y="1428804"/>
            <a:ext cx="2745317" cy="486966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7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19" name="Google Shape;919;p7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Iterator functions</a:t>
            </a:r>
            <a:endParaRPr/>
          </a:p>
        </p:txBody>
      </p:sp>
      <p:sp>
        <p:nvSpPr>
          <p:cNvPr id="920" name="Google Shape;920;p78"/>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Iterator functions enumerate all rows of a given table and evaluate a given expression for each row</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They provide flexibility over how calculations summarize data</a:t>
            </a:r>
            <a:endParaRPr/>
          </a:p>
          <a:p>
            <a:pPr indent="-355600" lvl="0" marL="457200" rtl="0" algn="l">
              <a:lnSpc>
                <a:spcPct val="115000"/>
              </a:lnSpc>
              <a:spcBef>
                <a:spcPts val="0"/>
              </a:spcBef>
              <a:spcAft>
                <a:spcPts val="0"/>
              </a:spcAft>
              <a:buSzPts val="2000"/>
              <a:buChar char="●"/>
            </a:pPr>
            <a:r>
              <a:rPr lang="en-US"/>
              <a:t>All iterator functions require Table and Expression</a:t>
            </a:r>
            <a:endParaRPr/>
          </a:p>
          <a:p>
            <a:pPr indent="-355600" lvl="0" marL="457200" rtl="0" algn="l">
              <a:lnSpc>
                <a:spcPct val="115000"/>
              </a:lnSpc>
              <a:spcBef>
                <a:spcPts val="0"/>
              </a:spcBef>
              <a:spcAft>
                <a:spcPts val="0"/>
              </a:spcAft>
              <a:buSzPts val="2000"/>
              <a:buChar char="●"/>
            </a:pPr>
            <a:r>
              <a:rPr lang="en-US"/>
              <a:t>The expression must return scalar or single value</a:t>
            </a:r>
            <a:endParaRPr/>
          </a:p>
          <a:p>
            <a:pPr indent="-355600" lvl="0" marL="457200" rtl="0" algn="l">
              <a:lnSpc>
                <a:spcPct val="115000"/>
              </a:lnSpc>
              <a:spcBef>
                <a:spcPts val="0"/>
              </a:spcBef>
              <a:spcAft>
                <a:spcPts val="0"/>
              </a:spcAft>
              <a:buSzPts val="2000"/>
              <a:buChar char="●"/>
            </a:pPr>
            <a:r>
              <a:rPr lang="en-US"/>
              <a:t>Iterator functions are easily identified by the appended “X”</a:t>
            </a:r>
            <a:endParaRPr/>
          </a:p>
          <a:p>
            <a:pPr indent="0" lvl="0" marL="101600" rtl="0" algn="l">
              <a:lnSpc>
                <a:spcPct val="115000"/>
              </a:lnSpc>
              <a:spcBef>
                <a:spcPts val="0"/>
              </a:spcBef>
              <a:spcAft>
                <a:spcPts val="0"/>
              </a:spcAft>
              <a:buSzPts val="2000"/>
              <a:buNone/>
            </a:pPr>
            <a:r>
              <a:t/>
            </a:r>
            <a:endParaRPr/>
          </a:p>
          <a:p>
            <a:pPr indent="0" lvl="0" marL="101600" rtl="0" algn="l">
              <a:lnSpc>
                <a:spcPct val="115000"/>
              </a:lnSpc>
              <a:spcBef>
                <a:spcPts val="0"/>
              </a:spcBef>
              <a:spcAft>
                <a:spcPts val="0"/>
              </a:spcAft>
              <a:buSzPts val="2000"/>
              <a:buNone/>
            </a:pPr>
            <a:r>
              <a:rPr lang="en-US"/>
              <a:t>For example:</a:t>
            </a:r>
            <a:endParaRPr/>
          </a:p>
          <a:p>
            <a:pPr indent="-355600" lvl="0" marL="457200" rtl="0" algn="l">
              <a:lnSpc>
                <a:spcPct val="115000"/>
              </a:lnSpc>
              <a:spcBef>
                <a:spcPts val="0"/>
              </a:spcBef>
              <a:spcAft>
                <a:spcPts val="0"/>
              </a:spcAft>
              <a:buSzPts val="2000"/>
              <a:buChar char="●"/>
            </a:pPr>
            <a:r>
              <a:rPr lang="en-US"/>
              <a:t>Common aggregation: SUMX, AVERAGEX, COUNTX, MINX, and MAXX</a:t>
            </a:r>
            <a:endParaRPr/>
          </a:p>
          <a:p>
            <a:pPr indent="-355600" lvl="0" marL="457200" rtl="0" algn="l">
              <a:lnSpc>
                <a:spcPct val="115000"/>
              </a:lnSpc>
              <a:spcBef>
                <a:spcPts val="0"/>
              </a:spcBef>
              <a:spcAft>
                <a:spcPts val="0"/>
              </a:spcAft>
              <a:buSzPts val="2000"/>
              <a:buChar char="●"/>
            </a:pPr>
            <a:r>
              <a:rPr lang="en-US"/>
              <a:t>Special: CONCATENATEX, and RANKX</a:t>
            </a:r>
            <a:endParaRPr/>
          </a:p>
          <a:p>
            <a:pPr indent="-228600" lvl="0" marL="457200" rtl="0" algn="l">
              <a:lnSpc>
                <a:spcPct val="115000"/>
              </a:lnSpc>
              <a:spcBef>
                <a:spcPts val="0"/>
              </a:spcBef>
              <a:spcAft>
                <a:spcPts val="0"/>
              </a:spcAft>
              <a:buSzPts val="2000"/>
              <a:buNone/>
            </a:pPr>
            <a:r>
              <a:t/>
            </a:r>
            <a:endParaRPr/>
          </a:p>
          <a:p>
            <a:pPr indent="-228600" lvl="0" marL="457200" rtl="0" algn="l">
              <a:lnSpc>
                <a:spcPct val="115000"/>
              </a:lnSpc>
              <a:spcBef>
                <a:spcPts val="0"/>
              </a:spcBef>
              <a:spcAft>
                <a:spcPts val="0"/>
              </a:spcAft>
              <a:buSzPts val="2000"/>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7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26" name="Google Shape;926;p7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Iterator functions</a:t>
            </a:r>
            <a:endParaRPr/>
          </a:p>
        </p:txBody>
      </p:sp>
      <p:sp>
        <p:nvSpPr>
          <p:cNvPr id="927" name="Google Shape;927;p79"/>
          <p:cNvSpPr txBox="1"/>
          <p:nvPr/>
        </p:nvSpPr>
        <p:spPr>
          <a:xfrm>
            <a:off x="415599" y="1253331"/>
            <a:ext cx="10515600" cy="552891"/>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2"/>
              </a:buClr>
              <a:buSzPts val="2000"/>
              <a:buFont typeface="Century Gothic"/>
              <a:buNone/>
            </a:pPr>
            <a:r>
              <a:rPr b="0" i="0" lang="en-US" sz="2000" u="none" cap="none" strike="noStrike">
                <a:solidFill>
                  <a:schemeClr val="dk2"/>
                </a:solidFill>
                <a:latin typeface="Century Gothic"/>
                <a:ea typeface="Century Gothic"/>
                <a:cs typeface="Century Gothic"/>
                <a:sym typeface="Century Gothic"/>
              </a:rPr>
              <a:t>Example</a:t>
            </a:r>
            <a:endParaRPr/>
          </a:p>
        </p:txBody>
      </p:sp>
      <p:sp>
        <p:nvSpPr>
          <p:cNvPr id="928" name="Google Shape;928;p79"/>
          <p:cNvSpPr txBox="1"/>
          <p:nvPr/>
        </p:nvSpPr>
        <p:spPr>
          <a:xfrm>
            <a:off x="536691" y="1806222"/>
            <a:ext cx="8687235" cy="1647217"/>
          </a:xfrm>
          <a:prstGeom prst="rect">
            <a:avLst/>
          </a:prstGeom>
          <a:solidFill>
            <a:srgbClr val="FFFFFF"/>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Consolas"/>
                <a:ea typeface="Consolas"/>
                <a:cs typeface="Consolas"/>
                <a:sym typeface="Consolas"/>
              </a:rPr>
              <a:t>Measure = </a:t>
            </a:r>
            <a:br>
              <a:rPr b="0" i="0" lang="en-US" sz="1800" u="none" cap="none" strike="noStrike">
                <a:solidFill>
                  <a:srgbClr val="000000"/>
                </a:solidFill>
                <a:latin typeface="Consolas"/>
                <a:ea typeface="Consolas"/>
                <a:cs typeface="Consolas"/>
                <a:sym typeface="Consolas"/>
              </a:rPr>
            </a:br>
            <a:r>
              <a:rPr b="0" i="0" lang="en-US" sz="1800" u="none" cap="none" strike="noStrike">
                <a:solidFill>
                  <a:srgbClr val="000000"/>
                </a:solidFill>
                <a:latin typeface="Consolas"/>
                <a:ea typeface="Consolas"/>
                <a:cs typeface="Consolas"/>
                <a:sym typeface="Consolas"/>
              </a:rPr>
              <a:t>SUMX(</a:t>
            </a:r>
            <a:br>
              <a:rPr b="0" i="0" lang="en-US" sz="1800" u="none" cap="none" strike="noStrike">
                <a:solidFill>
                  <a:srgbClr val="000000"/>
                </a:solidFill>
                <a:latin typeface="Consolas"/>
                <a:ea typeface="Consolas"/>
                <a:cs typeface="Consolas"/>
                <a:sym typeface="Consolas"/>
              </a:rPr>
            </a:br>
            <a:r>
              <a:rPr b="0" i="0" lang="en-US" sz="1800" u="none" cap="none" strike="noStrike">
                <a:solidFill>
                  <a:srgbClr val="000000"/>
                </a:solidFill>
                <a:latin typeface="Consolas"/>
                <a:ea typeface="Consolas"/>
                <a:cs typeface="Consolas"/>
                <a:sym typeface="Consolas"/>
              </a:rPr>
              <a:t>	&lt;Table&gt;,</a:t>
            </a:r>
            <a:br>
              <a:rPr b="0" i="0" lang="en-US" sz="1800" u="none" cap="none" strike="noStrike">
                <a:solidFill>
                  <a:srgbClr val="000000"/>
                </a:solidFill>
                <a:latin typeface="Consolas"/>
                <a:ea typeface="Consolas"/>
                <a:cs typeface="Consolas"/>
                <a:sym typeface="Consolas"/>
              </a:rPr>
            </a:br>
            <a:r>
              <a:rPr b="0" i="0" lang="en-US" sz="1800" u="none" cap="none" strike="noStrike">
                <a:solidFill>
                  <a:srgbClr val="000000"/>
                </a:solidFill>
                <a:latin typeface="Consolas"/>
                <a:ea typeface="Consolas"/>
                <a:cs typeface="Consolas"/>
                <a:sym typeface="Consolas"/>
              </a:rPr>
              <a:t>	&lt;Expression&gt;</a:t>
            </a:r>
            <a:br>
              <a:rPr b="0" i="0" lang="en-US" sz="1800" u="none" cap="none" strike="noStrike">
                <a:solidFill>
                  <a:srgbClr val="000000"/>
                </a:solidFill>
                <a:latin typeface="Consolas"/>
                <a:ea typeface="Consolas"/>
                <a:cs typeface="Consolas"/>
                <a:sym typeface="Consolas"/>
              </a:rPr>
            </a:br>
            <a:r>
              <a:rPr b="0" i="0" lang="en-US" sz="1800" u="none" cap="none" strike="noStrike">
                <a:solidFill>
                  <a:srgbClr val="000000"/>
                </a:solidFill>
                <a:latin typeface="Consolas"/>
                <a:ea typeface="Consolas"/>
                <a:cs typeface="Consolas"/>
                <a:sym typeface="Consolas"/>
              </a:rPr>
              <a:t>)</a:t>
            </a:r>
            <a:endParaRPr/>
          </a:p>
        </p:txBody>
      </p:sp>
      <p:sp>
        <p:nvSpPr>
          <p:cNvPr id="929" name="Google Shape;929;p79"/>
          <p:cNvSpPr txBox="1"/>
          <p:nvPr/>
        </p:nvSpPr>
        <p:spPr>
          <a:xfrm>
            <a:off x="1409928" y="3592008"/>
            <a:ext cx="8687235" cy="1647217"/>
          </a:xfrm>
          <a:prstGeom prst="rect">
            <a:avLst/>
          </a:prstGeom>
          <a:solidFill>
            <a:srgbClr val="FFFFFF"/>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4472C4"/>
              </a:buClr>
              <a:buSzPts val="1800"/>
              <a:buFont typeface="Arial"/>
              <a:buNone/>
            </a:pPr>
            <a:r>
              <a:rPr b="0" i="0" lang="en-US" sz="1800" u="none" cap="none" strike="noStrike">
                <a:solidFill>
                  <a:srgbClr val="4472C4"/>
                </a:solidFill>
                <a:latin typeface="Consolas"/>
                <a:ea typeface="Consolas"/>
                <a:cs typeface="Consolas"/>
                <a:sym typeface="Consolas"/>
              </a:rPr>
              <a:t>Revenue = </a:t>
            </a:r>
            <a:br>
              <a:rPr b="0" i="0" lang="en-US" sz="1800" u="none" cap="none" strike="noStrike">
                <a:solidFill>
                  <a:srgbClr val="4472C4"/>
                </a:solidFill>
                <a:latin typeface="Consolas"/>
                <a:ea typeface="Consolas"/>
                <a:cs typeface="Consolas"/>
                <a:sym typeface="Consolas"/>
              </a:rPr>
            </a:br>
            <a:r>
              <a:rPr b="0" i="0" lang="en-US" sz="1800" u="none" cap="none" strike="noStrike">
                <a:solidFill>
                  <a:srgbClr val="4472C4"/>
                </a:solidFill>
                <a:latin typeface="Consolas"/>
                <a:ea typeface="Consolas"/>
                <a:cs typeface="Consolas"/>
                <a:sym typeface="Consolas"/>
              </a:rPr>
              <a:t>SUMX(</a:t>
            </a:r>
            <a:br>
              <a:rPr b="0" i="0" lang="en-US" sz="1800" u="none" cap="none" strike="noStrike">
                <a:solidFill>
                  <a:srgbClr val="4472C4"/>
                </a:solidFill>
                <a:latin typeface="Consolas"/>
                <a:ea typeface="Consolas"/>
                <a:cs typeface="Consolas"/>
                <a:sym typeface="Consolas"/>
              </a:rPr>
            </a:br>
            <a:r>
              <a:rPr b="0" i="0" lang="en-US" sz="1800" u="none" cap="none" strike="noStrike">
                <a:solidFill>
                  <a:srgbClr val="4472C4"/>
                </a:solidFill>
                <a:latin typeface="Consolas"/>
                <a:ea typeface="Consolas"/>
                <a:cs typeface="Consolas"/>
                <a:sym typeface="Consolas"/>
              </a:rPr>
              <a:t>	Sales,</a:t>
            </a:r>
            <a:br>
              <a:rPr b="0" i="0" lang="en-US" sz="1800" u="none" cap="none" strike="noStrike">
                <a:solidFill>
                  <a:srgbClr val="4472C4"/>
                </a:solidFill>
                <a:latin typeface="Consolas"/>
                <a:ea typeface="Consolas"/>
                <a:cs typeface="Consolas"/>
                <a:sym typeface="Consolas"/>
              </a:rPr>
            </a:br>
            <a:r>
              <a:rPr b="0" i="0" lang="en-US" sz="1800" u="none" cap="none" strike="noStrike">
                <a:solidFill>
                  <a:srgbClr val="4472C4"/>
                </a:solidFill>
                <a:latin typeface="Consolas"/>
                <a:ea typeface="Consolas"/>
                <a:cs typeface="Consolas"/>
                <a:sym typeface="Consolas"/>
              </a:rPr>
              <a:t>	Sales[Order Quantity] * Sales[Unit Price]</a:t>
            </a:r>
            <a:br>
              <a:rPr b="0" i="0" lang="en-US" sz="1800" u="none" cap="none" strike="noStrike">
                <a:solidFill>
                  <a:srgbClr val="4472C4"/>
                </a:solidFill>
                <a:latin typeface="Consolas"/>
                <a:ea typeface="Consolas"/>
                <a:cs typeface="Consolas"/>
                <a:sym typeface="Consolas"/>
              </a:rPr>
            </a:br>
            <a:r>
              <a:rPr b="0" i="0" lang="en-US" sz="1800" u="none" cap="none" strike="noStrike">
                <a:solidFill>
                  <a:srgbClr val="4472C4"/>
                </a:solidFill>
                <a:latin typeface="Consolas"/>
                <a:ea typeface="Consolas"/>
                <a:cs typeface="Consolas"/>
                <a:sym typeface="Consolas"/>
              </a:rPr>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70" name="Google Shape;270;p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NEW Analytics Stack Microsoft Fabric</a:t>
            </a:r>
            <a:br>
              <a:rPr lang="en-US"/>
            </a:br>
            <a:endParaRPr/>
          </a:p>
        </p:txBody>
      </p:sp>
      <p:pic>
        <p:nvPicPr>
          <p:cNvPr descr="Diagram of the software as a service foundation beneath the different experiences of Fabric." id="271" name="Google Shape;271;p8"/>
          <p:cNvPicPr preferRelativeResize="0"/>
          <p:nvPr/>
        </p:nvPicPr>
        <p:blipFill rotWithShape="1">
          <a:blip r:embed="rId3">
            <a:alphaModFix/>
          </a:blip>
          <a:srcRect b="0" l="0" r="0" t="0"/>
          <a:stretch/>
        </p:blipFill>
        <p:spPr>
          <a:xfrm>
            <a:off x="584061" y="1435501"/>
            <a:ext cx="11023876" cy="414265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8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35" name="Google Shape;935;p8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Iterator functions example</a:t>
            </a:r>
            <a:endParaRPr/>
          </a:p>
        </p:txBody>
      </p:sp>
      <p:pic>
        <p:nvPicPr>
          <p:cNvPr descr="Image shows table with two columns shown: Order Quantity and Unit Price. " id="936" name="Google Shape;936;p80"/>
          <p:cNvPicPr preferRelativeResize="0"/>
          <p:nvPr/>
        </p:nvPicPr>
        <p:blipFill rotWithShape="1">
          <a:blip r:embed="rId3">
            <a:alphaModFix/>
          </a:blip>
          <a:srcRect b="67726" l="13627" r="0" t="-1"/>
          <a:stretch/>
        </p:blipFill>
        <p:spPr>
          <a:xfrm>
            <a:off x="0" y="1904605"/>
            <a:ext cx="6096000" cy="4953395"/>
          </a:xfrm>
          <a:prstGeom prst="rect">
            <a:avLst/>
          </a:prstGeom>
          <a:noFill/>
          <a:ln>
            <a:noFill/>
          </a:ln>
        </p:spPr>
      </p:pic>
      <p:sp>
        <p:nvSpPr>
          <p:cNvPr descr="For each row, the Order Quantity and Unit Price values are multiplied." id="937" name="Google Shape;937;p80"/>
          <p:cNvSpPr txBox="1"/>
          <p:nvPr/>
        </p:nvSpPr>
        <p:spPr>
          <a:xfrm>
            <a:off x="6182061" y="2476386"/>
            <a:ext cx="1764255" cy="43473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2800" u="none" cap="none" strike="noStrike">
                <a:solidFill>
                  <a:srgbClr val="191919"/>
                </a:solidFill>
                <a:latin typeface="Quattrocento Sans"/>
                <a:ea typeface="Quattrocento Sans"/>
                <a:cs typeface="Quattrocento Sans"/>
                <a:sym typeface="Quattrocento Sans"/>
              </a:rPr>
              <a:t>10.38</a:t>
            </a:r>
            <a:endParaRPr/>
          </a:p>
          <a:p>
            <a:pPr indent="0" lvl="0" marL="0" marR="0" rtl="0" algn="r">
              <a:lnSpc>
                <a:spcPct val="100000"/>
              </a:lnSpc>
              <a:spcBef>
                <a:spcPts val="900"/>
              </a:spcBef>
              <a:spcAft>
                <a:spcPts val="0"/>
              </a:spcAft>
              <a:buNone/>
            </a:pPr>
            <a:r>
              <a:rPr b="0" i="0" lang="en-US" sz="2800" u="none" cap="none" strike="noStrike">
                <a:solidFill>
                  <a:srgbClr val="191919"/>
                </a:solidFill>
                <a:latin typeface="Quattrocento Sans"/>
                <a:ea typeface="Quattrocento Sans"/>
                <a:cs typeface="Quattrocento Sans"/>
                <a:sym typeface="Quattrocento Sans"/>
              </a:rPr>
              <a:t>80.76</a:t>
            </a:r>
            <a:endParaRPr/>
          </a:p>
          <a:p>
            <a:pPr indent="0" lvl="0" marL="0" marR="0" rtl="0" algn="r">
              <a:lnSpc>
                <a:spcPct val="100000"/>
              </a:lnSpc>
              <a:spcBef>
                <a:spcPts val="900"/>
              </a:spcBef>
              <a:spcAft>
                <a:spcPts val="0"/>
              </a:spcAft>
              <a:buNone/>
            </a:pPr>
            <a:r>
              <a:rPr b="0" i="0" lang="en-US" sz="2800" u="none" cap="none" strike="noStrike">
                <a:solidFill>
                  <a:srgbClr val="191919"/>
                </a:solidFill>
                <a:latin typeface="Quattrocento Sans"/>
                <a:ea typeface="Quattrocento Sans"/>
                <a:cs typeface="Quattrocento Sans"/>
                <a:sym typeface="Quattrocento Sans"/>
              </a:rPr>
              <a:t>419.46</a:t>
            </a:r>
            <a:endParaRPr/>
          </a:p>
          <a:p>
            <a:pPr indent="0" lvl="0" marL="0" marR="0" rtl="0" algn="r">
              <a:lnSpc>
                <a:spcPct val="100000"/>
              </a:lnSpc>
              <a:spcBef>
                <a:spcPts val="900"/>
              </a:spcBef>
              <a:spcAft>
                <a:spcPts val="0"/>
              </a:spcAft>
              <a:buNone/>
            </a:pPr>
            <a:r>
              <a:rPr b="0" i="0" lang="en-US" sz="2800" u="none" cap="none" strike="noStrike">
                <a:solidFill>
                  <a:srgbClr val="191919"/>
                </a:solidFill>
                <a:latin typeface="Quattrocento Sans"/>
                <a:ea typeface="Quattrocento Sans"/>
                <a:cs typeface="Quattrocento Sans"/>
                <a:sym typeface="Quattrocento Sans"/>
              </a:rPr>
              <a:t>874.79</a:t>
            </a:r>
            <a:endParaRPr/>
          </a:p>
          <a:p>
            <a:pPr indent="0" lvl="0" marL="0" marR="0" rtl="0" algn="r">
              <a:lnSpc>
                <a:spcPct val="100000"/>
              </a:lnSpc>
              <a:spcBef>
                <a:spcPts val="900"/>
              </a:spcBef>
              <a:spcAft>
                <a:spcPts val="0"/>
              </a:spcAft>
              <a:buNone/>
            </a:pPr>
            <a:r>
              <a:rPr b="0" i="0" lang="en-US" sz="2800" u="none" cap="none" strike="noStrike">
                <a:solidFill>
                  <a:srgbClr val="191919"/>
                </a:solidFill>
                <a:latin typeface="Quattrocento Sans"/>
                <a:ea typeface="Quattrocento Sans"/>
                <a:cs typeface="Quattrocento Sans"/>
                <a:sym typeface="Quattrocento Sans"/>
              </a:rPr>
              <a:t>809.76</a:t>
            </a:r>
            <a:endParaRPr/>
          </a:p>
          <a:p>
            <a:pPr indent="0" lvl="0" marL="0" marR="0" rtl="0" algn="r">
              <a:lnSpc>
                <a:spcPct val="100000"/>
              </a:lnSpc>
              <a:spcBef>
                <a:spcPts val="900"/>
              </a:spcBef>
              <a:spcAft>
                <a:spcPts val="0"/>
              </a:spcAft>
              <a:buNone/>
            </a:pPr>
            <a:r>
              <a:rPr b="0" i="0" lang="en-US" sz="2800" u="none" cap="none" strike="noStrike">
                <a:solidFill>
                  <a:srgbClr val="191919"/>
                </a:solidFill>
                <a:latin typeface="Quattrocento Sans"/>
                <a:ea typeface="Quattrocento Sans"/>
                <a:cs typeface="Quattrocento Sans"/>
                <a:sym typeface="Quattrocento Sans"/>
              </a:rPr>
              <a:t>714.70</a:t>
            </a:r>
            <a:endParaRPr/>
          </a:p>
          <a:p>
            <a:pPr indent="0" lvl="0" marL="0" marR="0" rtl="0" algn="r">
              <a:lnSpc>
                <a:spcPct val="100000"/>
              </a:lnSpc>
              <a:spcBef>
                <a:spcPts val="900"/>
              </a:spcBef>
              <a:spcAft>
                <a:spcPts val="0"/>
              </a:spcAft>
              <a:buNone/>
            </a:pPr>
            <a:r>
              <a:rPr b="0" i="0" lang="en-US" sz="2800" u="none" cap="none" strike="noStrike">
                <a:solidFill>
                  <a:srgbClr val="191919"/>
                </a:solidFill>
                <a:latin typeface="Quattrocento Sans"/>
                <a:ea typeface="Quattrocento Sans"/>
                <a:cs typeface="Quattrocento Sans"/>
                <a:sym typeface="Quattrocento Sans"/>
              </a:rPr>
              <a:t>1,429.40</a:t>
            </a:r>
            <a:endParaRPr/>
          </a:p>
          <a:p>
            <a:pPr indent="0" lvl="0" marL="0" marR="0" rtl="0" algn="r">
              <a:lnSpc>
                <a:spcPct val="100000"/>
              </a:lnSpc>
              <a:spcBef>
                <a:spcPts val="900"/>
              </a:spcBef>
              <a:spcAft>
                <a:spcPts val="0"/>
              </a:spcAft>
              <a:buNone/>
            </a:pPr>
            <a:r>
              <a:rPr b="0" i="0" lang="en-US" sz="2800" u="none" cap="none" strike="noStrike">
                <a:solidFill>
                  <a:srgbClr val="191919"/>
                </a:solidFill>
                <a:latin typeface="Quattrocento Sans"/>
                <a:ea typeface="Quattrocento Sans"/>
                <a:cs typeface="Quattrocento Sans"/>
                <a:sym typeface="Quattrocento Sans"/>
              </a:rPr>
              <a:t>…</a:t>
            </a:r>
            <a:endParaRPr/>
          </a:p>
        </p:txBody>
      </p:sp>
      <p:grpSp>
        <p:nvGrpSpPr>
          <p:cNvPr descr="The sum of the evaluated row calculations are summed together to produce the final amount, which is $208,202.17." id="938" name="Google Shape;938;p80"/>
          <p:cNvGrpSpPr/>
          <p:nvPr/>
        </p:nvGrpSpPr>
        <p:grpSpPr>
          <a:xfrm>
            <a:off x="8807804" y="4087595"/>
            <a:ext cx="2638721" cy="594574"/>
            <a:chOff x="8807804" y="4087595"/>
            <a:chExt cx="2638721" cy="594574"/>
          </a:xfrm>
        </p:grpSpPr>
        <p:sp>
          <p:nvSpPr>
            <p:cNvPr id="939" name="Google Shape;939;p80"/>
            <p:cNvSpPr txBox="1"/>
            <p:nvPr/>
          </p:nvSpPr>
          <p:spPr>
            <a:xfrm>
              <a:off x="8857561" y="4087595"/>
              <a:ext cx="2588964" cy="594574"/>
            </a:xfrm>
            <a:prstGeom prst="rect">
              <a:avLst/>
            </a:prstGeom>
            <a:solidFill>
              <a:srgbClr val="D8D8D8"/>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Consolas"/>
                <a:ea typeface="Consolas"/>
                <a:cs typeface="Consolas"/>
                <a:sym typeface="Consolas"/>
              </a:endParaRPr>
            </a:p>
          </p:txBody>
        </p:sp>
        <p:sp>
          <p:nvSpPr>
            <p:cNvPr id="940" name="Google Shape;940;p80"/>
            <p:cNvSpPr txBox="1"/>
            <p:nvPr/>
          </p:nvSpPr>
          <p:spPr>
            <a:xfrm>
              <a:off x="8807804" y="4087595"/>
              <a:ext cx="503817" cy="52322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2800" u="none" cap="none" strike="noStrike">
                  <a:solidFill>
                    <a:srgbClr val="191919"/>
                  </a:solidFill>
                  <a:latin typeface="Quattrocento Sans"/>
                  <a:ea typeface="Quattrocento Sans"/>
                  <a:cs typeface="Quattrocento Sans"/>
                  <a:sym typeface="Quattrocento Sans"/>
                </a:rPr>
                <a:t>∑</a:t>
              </a:r>
              <a:endParaRPr/>
            </a:p>
          </p:txBody>
        </p:sp>
        <p:sp>
          <p:nvSpPr>
            <p:cNvPr id="941" name="Google Shape;941;p80"/>
            <p:cNvSpPr txBox="1"/>
            <p:nvPr/>
          </p:nvSpPr>
          <p:spPr>
            <a:xfrm>
              <a:off x="9294398" y="4133315"/>
              <a:ext cx="2043860" cy="52322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2800" u="none" cap="none" strike="noStrike">
                  <a:solidFill>
                    <a:srgbClr val="191919"/>
                  </a:solidFill>
                  <a:latin typeface="Quattrocento Sans"/>
                  <a:ea typeface="Quattrocento Sans"/>
                  <a:cs typeface="Quattrocento Sans"/>
                  <a:sym typeface="Quattrocento Sans"/>
                </a:rPr>
                <a:t>208,202.17</a:t>
              </a: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8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47" name="Google Shape;947;p8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Automatic Date Table</a:t>
            </a:r>
            <a:endParaRPr/>
          </a:p>
        </p:txBody>
      </p:sp>
      <p:sp>
        <p:nvSpPr>
          <p:cNvPr id="948" name="Google Shape;948;p81"/>
          <p:cNvSpPr txBox="1"/>
          <p:nvPr>
            <p:ph idx="1" type="body"/>
          </p:nvPr>
        </p:nvSpPr>
        <p:spPr>
          <a:xfrm>
            <a:off x="415598" y="1470118"/>
            <a:ext cx="11360799" cy="1273082"/>
          </a:xfrm>
          <a:prstGeom prst="rect">
            <a:avLst/>
          </a:prstGeom>
          <a:noFill/>
          <a:ln>
            <a:noFill/>
          </a:ln>
        </p:spPr>
        <p:txBody>
          <a:bodyPr anchorCtr="0" anchor="t" bIns="91425" lIns="91425" spcFirstLastPara="1" rIns="91425" wrap="square" tIns="91425">
            <a:normAutofit fontScale="85000" lnSpcReduction="10000"/>
          </a:bodyPr>
          <a:lstStyle/>
          <a:p>
            <a:pPr indent="0" lvl="0" marL="101600" rtl="0" algn="l">
              <a:lnSpc>
                <a:spcPct val="115000"/>
              </a:lnSpc>
              <a:spcBef>
                <a:spcPts val="0"/>
              </a:spcBef>
              <a:spcAft>
                <a:spcPts val="0"/>
              </a:spcAft>
              <a:buSzPct val="117647"/>
              <a:buNone/>
            </a:pPr>
            <a:r>
              <a:rPr lang="en-US"/>
              <a:t>By default, Power BI automatically generates a concealed date table for any table that includes a Date or </a:t>
            </a:r>
            <a:r>
              <a:rPr b="1" lang="en-US"/>
              <a:t>DateTime</a:t>
            </a:r>
            <a:r>
              <a:rPr lang="en-US"/>
              <a:t> column on one side of a relationship. These automatically generated calendars encompass all dates up to the end of the year, irrespective of the actual date range within the table.</a:t>
            </a:r>
            <a:endParaRPr/>
          </a:p>
        </p:txBody>
      </p:sp>
      <p:pic>
        <p:nvPicPr>
          <p:cNvPr id="949" name="Google Shape;949;p81"/>
          <p:cNvPicPr preferRelativeResize="0"/>
          <p:nvPr/>
        </p:nvPicPr>
        <p:blipFill rotWithShape="1">
          <a:blip r:embed="rId3">
            <a:alphaModFix/>
          </a:blip>
          <a:srcRect b="0" l="0" r="0" t="0"/>
          <a:stretch/>
        </p:blipFill>
        <p:spPr>
          <a:xfrm>
            <a:off x="1345260" y="2611159"/>
            <a:ext cx="1695891" cy="3422617"/>
          </a:xfrm>
          <a:prstGeom prst="rect">
            <a:avLst/>
          </a:prstGeom>
          <a:noFill/>
          <a:ln>
            <a:noFill/>
          </a:ln>
        </p:spPr>
      </p:pic>
      <p:pic>
        <p:nvPicPr>
          <p:cNvPr id="950" name="Google Shape;950;p81"/>
          <p:cNvPicPr preferRelativeResize="0"/>
          <p:nvPr/>
        </p:nvPicPr>
        <p:blipFill rotWithShape="1">
          <a:blip r:embed="rId4">
            <a:alphaModFix/>
          </a:blip>
          <a:srcRect b="0" l="0" r="0" t="0"/>
          <a:stretch/>
        </p:blipFill>
        <p:spPr>
          <a:xfrm>
            <a:off x="4236376" y="3403195"/>
            <a:ext cx="4851918" cy="2833635"/>
          </a:xfrm>
          <a:prstGeom prst="rect">
            <a:avLst/>
          </a:prstGeom>
          <a:noFill/>
          <a:ln cap="sq" cmpd="sng" w="1905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951" name="Google Shape;951;p81"/>
          <p:cNvSpPr/>
          <p:nvPr/>
        </p:nvSpPr>
        <p:spPr>
          <a:xfrm>
            <a:off x="1617852" y="4294599"/>
            <a:ext cx="1248638" cy="24658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52" name="Google Shape;952;p81"/>
          <p:cNvSpPr/>
          <p:nvPr/>
        </p:nvSpPr>
        <p:spPr>
          <a:xfrm>
            <a:off x="1617852" y="5785485"/>
            <a:ext cx="1248638" cy="24658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53" name="Google Shape;953;p81"/>
          <p:cNvSpPr/>
          <p:nvPr/>
        </p:nvSpPr>
        <p:spPr>
          <a:xfrm>
            <a:off x="3195263" y="4351054"/>
            <a:ext cx="729465" cy="1681011"/>
          </a:xfrm>
          <a:prstGeom prst="rightBrace">
            <a:avLst>
              <a:gd fmla="val 8333" name="adj1"/>
              <a:gd fmla="val 50000" name="adj2"/>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954" name="Google Shape;954;p81"/>
          <p:cNvSpPr txBox="1"/>
          <p:nvPr/>
        </p:nvSpPr>
        <p:spPr>
          <a:xfrm>
            <a:off x="4140485" y="6272790"/>
            <a:ext cx="525009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Calibri"/>
                <a:ea typeface="Calibri"/>
                <a:cs typeface="Calibri"/>
                <a:sym typeface="Calibri"/>
              </a:rPr>
              <a:t>Automatically created a hidden date table in the background containing all these columns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8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60" name="Google Shape;960;p82"/>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3200"/>
              <a:t>PROS &amp; CONS AUTOMATIC DATE TABLES</a:t>
            </a:r>
            <a:endParaRPr sz="3200"/>
          </a:p>
        </p:txBody>
      </p:sp>
      <p:sp>
        <p:nvSpPr>
          <p:cNvPr id="961" name="Google Shape;961;p82"/>
          <p:cNvSpPr txBox="1"/>
          <p:nvPr>
            <p:ph idx="1" type="body"/>
          </p:nvPr>
        </p:nvSpPr>
        <p:spPr>
          <a:xfrm>
            <a:off x="610808" y="2400863"/>
            <a:ext cx="4105030" cy="2955261"/>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sz="1600"/>
              <a:t>Automatically generated</a:t>
            </a:r>
            <a:endParaRPr/>
          </a:p>
          <a:p>
            <a:pPr indent="0" lvl="0" marL="101600" rtl="0" algn="l">
              <a:lnSpc>
                <a:spcPct val="115000"/>
              </a:lnSpc>
              <a:spcBef>
                <a:spcPts val="0"/>
              </a:spcBef>
              <a:spcAft>
                <a:spcPts val="0"/>
              </a:spcAft>
              <a:buSzPts val="2000"/>
              <a:buNone/>
            </a:pPr>
            <a:r>
              <a:t/>
            </a:r>
            <a:endParaRPr sz="1600"/>
          </a:p>
          <a:p>
            <a:pPr indent="-355600" lvl="0" marL="457200" rtl="0" algn="l">
              <a:lnSpc>
                <a:spcPct val="115000"/>
              </a:lnSpc>
              <a:spcBef>
                <a:spcPts val="0"/>
              </a:spcBef>
              <a:spcAft>
                <a:spcPts val="0"/>
              </a:spcAft>
              <a:buSzPts val="2000"/>
              <a:buChar char="●"/>
            </a:pPr>
            <a:r>
              <a:rPr lang="en-US" sz="1600"/>
              <a:t>No code or additional table required</a:t>
            </a:r>
            <a:endParaRPr/>
          </a:p>
          <a:p>
            <a:pPr indent="0" lvl="0" marL="101600" rtl="0" algn="l">
              <a:lnSpc>
                <a:spcPct val="115000"/>
              </a:lnSpc>
              <a:spcBef>
                <a:spcPts val="0"/>
              </a:spcBef>
              <a:spcAft>
                <a:spcPts val="0"/>
              </a:spcAft>
              <a:buSzPts val="2000"/>
              <a:buNone/>
            </a:pPr>
            <a:r>
              <a:t/>
            </a:r>
            <a:endParaRPr sz="1600"/>
          </a:p>
          <a:p>
            <a:pPr indent="-355600" lvl="0" marL="457200" rtl="0" algn="l">
              <a:lnSpc>
                <a:spcPct val="115000"/>
              </a:lnSpc>
              <a:spcBef>
                <a:spcPts val="0"/>
              </a:spcBef>
              <a:spcAft>
                <a:spcPts val="0"/>
              </a:spcAft>
              <a:buSzPts val="2000"/>
              <a:buChar char="●"/>
            </a:pPr>
            <a:r>
              <a:rPr lang="en-US" sz="1600"/>
              <a:t> Built-in date Hierarchies aren’t automatically generated</a:t>
            </a:r>
            <a:endParaRPr/>
          </a:p>
        </p:txBody>
      </p:sp>
      <p:sp>
        <p:nvSpPr>
          <p:cNvPr id="962" name="Google Shape;962;p82"/>
          <p:cNvSpPr txBox="1"/>
          <p:nvPr/>
        </p:nvSpPr>
        <p:spPr>
          <a:xfrm>
            <a:off x="6866057" y="2308565"/>
            <a:ext cx="4105030" cy="2955261"/>
          </a:xfrm>
          <a:prstGeom prst="rect">
            <a:avLst/>
          </a:prstGeom>
          <a:noFill/>
          <a:ln>
            <a:noFill/>
          </a:ln>
        </p:spPr>
        <p:txBody>
          <a:bodyPr anchorCtr="0" anchor="t" bIns="91425" lIns="91425" spcFirstLastPara="1" rIns="91425" wrap="square" tIns="91425">
            <a:normAutofit/>
          </a:bodyPr>
          <a:lstStyle/>
          <a:p>
            <a:pPr indent="-355600" lvl="0" marL="457200" marR="0" rtl="0" algn="l">
              <a:lnSpc>
                <a:spcPct val="115000"/>
              </a:lnSpc>
              <a:spcBef>
                <a:spcPts val="0"/>
              </a:spcBef>
              <a:spcAft>
                <a:spcPts val="0"/>
              </a:spcAft>
              <a:buClr>
                <a:schemeClr val="dk2"/>
              </a:buClr>
              <a:buSzPts val="2000"/>
              <a:buFont typeface="Century Gothic"/>
              <a:buChar char="●"/>
            </a:pPr>
            <a:r>
              <a:rPr b="0" i="0" lang="en-US" sz="1600" u="none" cap="none" strike="noStrike">
                <a:solidFill>
                  <a:schemeClr val="dk2"/>
                </a:solidFill>
                <a:latin typeface="Century Gothic"/>
                <a:ea typeface="Century Gothic"/>
                <a:cs typeface="Century Gothic"/>
                <a:sym typeface="Century Gothic"/>
              </a:rPr>
              <a:t>Hidden background table that not be modified</a:t>
            </a:r>
            <a:endParaRPr/>
          </a:p>
          <a:p>
            <a:pPr indent="0" lvl="0" marL="101600" marR="0" rtl="0" algn="l">
              <a:lnSpc>
                <a:spcPct val="115000"/>
              </a:lnSpc>
              <a:spcBef>
                <a:spcPts val="0"/>
              </a:spcBef>
              <a:spcAft>
                <a:spcPts val="0"/>
              </a:spcAft>
              <a:buClr>
                <a:schemeClr val="dk2"/>
              </a:buClr>
              <a:buSzPts val="2000"/>
              <a:buFont typeface="Century Gothic"/>
              <a:buNone/>
            </a:pPr>
            <a:r>
              <a:t/>
            </a:r>
            <a:endParaRPr b="0" i="0" sz="1600" u="none" cap="none" strike="noStrike">
              <a:solidFill>
                <a:schemeClr val="dk2"/>
              </a:solidFill>
              <a:latin typeface="Century Gothic"/>
              <a:ea typeface="Century Gothic"/>
              <a:cs typeface="Century Gothic"/>
              <a:sym typeface="Century Gothic"/>
            </a:endParaRPr>
          </a:p>
          <a:p>
            <a:pPr indent="-355600" lvl="0" marL="457200" marR="0" rtl="0" algn="l">
              <a:lnSpc>
                <a:spcPct val="115000"/>
              </a:lnSpc>
              <a:spcBef>
                <a:spcPts val="0"/>
              </a:spcBef>
              <a:spcAft>
                <a:spcPts val="0"/>
              </a:spcAft>
              <a:buClr>
                <a:schemeClr val="dk2"/>
              </a:buClr>
              <a:buSzPts val="2000"/>
              <a:buFont typeface="Century Gothic"/>
              <a:buChar char="●"/>
            </a:pPr>
            <a:r>
              <a:rPr b="0" i="0" lang="en-US" sz="1600" u="none" cap="none" strike="noStrike">
                <a:solidFill>
                  <a:schemeClr val="dk2"/>
                </a:solidFill>
                <a:latin typeface="Century Gothic"/>
                <a:ea typeface="Century Gothic"/>
                <a:cs typeface="Century Gothic"/>
                <a:sym typeface="Century Gothic"/>
              </a:rPr>
              <a:t>Inflates the Power BI file size due to every date field in your table having a auto-date table</a:t>
            </a:r>
            <a:endParaRPr/>
          </a:p>
          <a:p>
            <a:pPr indent="0" lvl="0" marL="101600" marR="0" rtl="0" algn="l">
              <a:lnSpc>
                <a:spcPct val="115000"/>
              </a:lnSpc>
              <a:spcBef>
                <a:spcPts val="0"/>
              </a:spcBef>
              <a:spcAft>
                <a:spcPts val="0"/>
              </a:spcAft>
              <a:buClr>
                <a:schemeClr val="dk2"/>
              </a:buClr>
              <a:buSzPts val="2000"/>
              <a:buFont typeface="Century Gothic"/>
              <a:buNone/>
            </a:pPr>
            <a:r>
              <a:t/>
            </a:r>
            <a:endParaRPr b="0" i="0" sz="1600" u="none" cap="none" strike="noStrike">
              <a:solidFill>
                <a:schemeClr val="dk2"/>
              </a:solidFill>
              <a:latin typeface="Century Gothic"/>
              <a:ea typeface="Century Gothic"/>
              <a:cs typeface="Century Gothic"/>
              <a:sym typeface="Century Gothic"/>
            </a:endParaRPr>
          </a:p>
          <a:p>
            <a:pPr indent="-355600" lvl="0" marL="457200" marR="0" rtl="0" algn="l">
              <a:lnSpc>
                <a:spcPct val="115000"/>
              </a:lnSpc>
              <a:spcBef>
                <a:spcPts val="0"/>
              </a:spcBef>
              <a:spcAft>
                <a:spcPts val="0"/>
              </a:spcAft>
              <a:buClr>
                <a:schemeClr val="dk2"/>
              </a:buClr>
              <a:buSzPts val="2000"/>
              <a:buFont typeface="Century Gothic"/>
              <a:buChar char="●"/>
            </a:pPr>
            <a:r>
              <a:rPr b="0" i="0" lang="en-US" sz="1600" u="none" cap="none" strike="noStrike">
                <a:solidFill>
                  <a:schemeClr val="dk2"/>
                </a:solidFill>
                <a:latin typeface="Century Gothic"/>
                <a:ea typeface="Century Gothic"/>
                <a:cs typeface="Century Gothic"/>
                <a:sym typeface="Century Gothic"/>
              </a:rPr>
              <a:t> Not a centralized date dimension table</a:t>
            </a:r>
            <a:endParaRPr/>
          </a:p>
        </p:txBody>
      </p:sp>
      <p:cxnSp>
        <p:nvCxnSpPr>
          <p:cNvPr id="963" name="Google Shape;963;p82"/>
          <p:cNvCxnSpPr/>
          <p:nvPr/>
        </p:nvCxnSpPr>
        <p:spPr>
          <a:xfrm>
            <a:off x="5496674" y="1803227"/>
            <a:ext cx="0" cy="3251658"/>
          </a:xfrm>
          <a:prstGeom prst="straightConnector1">
            <a:avLst/>
          </a:prstGeom>
          <a:noFill/>
          <a:ln cap="flat" cmpd="sng" w="19050">
            <a:solidFill>
              <a:srgbClr val="BFBFBF"/>
            </a:solidFill>
            <a:prstDash val="solid"/>
            <a:round/>
            <a:headEnd len="sm" w="sm" type="none"/>
            <a:tailEnd len="sm" w="sm" type="none"/>
          </a:ln>
        </p:spPr>
      </p:cxnSp>
      <p:sp>
        <p:nvSpPr>
          <p:cNvPr id="964" name="Google Shape;964;p82"/>
          <p:cNvSpPr txBox="1"/>
          <p:nvPr/>
        </p:nvSpPr>
        <p:spPr>
          <a:xfrm>
            <a:off x="1718705" y="1467596"/>
            <a:ext cx="1363539" cy="7635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Century Gothic"/>
              <a:buNone/>
            </a:pPr>
            <a:r>
              <a:rPr b="1" i="0" lang="en-US" sz="3200" u="none" cap="none" strike="noStrike">
                <a:solidFill>
                  <a:schemeClr val="dk1"/>
                </a:solidFill>
                <a:latin typeface="Century Gothic"/>
                <a:ea typeface="Century Gothic"/>
                <a:cs typeface="Century Gothic"/>
                <a:sym typeface="Century Gothic"/>
              </a:rPr>
              <a:t>PROS</a:t>
            </a:r>
            <a:endParaRPr b="1" i="0" sz="3200" u="none" cap="none" strike="noStrike">
              <a:solidFill>
                <a:schemeClr val="dk1"/>
              </a:solidFill>
              <a:latin typeface="Century Gothic"/>
              <a:ea typeface="Century Gothic"/>
              <a:cs typeface="Century Gothic"/>
              <a:sym typeface="Century Gothic"/>
            </a:endParaRPr>
          </a:p>
        </p:txBody>
      </p:sp>
      <p:sp>
        <p:nvSpPr>
          <p:cNvPr id="965" name="Google Shape;965;p82"/>
          <p:cNvSpPr txBox="1"/>
          <p:nvPr/>
        </p:nvSpPr>
        <p:spPr>
          <a:xfrm>
            <a:off x="8004777" y="1421447"/>
            <a:ext cx="1363539" cy="7635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Century Gothic"/>
              <a:buNone/>
            </a:pPr>
            <a:r>
              <a:rPr b="1" i="0" lang="en-US" sz="3200" u="none" cap="none" strike="noStrike">
                <a:solidFill>
                  <a:schemeClr val="dk1"/>
                </a:solidFill>
                <a:latin typeface="Century Gothic"/>
                <a:ea typeface="Century Gothic"/>
                <a:cs typeface="Century Gothic"/>
                <a:sym typeface="Century Gothic"/>
              </a:rPr>
              <a:t>Cons</a:t>
            </a:r>
            <a:endParaRPr b="1" i="0" sz="3200" u="none" cap="none" strike="noStrike">
              <a:solidFill>
                <a:schemeClr val="dk1"/>
              </a:solidFill>
              <a:latin typeface="Century Gothic"/>
              <a:ea typeface="Century Gothic"/>
              <a:cs typeface="Century Gothic"/>
              <a:sym typeface="Century Gothic"/>
            </a:endParaRPr>
          </a:p>
        </p:txBody>
      </p:sp>
      <p:pic>
        <p:nvPicPr>
          <p:cNvPr id="966" name="Google Shape;966;p82"/>
          <p:cNvPicPr preferRelativeResize="0"/>
          <p:nvPr/>
        </p:nvPicPr>
        <p:blipFill rotWithShape="1">
          <a:blip r:embed="rId3">
            <a:alphaModFix/>
          </a:blip>
          <a:srcRect b="0" l="0" r="0" t="0"/>
          <a:stretch/>
        </p:blipFill>
        <p:spPr>
          <a:xfrm>
            <a:off x="9275848" y="1511273"/>
            <a:ext cx="535972" cy="535972"/>
          </a:xfrm>
          <a:prstGeom prst="rect">
            <a:avLst/>
          </a:prstGeom>
          <a:noFill/>
          <a:ln>
            <a:noFill/>
          </a:ln>
        </p:spPr>
      </p:pic>
      <p:pic>
        <p:nvPicPr>
          <p:cNvPr id="967" name="Google Shape;967;p82"/>
          <p:cNvPicPr preferRelativeResize="0"/>
          <p:nvPr/>
        </p:nvPicPr>
        <p:blipFill rotWithShape="1">
          <a:blip r:embed="rId4">
            <a:alphaModFix/>
          </a:blip>
          <a:srcRect b="0" l="0" r="0" t="0"/>
          <a:stretch/>
        </p:blipFill>
        <p:spPr>
          <a:xfrm>
            <a:off x="2988572" y="1511273"/>
            <a:ext cx="544641" cy="54464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8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73" name="Google Shape;973;p8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Date Dimension Table Requirements Checklist</a:t>
            </a:r>
            <a:endParaRPr/>
          </a:p>
        </p:txBody>
      </p:sp>
      <p:sp>
        <p:nvSpPr>
          <p:cNvPr id="974" name="Google Shape;974;p83"/>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50000"/>
              </a:lnSpc>
              <a:spcBef>
                <a:spcPts val="0"/>
              </a:spcBef>
              <a:spcAft>
                <a:spcPts val="0"/>
              </a:spcAft>
              <a:buSzPts val="2000"/>
              <a:buFont typeface="Noto Sans Symbols"/>
              <a:buChar char="✔"/>
            </a:pPr>
            <a:r>
              <a:rPr lang="en-US">
                <a:latin typeface="Century Gothic"/>
                <a:ea typeface="Century Gothic"/>
                <a:cs typeface="Century Gothic"/>
                <a:sym typeface="Century Gothic"/>
              </a:rPr>
              <a:t>It should encompass all days corresponding to the years presented in your fact tables.</a:t>
            </a:r>
            <a:endParaRPr/>
          </a:p>
          <a:p>
            <a:pPr indent="-228600" lvl="0" marL="457200" rtl="0" algn="l">
              <a:lnSpc>
                <a:spcPct val="150000"/>
              </a:lnSpc>
              <a:spcBef>
                <a:spcPts val="0"/>
              </a:spcBef>
              <a:spcAft>
                <a:spcPts val="0"/>
              </a:spcAft>
              <a:buSzPts val="2000"/>
              <a:buFont typeface="Noto Sans Symbols"/>
              <a:buNone/>
            </a:pPr>
            <a:r>
              <a:t/>
            </a:r>
            <a:endParaRPr>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Noto Sans Symbols"/>
              <a:buChar char="✔"/>
            </a:pPr>
            <a:r>
              <a:rPr lang="en-US">
                <a:latin typeface="Century Gothic"/>
                <a:ea typeface="Century Gothic"/>
                <a:cs typeface="Century Gothic"/>
                <a:sym typeface="Century Gothic"/>
              </a:rPr>
              <a:t>It is necessary to designate at least one field as a Date or DateTime data type.</a:t>
            </a:r>
            <a:endParaRPr/>
          </a:p>
          <a:p>
            <a:pPr indent="-228600" lvl="0" marL="457200" rtl="0" algn="l">
              <a:lnSpc>
                <a:spcPct val="150000"/>
              </a:lnSpc>
              <a:spcBef>
                <a:spcPts val="0"/>
              </a:spcBef>
              <a:spcAft>
                <a:spcPts val="0"/>
              </a:spcAft>
              <a:buSzPts val="2000"/>
              <a:buFont typeface="Noto Sans Symbols"/>
              <a:buNone/>
            </a:pPr>
            <a:r>
              <a:t/>
            </a:r>
            <a:endParaRPr>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Noto Sans Symbols"/>
              <a:buChar char="✔"/>
            </a:pPr>
            <a:r>
              <a:rPr lang="en-US">
                <a:latin typeface="Century Gothic"/>
                <a:ea typeface="Century Gothic"/>
                <a:cs typeface="Century Gothic"/>
                <a:sym typeface="Century Gothic"/>
              </a:rPr>
              <a:t>Duplicate dates or datetime values are not permissible.</a:t>
            </a:r>
            <a:endParaRPr/>
          </a:p>
          <a:p>
            <a:pPr indent="-228600" lvl="0" marL="457200" rtl="0" algn="l">
              <a:lnSpc>
                <a:spcPct val="150000"/>
              </a:lnSpc>
              <a:spcBef>
                <a:spcPts val="0"/>
              </a:spcBef>
              <a:spcAft>
                <a:spcPts val="0"/>
              </a:spcAft>
              <a:buSzPts val="2000"/>
              <a:buFont typeface="Noto Sans Symbols"/>
              <a:buNone/>
            </a:pPr>
            <a:r>
              <a:t/>
            </a:r>
            <a:endParaRPr>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Noto Sans Symbols"/>
              <a:buChar char="✔"/>
            </a:pPr>
            <a:r>
              <a:rPr lang="en-US">
                <a:latin typeface="Century Gothic"/>
                <a:ea typeface="Century Gothic"/>
                <a:cs typeface="Century Gothic"/>
                <a:sym typeface="Century Gothic"/>
              </a:rPr>
              <a:t>If utilizing a time component within a date column, all times must be uniform (e.g., 12:00 PM).</a:t>
            </a:r>
            <a:endParaRPr/>
          </a:p>
          <a:p>
            <a:pPr indent="-228600" lvl="0" marL="457200" rtl="0" algn="l">
              <a:lnSpc>
                <a:spcPct val="150000"/>
              </a:lnSpc>
              <a:spcBef>
                <a:spcPts val="0"/>
              </a:spcBef>
              <a:spcAft>
                <a:spcPts val="0"/>
              </a:spcAft>
              <a:buSzPts val="2000"/>
              <a:buFont typeface="Noto Sans Symbols"/>
              <a:buNone/>
            </a:pPr>
            <a:r>
              <a:t/>
            </a:r>
            <a:endParaRPr>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Noto Sans Symbols"/>
              <a:buChar char="✔"/>
            </a:pPr>
            <a:r>
              <a:rPr lang="en-US">
                <a:latin typeface="Century Gothic"/>
                <a:ea typeface="Century Gothic"/>
                <a:cs typeface="Century Gothic"/>
                <a:sym typeface="Century Gothic"/>
              </a:rPr>
              <a:t>While not mandatory, it is recommended to label it as a date table for optimal use.</a:t>
            </a:r>
            <a:endParaRPr>
              <a:latin typeface="Century Gothic"/>
              <a:ea typeface="Century Gothic"/>
              <a:cs typeface="Century Gothic"/>
              <a:sym typeface="Century Gothic"/>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8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80" name="Google Shape;980;p8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CALENDAR Function</a:t>
            </a:r>
            <a:endParaRPr/>
          </a:p>
        </p:txBody>
      </p:sp>
      <p:sp>
        <p:nvSpPr>
          <p:cNvPr id="981" name="Google Shape;981;p84"/>
          <p:cNvSpPr txBox="1"/>
          <p:nvPr>
            <p:ph idx="1" type="body"/>
          </p:nvPr>
        </p:nvSpPr>
        <p:spPr>
          <a:xfrm>
            <a:off x="415599" y="1298662"/>
            <a:ext cx="11360799" cy="909736"/>
          </a:xfrm>
          <a:prstGeom prst="rect">
            <a:avLst/>
          </a:prstGeom>
          <a:noFill/>
          <a:ln>
            <a:noFill/>
          </a:ln>
        </p:spPr>
        <p:txBody>
          <a:bodyPr anchorCtr="0" anchor="t" bIns="91425" lIns="91425" spcFirstLastPara="1" rIns="91425" wrap="square" tIns="91425">
            <a:normAutofit fontScale="77500" lnSpcReduction="20000"/>
          </a:bodyPr>
          <a:lstStyle/>
          <a:p>
            <a:pPr indent="-355600" lvl="0" marL="457200" rtl="0" algn="l">
              <a:lnSpc>
                <a:spcPct val="115000"/>
              </a:lnSpc>
              <a:spcBef>
                <a:spcPts val="0"/>
              </a:spcBef>
              <a:spcAft>
                <a:spcPts val="0"/>
              </a:spcAft>
              <a:buSzPct val="129032"/>
              <a:buChar char="●"/>
            </a:pPr>
            <a:r>
              <a:rPr lang="en-US"/>
              <a:t>Returns a table with one column of all dates between start and end date</a:t>
            </a:r>
            <a:endParaRPr/>
          </a:p>
          <a:p>
            <a:pPr indent="0" lvl="0" marL="101600" rtl="0" algn="l">
              <a:lnSpc>
                <a:spcPct val="115000"/>
              </a:lnSpc>
              <a:spcBef>
                <a:spcPts val="0"/>
              </a:spcBef>
              <a:spcAft>
                <a:spcPts val="0"/>
              </a:spcAft>
              <a:buSzPct val="129032"/>
              <a:buNone/>
            </a:pPr>
            <a:r>
              <a:t/>
            </a:r>
            <a:endParaRPr/>
          </a:p>
          <a:p>
            <a:pPr indent="-355600" lvl="0" marL="457200" rtl="0" algn="l">
              <a:lnSpc>
                <a:spcPct val="115000"/>
              </a:lnSpc>
              <a:spcBef>
                <a:spcPts val="0"/>
              </a:spcBef>
              <a:spcAft>
                <a:spcPts val="0"/>
              </a:spcAft>
              <a:buSzPct val="129032"/>
              <a:buChar char="●"/>
            </a:pPr>
            <a:r>
              <a:rPr lang="en-US"/>
              <a:t>Dates can also be referenced from date fields in other tables as seen in example 2</a:t>
            </a:r>
            <a:endParaRPr/>
          </a:p>
        </p:txBody>
      </p:sp>
      <p:sp>
        <p:nvSpPr>
          <p:cNvPr id="982" name="Google Shape;982;p84"/>
          <p:cNvSpPr txBox="1"/>
          <p:nvPr/>
        </p:nvSpPr>
        <p:spPr>
          <a:xfrm>
            <a:off x="782512" y="2438865"/>
            <a:ext cx="6984753" cy="581053"/>
          </a:xfrm>
          <a:prstGeom prst="rect">
            <a:avLst/>
          </a:prstGeom>
          <a:solidFill>
            <a:srgbClr val="D8D8D8"/>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Consolas"/>
                <a:ea typeface="Consolas"/>
                <a:cs typeface="Consolas"/>
                <a:sym typeface="Consolas"/>
              </a:rPr>
              <a:t>=CALENDAR(StartDate,EndDate)</a:t>
            </a:r>
            <a:endParaRPr b="0" i="0" sz="1800" u="none" cap="none" strike="noStrike">
              <a:solidFill>
                <a:schemeClr val="dk1"/>
              </a:solidFill>
              <a:latin typeface="Consolas"/>
              <a:ea typeface="Consolas"/>
              <a:cs typeface="Consolas"/>
              <a:sym typeface="Consolas"/>
            </a:endParaRPr>
          </a:p>
        </p:txBody>
      </p:sp>
      <p:sp>
        <p:nvSpPr>
          <p:cNvPr id="983" name="Google Shape;983;p84"/>
          <p:cNvSpPr txBox="1"/>
          <p:nvPr/>
        </p:nvSpPr>
        <p:spPr>
          <a:xfrm>
            <a:off x="782512" y="3268315"/>
            <a:ext cx="6984753" cy="2101628"/>
          </a:xfrm>
          <a:prstGeom prst="rect">
            <a:avLst/>
          </a:prstGeom>
          <a:solidFill>
            <a:srgbClr val="D8D8D8"/>
          </a:solidFill>
          <a:ln>
            <a:noFill/>
          </a:ln>
        </p:spPr>
        <p:txBody>
          <a:bodyPr anchorCtr="0" anchor="ctr" bIns="45700" lIns="91425" spcFirstLastPara="1" rIns="91425" wrap="square" tIns="45700">
            <a:normAutofit fontScale="85000" lnSpcReduction="20000"/>
          </a:bodyPr>
          <a:lstStyle/>
          <a:p>
            <a:pPr indent="0" lvl="2" marL="0" marR="0" rtl="0" algn="l">
              <a:lnSpc>
                <a:spcPct val="90000"/>
              </a:lnSpc>
              <a:spcBef>
                <a:spcPts val="0"/>
              </a:spcBef>
              <a:spcAft>
                <a:spcPts val="0"/>
              </a:spcAft>
              <a:buClr>
                <a:srgbClr val="000000"/>
              </a:buClr>
              <a:buSzPct val="100000"/>
              <a:buFont typeface="Arial"/>
              <a:buNone/>
            </a:pPr>
            <a:r>
              <a:rPr b="0" i="0" lang="en-US" sz="1800" u="none" cap="none" strike="noStrike">
                <a:solidFill>
                  <a:srgbClr val="0070C0"/>
                </a:solidFill>
                <a:latin typeface="Consolas"/>
                <a:ea typeface="Consolas"/>
                <a:cs typeface="Consolas"/>
                <a:sym typeface="Consolas"/>
              </a:rPr>
              <a:t>Example 1: </a:t>
            </a:r>
            <a:r>
              <a:rPr b="0" i="0" lang="en-US" sz="1800" u="none" cap="none" strike="noStrike">
                <a:solidFill>
                  <a:schemeClr val="dk1"/>
                </a:solidFill>
                <a:latin typeface="Consolas"/>
                <a:ea typeface="Consolas"/>
                <a:cs typeface="Consolas"/>
                <a:sym typeface="Consolas"/>
              </a:rPr>
              <a:t>CALENDAR DATE( 2020,01,01), DATE (2023,12,31)</a:t>
            </a:r>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rgbClr val="0070C0"/>
                </a:solidFill>
                <a:latin typeface="Consolas"/>
                <a:ea typeface="Consolas"/>
                <a:cs typeface="Consolas"/>
                <a:sym typeface="Consolas"/>
              </a:rPr>
              <a:t>Example 2: </a:t>
            </a:r>
            <a:br>
              <a:rPr b="0" i="0" lang="en-US" sz="1800" u="none" cap="none" strike="noStrike">
                <a:solidFill>
                  <a:schemeClr val="dk1"/>
                </a:solidFill>
                <a:latin typeface="Consolas"/>
                <a:ea typeface="Consolas"/>
                <a:cs typeface="Consolas"/>
                <a:sym typeface="Consolas"/>
              </a:rPr>
            </a:br>
            <a:br>
              <a:rPr b="0" i="0" lang="en-US" sz="1800" u="none" cap="none" strike="noStrike">
                <a:solidFill>
                  <a:schemeClr val="dk1"/>
                </a:solidFill>
                <a:latin typeface="Consolas"/>
                <a:ea typeface="Consolas"/>
                <a:cs typeface="Consolas"/>
                <a:sym typeface="Consolas"/>
              </a:rPr>
            </a:br>
            <a:r>
              <a:rPr b="0" i="0" lang="en-US" sz="1800" u="none" cap="none" strike="noStrike">
                <a:solidFill>
                  <a:schemeClr val="dk1"/>
                </a:solidFill>
                <a:latin typeface="Consolas"/>
                <a:ea typeface="Consolas"/>
                <a:cs typeface="Consolas"/>
                <a:sym typeface="Consolas"/>
              </a:rPr>
              <a:t>CALENDAR</a:t>
            </a:r>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chemeClr val="dk1"/>
                </a:solidFill>
                <a:latin typeface="Consolas"/>
                <a:ea typeface="Consolas"/>
                <a:cs typeface="Consolas"/>
                <a:sym typeface="Consolas"/>
              </a:rPr>
              <a:t>DATE( YEAR ( MIN (Sales [Order Date] )), 1,1)</a:t>
            </a:r>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chemeClr val="dk1"/>
                </a:solidFill>
                <a:latin typeface="Consolas"/>
                <a:ea typeface="Consolas"/>
                <a:cs typeface="Consolas"/>
                <a:sym typeface="Consolas"/>
              </a:rPr>
              <a:t>DATE( YEAR ( MAX (Sales [Order Date] )), 12,31)</a:t>
            </a:r>
            <a:endParaRPr b="0" i="0" sz="1800" u="none" cap="none" strike="noStrike">
              <a:solidFill>
                <a:schemeClr val="dk1"/>
              </a:solidFill>
              <a:latin typeface="Consolas"/>
              <a:ea typeface="Consolas"/>
              <a:cs typeface="Consolas"/>
              <a:sym typeface="Consolas"/>
            </a:endParaRPr>
          </a:p>
        </p:txBody>
      </p:sp>
      <p:pic>
        <p:nvPicPr>
          <p:cNvPr id="984" name="Google Shape;984;p84"/>
          <p:cNvPicPr preferRelativeResize="0"/>
          <p:nvPr/>
        </p:nvPicPr>
        <p:blipFill rotWithShape="1">
          <a:blip r:embed="rId3">
            <a:alphaModFix/>
          </a:blip>
          <a:srcRect b="0" l="0" r="0" t="0"/>
          <a:stretch/>
        </p:blipFill>
        <p:spPr>
          <a:xfrm>
            <a:off x="8375345" y="2294559"/>
            <a:ext cx="3257216" cy="3831591"/>
          </a:xfrm>
          <a:prstGeom prst="rect">
            <a:avLst/>
          </a:prstGeom>
          <a:noFill/>
          <a:ln>
            <a:noFill/>
          </a:ln>
        </p:spPr>
      </p:pic>
      <p:cxnSp>
        <p:nvCxnSpPr>
          <p:cNvPr id="985" name="Google Shape;985;p84"/>
          <p:cNvCxnSpPr/>
          <p:nvPr/>
        </p:nvCxnSpPr>
        <p:spPr>
          <a:xfrm>
            <a:off x="4602822" y="2753474"/>
            <a:ext cx="3698697" cy="184935"/>
          </a:xfrm>
          <a:prstGeom prst="straightConnector1">
            <a:avLst/>
          </a:prstGeom>
          <a:noFill/>
          <a:ln cap="flat" cmpd="sng" w="38100">
            <a:solidFill>
              <a:srgbClr val="FE2E08"/>
            </a:solidFill>
            <a:prstDash val="solid"/>
            <a:round/>
            <a:headEnd len="sm" w="sm" type="none"/>
            <a:tailEnd len="med" w="med" type="triangle"/>
          </a:ln>
          <a:effectLst>
            <a:outerShdw blurRad="50800" rotWithShape="0" algn="t" dir="5400000" dist="38100">
              <a:srgbClr val="000000">
                <a:alpha val="40000"/>
              </a:srgbClr>
            </a:outerShdw>
          </a:effectLst>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8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91" name="Google Shape;991;p8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CALENDARAUTO Function</a:t>
            </a:r>
            <a:endParaRPr/>
          </a:p>
        </p:txBody>
      </p:sp>
      <p:sp>
        <p:nvSpPr>
          <p:cNvPr id="992" name="Google Shape;992;p85"/>
          <p:cNvSpPr txBox="1"/>
          <p:nvPr>
            <p:ph idx="1" type="body"/>
          </p:nvPr>
        </p:nvSpPr>
        <p:spPr>
          <a:xfrm>
            <a:off x="415599" y="1298662"/>
            <a:ext cx="11360799" cy="909736"/>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Returns a table with one column of dates based on a fiscal year end month. The</a:t>
            </a:r>
            <a:endParaRPr/>
          </a:p>
          <a:p>
            <a:pPr indent="0" lvl="0" marL="101600" rtl="0" algn="l">
              <a:lnSpc>
                <a:spcPct val="115000"/>
              </a:lnSpc>
              <a:spcBef>
                <a:spcPts val="0"/>
              </a:spcBef>
              <a:spcAft>
                <a:spcPts val="0"/>
              </a:spcAft>
              <a:buSzPts val="2000"/>
              <a:buNone/>
            </a:pPr>
            <a:r>
              <a:rPr lang="en-US"/>
              <a:t>Range of dates is calculated automatically based on data in the model</a:t>
            </a:r>
            <a:endParaRPr/>
          </a:p>
        </p:txBody>
      </p:sp>
      <p:sp>
        <p:nvSpPr>
          <p:cNvPr id="993" name="Google Shape;993;p85"/>
          <p:cNvSpPr txBox="1"/>
          <p:nvPr/>
        </p:nvSpPr>
        <p:spPr>
          <a:xfrm>
            <a:off x="782512" y="2438865"/>
            <a:ext cx="6984753" cy="581053"/>
          </a:xfrm>
          <a:prstGeom prst="rect">
            <a:avLst/>
          </a:prstGeom>
          <a:solidFill>
            <a:srgbClr val="D8D8D8"/>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Consolas"/>
                <a:ea typeface="Consolas"/>
                <a:cs typeface="Consolas"/>
                <a:sym typeface="Consolas"/>
              </a:rPr>
              <a:t>=CALENDARAUTO(FiscalYearEndMonth)</a:t>
            </a:r>
            <a:endParaRPr b="0" i="0" sz="1800" u="none" cap="none" strike="noStrike">
              <a:solidFill>
                <a:schemeClr val="dk1"/>
              </a:solidFill>
              <a:latin typeface="Consolas"/>
              <a:ea typeface="Consolas"/>
              <a:cs typeface="Consolas"/>
              <a:sym typeface="Consolas"/>
            </a:endParaRPr>
          </a:p>
        </p:txBody>
      </p:sp>
      <p:sp>
        <p:nvSpPr>
          <p:cNvPr id="994" name="Google Shape;994;p85"/>
          <p:cNvSpPr txBox="1"/>
          <p:nvPr/>
        </p:nvSpPr>
        <p:spPr>
          <a:xfrm>
            <a:off x="515384" y="2294559"/>
            <a:ext cx="7519007" cy="3525055"/>
          </a:xfrm>
          <a:prstGeom prst="rect">
            <a:avLst/>
          </a:prstGeom>
          <a:solidFill>
            <a:srgbClr val="D8D8D8"/>
          </a:solidFill>
          <a:ln>
            <a:noFill/>
          </a:ln>
        </p:spPr>
        <p:txBody>
          <a:bodyPr anchorCtr="0" anchor="ctr" bIns="45700" lIns="91425" spcFirstLastPara="1" rIns="91425" wrap="square" tIns="45700">
            <a:normAutofit fontScale="92500" lnSpcReduction="20000"/>
          </a:bodyPr>
          <a:lstStyle/>
          <a:p>
            <a:pPr indent="0" lvl="2" marL="0" marR="0" rtl="0" algn="l">
              <a:lnSpc>
                <a:spcPct val="90000"/>
              </a:lnSpc>
              <a:spcBef>
                <a:spcPts val="0"/>
              </a:spcBef>
              <a:spcAft>
                <a:spcPts val="0"/>
              </a:spcAft>
              <a:buClr>
                <a:srgbClr val="000000"/>
              </a:buClr>
              <a:buSzPct val="100000"/>
              <a:buFont typeface="Arial"/>
              <a:buNone/>
            </a:pPr>
            <a:r>
              <a:rPr b="0" i="0" lang="en-US" sz="1800" u="none" cap="none" strike="noStrike">
                <a:solidFill>
                  <a:srgbClr val="0070C0"/>
                </a:solidFill>
                <a:latin typeface="Consolas"/>
                <a:ea typeface="Consolas"/>
                <a:cs typeface="Consolas"/>
                <a:sym typeface="Consolas"/>
              </a:rPr>
              <a:t>Example 1: </a:t>
            </a:r>
            <a:r>
              <a:rPr b="0" i="0" lang="en-US" sz="1800" u="none" cap="none" strike="noStrike">
                <a:solidFill>
                  <a:schemeClr val="dk1"/>
                </a:solidFill>
                <a:latin typeface="Consolas"/>
                <a:ea typeface="Consolas"/>
                <a:cs typeface="Consolas"/>
                <a:sym typeface="Consolas"/>
              </a:rPr>
              <a:t>CALENDARAUTO(4)</a:t>
            </a:r>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rgbClr val="0070C0"/>
                </a:solidFill>
                <a:latin typeface="Consolas"/>
                <a:ea typeface="Consolas"/>
                <a:cs typeface="Consolas"/>
                <a:sym typeface="Consolas"/>
              </a:rPr>
              <a:t>Example 2: </a:t>
            </a:r>
            <a:br>
              <a:rPr b="0" i="0" lang="en-US" sz="1800" u="none" cap="none" strike="noStrike">
                <a:solidFill>
                  <a:schemeClr val="dk1"/>
                </a:solidFill>
                <a:latin typeface="Consolas"/>
                <a:ea typeface="Consolas"/>
                <a:cs typeface="Consolas"/>
                <a:sym typeface="Consolas"/>
              </a:rPr>
            </a:br>
            <a:br>
              <a:rPr b="0" i="0" lang="en-US" sz="1800" u="none" cap="none" strike="noStrike">
                <a:solidFill>
                  <a:schemeClr val="dk1"/>
                </a:solidFill>
                <a:latin typeface="Consolas"/>
                <a:ea typeface="Consolas"/>
                <a:cs typeface="Consolas"/>
                <a:sym typeface="Consolas"/>
              </a:rPr>
            </a:br>
            <a:r>
              <a:rPr b="0" i="0" lang="en-US" sz="1800" u="none" cap="none" strike="noStrike">
                <a:solidFill>
                  <a:schemeClr val="dk1"/>
                </a:solidFill>
                <a:latin typeface="Consolas"/>
                <a:ea typeface="Consolas"/>
                <a:cs typeface="Consolas"/>
                <a:sym typeface="Consolas"/>
              </a:rPr>
              <a:t>Calendar Table =</a:t>
            </a:r>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chemeClr val="dk1"/>
                </a:solidFill>
                <a:latin typeface="Consolas"/>
                <a:ea typeface="Consolas"/>
                <a:cs typeface="Consolas"/>
                <a:sym typeface="Consolas"/>
              </a:rPr>
              <a:t>VAR MinYear = YEAR( MIN( ‘Country’[Total Sales]))</a:t>
            </a:r>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chemeClr val="dk1"/>
                </a:solidFill>
                <a:latin typeface="Consolas"/>
                <a:ea typeface="Consolas"/>
                <a:cs typeface="Consolas"/>
                <a:sym typeface="Consolas"/>
              </a:rPr>
              <a:t>VAR MaxYear= YEAR( MAX(‘Country’[Total Sales]))</a:t>
            </a:r>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chemeClr val="dk1"/>
                </a:solidFill>
                <a:latin typeface="Consolas"/>
                <a:ea typeface="Consolas"/>
                <a:cs typeface="Consolas"/>
                <a:sym typeface="Consolas"/>
              </a:rPr>
              <a:t>RETURN</a:t>
            </a:r>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chemeClr val="dk1"/>
                </a:solidFill>
                <a:latin typeface="Consolas"/>
                <a:ea typeface="Consolas"/>
                <a:cs typeface="Consolas"/>
                <a:sym typeface="Consolas"/>
              </a:rPr>
              <a:t>FILTER(CALENDARAUTO(),</a:t>
            </a:r>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chemeClr val="dk1"/>
                </a:solidFill>
                <a:latin typeface="Consolas"/>
                <a:ea typeface="Consolas"/>
                <a:cs typeface="Consolas"/>
                <a:sym typeface="Consolas"/>
              </a:rPr>
              <a:t>YEAR( [Date] ) &gt;= MinYear&amp;&amp;YEAR( [Date] ) &lt;= MaxYear)</a:t>
            </a:r>
            <a:endParaRPr b="0" i="0" sz="1800" u="none" cap="none" strike="noStrike">
              <a:solidFill>
                <a:schemeClr val="dk1"/>
              </a:solidFill>
              <a:latin typeface="Consolas"/>
              <a:ea typeface="Consolas"/>
              <a:cs typeface="Consolas"/>
              <a:sym typeface="Consolas"/>
            </a:endParaRPr>
          </a:p>
        </p:txBody>
      </p:sp>
      <p:pic>
        <p:nvPicPr>
          <p:cNvPr id="995" name="Google Shape;995;p85"/>
          <p:cNvPicPr preferRelativeResize="0"/>
          <p:nvPr/>
        </p:nvPicPr>
        <p:blipFill rotWithShape="1">
          <a:blip r:embed="rId3">
            <a:alphaModFix/>
          </a:blip>
          <a:srcRect b="0" l="0" r="0" t="0"/>
          <a:stretch/>
        </p:blipFill>
        <p:spPr>
          <a:xfrm>
            <a:off x="8301519" y="2248324"/>
            <a:ext cx="3525054" cy="3525054"/>
          </a:xfrm>
          <a:prstGeom prst="rect">
            <a:avLst/>
          </a:prstGeom>
          <a:noFill/>
          <a:ln>
            <a:noFill/>
          </a:ln>
        </p:spPr>
      </p:pic>
      <p:cxnSp>
        <p:nvCxnSpPr>
          <p:cNvPr id="996" name="Google Shape;996;p85"/>
          <p:cNvCxnSpPr/>
          <p:nvPr/>
        </p:nvCxnSpPr>
        <p:spPr>
          <a:xfrm>
            <a:off x="3791164" y="2512803"/>
            <a:ext cx="4510355" cy="425606"/>
          </a:xfrm>
          <a:prstGeom prst="straightConnector1">
            <a:avLst/>
          </a:prstGeom>
          <a:noFill/>
          <a:ln cap="flat" cmpd="sng" w="38100">
            <a:solidFill>
              <a:srgbClr val="FE2E08"/>
            </a:solidFill>
            <a:prstDash val="solid"/>
            <a:round/>
            <a:headEnd len="sm" w="sm" type="none"/>
            <a:tailEnd len="med" w="med" type="triangle"/>
          </a:ln>
          <a:effectLst>
            <a:outerShdw blurRad="50800" rotWithShape="0" algn="t" dir="5400000" dist="38100">
              <a:srgbClr val="000000">
                <a:alpha val="40000"/>
              </a:srgbClr>
            </a:outerShdw>
          </a:effectLst>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8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02" name="Google Shape;1002;p86"/>
          <p:cNvSpPr txBox="1"/>
          <p:nvPr>
            <p:ph type="title"/>
          </p:nvPr>
        </p:nvSpPr>
        <p:spPr>
          <a:xfrm>
            <a:off x="232305" y="451354"/>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The Date Dimension Table</a:t>
            </a:r>
            <a:endParaRPr/>
          </a:p>
        </p:txBody>
      </p:sp>
      <p:pic>
        <p:nvPicPr>
          <p:cNvPr descr="Screenshot of data model excerpt with Sales.ShipDate and Order.OrderDate highlighted." id="1003" name="Google Shape;1003;p86"/>
          <p:cNvPicPr preferRelativeResize="0"/>
          <p:nvPr/>
        </p:nvPicPr>
        <p:blipFill rotWithShape="1">
          <a:blip r:embed="rId3">
            <a:alphaModFix/>
          </a:blip>
          <a:srcRect b="0" l="0" r="0" t="0"/>
          <a:stretch/>
        </p:blipFill>
        <p:spPr>
          <a:xfrm>
            <a:off x="232305" y="1274974"/>
            <a:ext cx="6248400" cy="2867025"/>
          </a:xfrm>
          <a:prstGeom prst="rect">
            <a:avLst/>
          </a:prstGeom>
          <a:noFill/>
          <a:ln>
            <a:noFill/>
          </a:ln>
        </p:spPr>
      </p:pic>
      <p:graphicFrame>
        <p:nvGraphicFramePr>
          <p:cNvPr id="1004" name="Google Shape;1004;p86"/>
          <p:cNvGraphicFramePr/>
          <p:nvPr/>
        </p:nvGraphicFramePr>
        <p:xfrm>
          <a:off x="252728" y="4262120"/>
          <a:ext cx="3000000" cy="3000000"/>
        </p:xfrm>
        <a:graphic>
          <a:graphicData uri="http://schemas.openxmlformats.org/drawingml/2006/table">
            <a:tbl>
              <a:tblPr bandRow="1" firstRow="1">
                <a:noFill/>
                <a:tableStyleId>{164EF94A-12DB-4F21-96BC-6D39AD588F65}</a:tableStyleId>
              </a:tblPr>
              <a:tblGrid>
                <a:gridCol w="3581575"/>
                <a:gridCol w="7828100"/>
              </a:tblGrid>
              <a:tr h="346300">
                <a:tc>
                  <a:txBody>
                    <a:bodyPr/>
                    <a:lstStyle/>
                    <a:p>
                      <a:pPr indent="0" lvl="0" marL="0" marR="0" rtl="0" algn="l">
                        <a:lnSpc>
                          <a:spcPct val="100000"/>
                        </a:lnSpc>
                        <a:spcBef>
                          <a:spcPts val="0"/>
                        </a:spcBef>
                        <a:spcAft>
                          <a:spcPts val="0"/>
                        </a:spcAft>
                        <a:buNone/>
                      </a:pPr>
                      <a:r>
                        <a:rPr b="1" lang="en-US" sz="1200" u="none" cap="none" strike="noStrike">
                          <a:solidFill>
                            <a:schemeClr val="lt1"/>
                          </a:solidFill>
                        </a:rPr>
                        <a:t>Column Name</a:t>
                      </a:r>
                      <a:endParaRPr b="1" sz="1200" u="none" cap="none" strike="noStrike">
                        <a:solidFill>
                          <a:schemeClr val="lt1"/>
                        </a:solidFill>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solidFill>
                            <a:schemeClr val="lt1"/>
                          </a:solidFill>
                        </a:rPr>
                        <a:t>Fonction</a:t>
                      </a:r>
                      <a:endParaRPr b="1" sz="1200" u="none" cap="none" strike="noStrike">
                        <a:solidFill>
                          <a:schemeClr val="lt1"/>
                        </a:solidFill>
                        <a:latin typeface="Century Gothic"/>
                        <a:ea typeface="Century Gothic"/>
                        <a:cs typeface="Century Gothic"/>
                        <a:sym typeface="Century Gothic"/>
                      </a:endParaRPr>
                    </a:p>
                  </a:txBody>
                  <a:tcPr marT="45725" marB="45725" marR="91450" marL="91450"/>
                </a:tc>
              </a:tr>
              <a:tr h="346300">
                <a:tc>
                  <a:txBody>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DAX Defined Date</a:t>
                      </a:r>
                      <a:endParaRPr/>
                    </a:p>
                  </a:txBody>
                  <a:tcPr marT="45725" marB="45725" marR="91450" marL="91450"/>
                </a:tc>
                <a:tc>
                  <a:txBody>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Dates  = CALENDAR(DATE(2011, 5, 31), DATE(2022, 12, 31))</a:t>
                      </a:r>
                      <a:endParaRPr b="1" i="0" sz="1200" u="none" cap="none" strike="noStrike">
                        <a:solidFill>
                          <a:schemeClr val="dk1"/>
                        </a:solidFill>
                        <a:latin typeface="Arial"/>
                        <a:ea typeface="Arial"/>
                        <a:cs typeface="Arial"/>
                        <a:sym typeface="Arial"/>
                      </a:endParaRPr>
                    </a:p>
                  </a:txBody>
                  <a:tcPr marT="45725" marB="45725" marR="91450" marL="91450"/>
                </a:tc>
              </a:tr>
              <a:tr h="346300">
                <a:tc>
                  <a:txBody>
                    <a:bodyPr/>
                    <a:lstStyle/>
                    <a:p>
                      <a:pPr indent="0" lvl="0" marL="0" marR="0" rtl="0" algn="l">
                        <a:lnSpc>
                          <a:spcPct val="100000"/>
                        </a:lnSpc>
                        <a:spcBef>
                          <a:spcPts val="0"/>
                        </a:spcBef>
                        <a:spcAft>
                          <a:spcPts val="0"/>
                        </a:spcAft>
                        <a:buNone/>
                      </a:pPr>
                      <a:r>
                        <a:rPr b="1" lang="en-US" sz="1200" u="none" cap="none" strike="noStrike"/>
                        <a:t>DAX Auto Date</a:t>
                      </a:r>
                      <a:endParaRPr b="1" sz="12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Arial"/>
                        <a:buNone/>
                      </a:pPr>
                      <a:r>
                        <a:rPr b="1" lang="en-US" sz="1200" u="none" cap="none" strike="noStrike">
                          <a:solidFill>
                            <a:schemeClr val="dk1"/>
                          </a:solidFill>
                        </a:rPr>
                        <a:t>Dates  = CALENDARAUTO()</a:t>
                      </a:r>
                      <a:endParaRPr b="1" sz="1200" u="none" cap="none" strike="noStrike">
                        <a:solidFill>
                          <a:schemeClr val="dk1"/>
                        </a:solidFill>
                        <a:latin typeface="Century Gothic"/>
                        <a:ea typeface="Century Gothic"/>
                        <a:cs typeface="Century Gothic"/>
                        <a:sym typeface="Century Gothic"/>
                      </a:endParaRPr>
                    </a:p>
                  </a:txBody>
                  <a:tcPr marT="45725" marB="45725" marR="91450" marL="91450"/>
                </a:tc>
              </a:tr>
              <a:tr h="346300">
                <a:tc>
                  <a:txBody>
                    <a:bodyPr/>
                    <a:lstStyle/>
                    <a:p>
                      <a:pPr indent="0" lvl="0" marL="0" marR="0" rtl="0" algn="l">
                        <a:lnSpc>
                          <a:spcPct val="100000"/>
                        </a:lnSpc>
                        <a:spcBef>
                          <a:spcPts val="0"/>
                        </a:spcBef>
                        <a:spcAft>
                          <a:spcPts val="0"/>
                        </a:spcAft>
                        <a:buNone/>
                      </a:pPr>
                      <a:r>
                        <a:rPr b="1" lang="en-US" sz="1200" u="none" cap="none" strike="noStrike"/>
                        <a:t>DAX Year</a:t>
                      </a:r>
                      <a:endParaRPr b="1" sz="12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solidFill>
                            <a:schemeClr val="dk1"/>
                          </a:solidFill>
                        </a:rPr>
                        <a:t>Year = YEAR(Dates[Date])</a:t>
                      </a:r>
                      <a:endParaRPr b="1" sz="1200" u="none" cap="none" strike="noStrike">
                        <a:solidFill>
                          <a:schemeClr val="dk1"/>
                        </a:solidFill>
                        <a:latin typeface="Century Gothic"/>
                        <a:ea typeface="Century Gothic"/>
                        <a:cs typeface="Century Gothic"/>
                        <a:sym typeface="Century Gothic"/>
                      </a:endParaRPr>
                    </a:p>
                  </a:txBody>
                  <a:tcPr marT="45725" marB="45725" marR="91450" marL="91450"/>
                </a:tc>
              </a:tr>
              <a:tr h="34630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DAX Month</a:t>
                      </a:r>
                      <a:endParaRPr b="1" sz="12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solidFill>
                            <a:schemeClr val="dk1"/>
                          </a:solidFill>
                        </a:rPr>
                        <a:t>MonthNum = MONTH(Dates[Date])</a:t>
                      </a:r>
                      <a:endParaRPr b="1" sz="1200" u="none" cap="none" strike="noStrike">
                        <a:solidFill>
                          <a:schemeClr val="dk1"/>
                        </a:solidFill>
                        <a:latin typeface="Century Gothic"/>
                        <a:ea typeface="Century Gothic"/>
                        <a:cs typeface="Century Gothic"/>
                        <a:sym typeface="Century Gothic"/>
                      </a:endParaRPr>
                    </a:p>
                  </a:txBody>
                  <a:tcPr marT="45725" marB="45725" marR="91450" marL="91450"/>
                </a:tc>
              </a:tr>
              <a:tr h="34630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DAX Week number</a:t>
                      </a:r>
                      <a:endParaRPr b="1" sz="12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solidFill>
                            <a:schemeClr val="dk1"/>
                          </a:solidFill>
                        </a:rPr>
                        <a:t>WeekNum = WEEKNUM(Dates[Date])</a:t>
                      </a:r>
                      <a:endParaRPr b="1" sz="1200" u="none" cap="none" strike="noStrike">
                        <a:solidFill>
                          <a:schemeClr val="dk1"/>
                        </a:solidFill>
                        <a:latin typeface="Century Gothic"/>
                        <a:ea typeface="Century Gothic"/>
                        <a:cs typeface="Century Gothic"/>
                        <a:sym typeface="Century Gothic"/>
                      </a:endParaRPr>
                    </a:p>
                  </a:txBody>
                  <a:tcPr marT="45725" marB="45725" marR="91450" marL="91450"/>
                </a:tc>
              </a:tr>
              <a:tr h="34630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DAX Day of the week</a:t>
                      </a:r>
                      <a:endParaRPr b="1" sz="12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None/>
                      </a:pPr>
                      <a:r>
                        <a:rPr b="1" lang="en-US" sz="1200" u="none" cap="none" strike="noStrike">
                          <a:solidFill>
                            <a:schemeClr val="dk1"/>
                          </a:solidFill>
                        </a:rPr>
                        <a:t>DayoftheWeek = FORMAT(Dates[Date], "DDDD")</a:t>
                      </a:r>
                      <a:endParaRPr b="1" sz="1200" u="none" cap="none" strike="noStrike">
                        <a:solidFill>
                          <a:schemeClr val="dk1"/>
                        </a:solidFill>
                        <a:latin typeface="Century Gothic"/>
                        <a:ea typeface="Century Gothic"/>
                        <a:cs typeface="Century Gothic"/>
                        <a:sym typeface="Century Gothic"/>
                      </a:endParaRPr>
                    </a:p>
                  </a:txBody>
                  <a:tcPr marT="45725" marB="45725" marR="91450" marL="91450"/>
                </a:tc>
              </a:tr>
            </a:tbl>
          </a:graphicData>
        </a:graphic>
      </p:graphicFrame>
      <p:pic>
        <p:nvPicPr>
          <p:cNvPr id="1005" name="Google Shape;1005;p86"/>
          <p:cNvPicPr preferRelativeResize="0"/>
          <p:nvPr/>
        </p:nvPicPr>
        <p:blipFill rotWithShape="1">
          <a:blip r:embed="rId4">
            <a:alphaModFix/>
          </a:blip>
          <a:srcRect b="0" l="0" r="0" t="0"/>
          <a:stretch/>
        </p:blipFill>
        <p:spPr>
          <a:xfrm>
            <a:off x="6549285" y="1532240"/>
            <a:ext cx="5554483" cy="1448218"/>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8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11" name="Google Shape;1011;p87"/>
          <p:cNvSpPr txBox="1"/>
          <p:nvPr>
            <p:ph type="title"/>
          </p:nvPr>
        </p:nvSpPr>
        <p:spPr>
          <a:xfrm>
            <a:off x="415598" y="38450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Formatting your date</a:t>
            </a:r>
            <a:endParaRPr/>
          </a:p>
        </p:txBody>
      </p:sp>
      <p:sp>
        <p:nvSpPr>
          <p:cNvPr id="1012" name="Google Shape;1012;p87"/>
          <p:cNvSpPr txBox="1"/>
          <p:nvPr>
            <p:ph idx="1" type="body"/>
          </p:nvPr>
        </p:nvSpPr>
        <p:spPr>
          <a:xfrm>
            <a:off x="415598" y="1354569"/>
            <a:ext cx="11360799" cy="877793"/>
          </a:xfrm>
          <a:prstGeom prst="rect">
            <a:avLst/>
          </a:prstGeom>
          <a:noFill/>
          <a:ln>
            <a:noFill/>
          </a:ln>
        </p:spPr>
        <p:txBody>
          <a:bodyPr anchorCtr="0" anchor="t" bIns="91425" lIns="91425" spcFirstLastPara="1" rIns="91425" wrap="square" tIns="91425">
            <a:normAutofit lnSpcReduction="10000"/>
          </a:bodyPr>
          <a:lstStyle/>
          <a:p>
            <a:pPr indent="0" lvl="0" marL="101600" rtl="0" algn="l">
              <a:lnSpc>
                <a:spcPct val="115000"/>
              </a:lnSpc>
              <a:spcBef>
                <a:spcPts val="0"/>
              </a:spcBef>
              <a:spcAft>
                <a:spcPts val="0"/>
              </a:spcAft>
              <a:buSzPts val="2000"/>
              <a:buNone/>
            </a:pPr>
            <a:r>
              <a:rPr lang="en-US"/>
              <a:t>By using the DAX </a:t>
            </a:r>
            <a:r>
              <a:rPr b="1" lang="en-US"/>
              <a:t>FORMAT</a:t>
            </a:r>
            <a:r>
              <a:rPr lang="en-US"/>
              <a:t> function to specify date/time formatting you can specify the format output you would like for your fields. </a:t>
            </a:r>
            <a:endParaRPr/>
          </a:p>
        </p:txBody>
      </p:sp>
      <p:sp>
        <p:nvSpPr>
          <p:cNvPr id="1013" name="Google Shape;1013;p87"/>
          <p:cNvSpPr txBox="1"/>
          <p:nvPr/>
        </p:nvSpPr>
        <p:spPr>
          <a:xfrm>
            <a:off x="782512" y="2438865"/>
            <a:ext cx="6984753" cy="581053"/>
          </a:xfrm>
          <a:prstGeom prst="rect">
            <a:avLst/>
          </a:prstGeom>
          <a:solidFill>
            <a:srgbClr val="D8D8D8"/>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Consolas"/>
                <a:ea typeface="Consolas"/>
                <a:cs typeface="Consolas"/>
                <a:sym typeface="Consolas"/>
              </a:rPr>
              <a:t>FORMAT(&lt;value&gt;, &lt;format_string&gt;[, &lt;locale_name&gt;])</a:t>
            </a:r>
            <a:endParaRPr b="0" i="0" sz="1800" u="none" cap="none" strike="noStrike">
              <a:solidFill>
                <a:schemeClr val="dk1"/>
              </a:solidFill>
              <a:latin typeface="Consolas"/>
              <a:ea typeface="Consolas"/>
              <a:cs typeface="Consolas"/>
              <a:sym typeface="Consolas"/>
            </a:endParaRPr>
          </a:p>
        </p:txBody>
      </p:sp>
      <p:sp>
        <p:nvSpPr>
          <p:cNvPr id="1014" name="Google Shape;1014;p87"/>
          <p:cNvSpPr txBox="1"/>
          <p:nvPr/>
        </p:nvSpPr>
        <p:spPr>
          <a:xfrm>
            <a:off x="782511" y="3423371"/>
            <a:ext cx="6984753" cy="581053"/>
          </a:xfrm>
          <a:prstGeom prst="rect">
            <a:avLst/>
          </a:prstGeom>
          <a:solidFill>
            <a:srgbClr val="D8D8D8"/>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Consolas"/>
                <a:ea typeface="Consolas"/>
                <a:cs typeface="Consolas"/>
                <a:sym typeface="Consolas"/>
              </a:rPr>
              <a:t>Short Month Name = FORMAT('Table'[Date],"mmm")</a:t>
            </a:r>
            <a:endParaRPr b="0" i="0" sz="1800" u="none" cap="none" strike="noStrike">
              <a:solidFill>
                <a:schemeClr val="dk1"/>
              </a:solidFill>
              <a:latin typeface="Consolas"/>
              <a:ea typeface="Consolas"/>
              <a:cs typeface="Consolas"/>
              <a:sym typeface="Consolas"/>
            </a:endParaRPr>
          </a:p>
        </p:txBody>
      </p:sp>
      <p:pic>
        <p:nvPicPr>
          <p:cNvPr id="1015" name="Google Shape;1015;p87"/>
          <p:cNvPicPr preferRelativeResize="0"/>
          <p:nvPr/>
        </p:nvPicPr>
        <p:blipFill rotWithShape="1">
          <a:blip r:embed="rId3">
            <a:alphaModFix/>
          </a:blip>
          <a:srcRect b="0" l="0" r="0" t="0"/>
          <a:stretch/>
        </p:blipFill>
        <p:spPr>
          <a:xfrm>
            <a:off x="782512" y="4210927"/>
            <a:ext cx="4029637" cy="1991003"/>
          </a:xfrm>
          <a:prstGeom prst="rect">
            <a:avLst/>
          </a:prstGeom>
          <a:noFill/>
          <a:ln>
            <a:noFill/>
          </a:ln>
        </p:spPr>
      </p:pic>
      <p:graphicFrame>
        <p:nvGraphicFramePr>
          <p:cNvPr id="1016" name="Google Shape;1016;p87"/>
          <p:cNvGraphicFramePr/>
          <p:nvPr/>
        </p:nvGraphicFramePr>
        <p:xfrm>
          <a:off x="8209051" y="2438865"/>
          <a:ext cx="3000000" cy="3000000"/>
        </p:xfrm>
        <a:graphic>
          <a:graphicData uri="http://schemas.openxmlformats.org/drawingml/2006/table">
            <a:tbl>
              <a:tblPr bandRow="1" firstRow="1">
                <a:noFill/>
                <a:tableStyleId>{6124EB0C-CB8D-4005-BA55-98991F6EBEE4}</a:tableStyleId>
              </a:tblPr>
              <a:tblGrid>
                <a:gridCol w="873300"/>
                <a:gridCol w="3018800"/>
              </a:tblGrid>
              <a:tr h="373675">
                <a:tc>
                  <a:txBody>
                    <a:bodyPr/>
                    <a:lstStyle/>
                    <a:p>
                      <a:pPr indent="0" lvl="0" marL="0" marR="0" rtl="0" algn="l">
                        <a:lnSpc>
                          <a:spcPct val="100000"/>
                        </a:lnSpc>
                        <a:spcBef>
                          <a:spcPts val="0"/>
                        </a:spcBef>
                        <a:spcAft>
                          <a:spcPts val="0"/>
                        </a:spcAft>
                        <a:buNone/>
                      </a:pPr>
                      <a:r>
                        <a:rPr lang="en-US" sz="1400" u="none" cap="none" strike="noStrike">
                          <a:solidFill>
                            <a:schemeClr val="dk1"/>
                          </a:solidFill>
                        </a:rPr>
                        <a:t>Code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solidFill>
                            <a:schemeClr val="dk1"/>
                          </a:solidFill>
                        </a:rPr>
                        <a:t>Description</a:t>
                      </a:r>
                      <a:endParaRPr/>
                    </a:p>
                  </a:txBody>
                  <a:tcPr marT="45725" marB="45725" marR="91450" marL="91450"/>
                </a:tc>
              </a:tr>
              <a:tr h="451250">
                <a:tc>
                  <a:txBody>
                    <a:bodyPr/>
                    <a:lstStyle/>
                    <a:p>
                      <a:pPr indent="0" lvl="0" marL="0" marR="0" rtl="0" algn="l">
                        <a:lnSpc>
                          <a:spcPct val="100000"/>
                        </a:lnSpc>
                        <a:spcBef>
                          <a:spcPts val="0"/>
                        </a:spcBef>
                        <a:spcAft>
                          <a:spcPts val="0"/>
                        </a:spcAft>
                        <a:buNone/>
                      </a:pPr>
                      <a:r>
                        <a:rPr lang="en-US" sz="1400" u="none" cap="none" strike="noStrike"/>
                        <a:t>dddd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Display the</a:t>
                      </a:r>
                      <a:endParaRPr/>
                    </a:p>
                    <a:p>
                      <a:pPr indent="0" lvl="0" marL="0" marR="0" rtl="0" algn="l">
                        <a:lnSpc>
                          <a:spcPct val="100000"/>
                        </a:lnSpc>
                        <a:spcBef>
                          <a:spcPts val="0"/>
                        </a:spcBef>
                        <a:spcAft>
                          <a:spcPts val="0"/>
                        </a:spcAft>
                        <a:buNone/>
                      </a:pPr>
                      <a:r>
                        <a:rPr lang="en-US" sz="1400" u="none" cap="none" strike="noStrike"/>
                        <a:t>full day name</a:t>
                      </a:r>
                      <a:endParaRPr sz="1400" u="none" cap="none" strike="noStrike"/>
                    </a:p>
                  </a:txBody>
                  <a:tcPr marT="45725" marB="45725" marR="91450" marL="91450"/>
                </a:tc>
              </a:tr>
              <a:tr h="451250">
                <a:tc>
                  <a:txBody>
                    <a:bodyPr/>
                    <a:lstStyle/>
                    <a:p>
                      <a:pPr indent="0" lvl="0" marL="0" marR="0" rtl="0" algn="l">
                        <a:lnSpc>
                          <a:spcPct val="100000"/>
                        </a:lnSpc>
                        <a:spcBef>
                          <a:spcPts val="0"/>
                        </a:spcBef>
                        <a:spcAft>
                          <a:spcPts val="0"/>
                        </a:spcAft>
                        <a:buNone/>
                      </a:pPr>
                      <a:r>
                        <a:rPr lang="en-US" sz="1400" u="none" cap="none" strike="noStrike"/>
                        <a:t>ddd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Display the</a:t>
                      </a:r>
                      <a:endParaRPr/>
                    </a:p>
                    <a:p>
                      <a:pPr indent="0" lvl="0" marL="0" marR="0" rtl="0" algn="l">
                        <a:lnSpc>
                          <a:spcPct val="100000"/>
                        </a:lnSpc>
                        <a:spcBef>
                          <a:spcPts val="0"/>
                        </a:spcBef>
                        <a:spcAft>
                          <a:spcPts val="0"/>
                        </a:spcAft>
                        <a:buNone/>
                      </a:pPr>
                      <a:r>
                        <a:rPr lang="en-US" sz="1400" u="none" cap="none" strike="noStrike"/>
                        <a:t>short day name</a:t>
                      </a:r>
                      <a:endParaRPr sz="1400" u="none" cap="none" strike="noStrike"/>
                    </a:p>
                  </a:txBody>
                  <a:tcPr marT="45725" marB="45725" marR="91450" marL="91450"/>
                </a:tc>
              </a:tr>
              <a:tr h="451250">
                <a:tc>
                  <a:txBody>
                    <a:bodyPr/>
                    <a:lstStyle/>
                    <a:p>
                      <a:pPr indent="0" lvl="0" marL="0" marR="0" rtl="0" algn="l">
                        <a:lnSpc>
                          <a:spcPct val="100000"/>
                        </a:lnSpc>
                        <a:spcBef>
                          <a:spcPts val="0"/>
                        </a:spcBef>
                        <a:spcAft>
                          <a:spcPts val="0"/>
                        </a:spcAft>
                        <a:buNone/>
                      </a:pPr>
                      <a:r>
                        <a:rPr lang="en-US" sz="1400" u="none" cap="none" strike="noStrike"/>
                        <a:t>mmmm</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Show full</a:t>
                      </a:r>
                      <a:endParaRPr/>
                    </a:p>
                    <a:p>
                      <a:pPr indent="0" lvl="0" marL="0" marR="0" rtl="0" algn="l">
                        <a:lnSpc>
                          <a:spcPct val="100000"/>
                        </a:lnSpc>
                        <a:spcBef>
                          <a:spcPts val="0"/>
                        </a:spcBef>
                        <a:spcAft>
                          <a:spcPts val="0"/>
                        </a:spcAft>
                        <a:buNone/>
                      </a:pPr>
                      <a:r>
                        <a:rPr lang="en-US" sz="1400" u="none" cap="none" strike="noStrike"/>
                        <a:t>month name</a:t>
                      </a:r>
                      <a:endParaRPr/>
                    </a:p>
                  </a:txBody>
                  <a:tcPr marT="45725" marB="45725" marR="91450" marL="91450"/>
                </a:tc>
              </a:tr>
              <a:tr h="451250">
                <a:tc>
                  <a:txBody>
                    <a:bodyPr/>
                    <a:lstStyle/>
                    <a:p>
                      <a:pPr indent="0" lvl="0" marL="0" marR="0" rtl="0" algn="l">
                        <a:lnSpc>
                          <a:spcPct val="100000"/>
                        </a:lnSpc>
                        <a:spcBef>
                          <a:spcPts val="0"/>
                        </a:spcBef>
                        <a:spcAft>
                          <a:spcPts val="0"/>
                        </a:spcAft>
                        <a:buNone/>
                      </a:pPr>
                      <a:r>
                        <a:rPr lang="en-US" sz="1400" u="none" cap="none" strike="noStrike"/>
                        <a:t>mmm</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Show abbreviated</a:t>
                      </a:r>
                      <a:endParaRPr/>
                    </a:p>
                    <a:p>
                      <a:pPr indent="0" lvl="0" marL="0" marR="0" rtl="0" algn="l">
                        <a:lnSpc>
                          <a:spcPct val="100000"/>
                        </a:lnSpc>
                        <a:spcBef>
                          <a:spcPts val="0"/>
                        </a:spcBef>
                        <a:spcAft>
                          <a:spcPts val="0"/>
                        </a:spcAft>
                        <a:buNone/>
                      </a:pPr>
                      <a:r>
                        <a:rPr lang="en-US" sz="1400" u="none" cap="none" strike="noStrike"/>
                        <a:t>month name</a:t>
                      </a:r>
                      <a:endParaRPr/>
                    </a:p>
                  </a:txBody>
                  <a:tcPr marT="45725" marB="45725" marR="91450" marL="91450"/>
                </a:tc>
              </a:tr>
              <a:tr h="566600">
                <a:tc>
                  <a:txBody>
                    <a:bodyPr/>
                    <a:lstStyle/>
                    <a:p>
                      <a:pPr indent="0" lvl="0" marL="0" marR="0" rtl="0" algn="l">
                        <a:lnSpc>
                          <a:spcPct val="100000"/>
                        </a:lnSpc>
                        <a:spcBef>
                          <a:spcPts val="0"/>
                        </a:spcBef>
                        <a:spcAft>
                          <a:spcPts val="0"/>
                        </a:spcAft>
                        <a:buNone/>
                      </a:pPr>
                      <a:r>
                        <a:rPr lang="en-US" sz="1400" u="none" cap="none" strike="noStrike"/>
                        <a:t>mm</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Display the</a:t>
                      </a:r>
                      <a:endParaRPr/>
                    </a:p>
                    <a:p>
                      <a:pPr indent="0" lvl="0" marL="0" marR="0" rtl="0" algn="l">
                        <a:lnSpc>
                          <a:spcPct val="100000"/>
                        </a:lnSpc>
                        <a:spcBef>
                          <a:spcPts val="0"/>
                        </a:spcBef>
                        <a:spcAft>
                          <a:spcPts val="0"/>
                        </a:spcAft>
                        <a:buNone/>
                      </a:pPr>
                      <a:r>
                        <a:rPr lang="en-US" sz="1400" u="none" cap="none" strike="noStrike"/>
                        <a:t>month as a two digit number</a:t>
                      </a:r>
                      <a:endParaRPr sz="1400" u="none" cap="none" strike="noStrike"/>
                    </a:p>
                  </a:txBody>
                  <a:tcPr marT="45725" marB="45725" marR="91450" marL="91450"/>
                </a:tc>
              </a:tr>
              <a:tr h="451250">
                <a:tc>
                  <a:txBody>
                    <a:bodyPr/>
                    <a:lstStyle/>
                    <a:p>
                      <a:pPr indent="0" lvl="0" marL="0" marR="0" rtl="0" algn="l">
                        <a:lnSpc>
                          <a:spcPct val="100000"/>
                        </a:lnSpc>
                        <a:spcBef>
                          <a:spcPts val="0"/>
                        </a:spcBef>
                        <a:spcAft>
                          <a:spcPts val="0"/>
                        </a:spcAft>
                        <a:buNone/>
                      </a:pPr>
                      <a:r>
                        <a:rPr lang="en-US" sz="1400" u="none" cap="none" strike="noStrike"/>
                        <a:t>q</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Display the</a:t>
                      </a:r>
                      <a:endParaRPr/>
                    </a:p>
                    <a:p>
                      <a:pPr indent="0" lvl="0" marL="0" marR="0" rtl="0" algn="l">
                        <a:lnSpc>
                          <a:spcPct val="100000"/>
                        </a:lnSpc>
                        <a:spcBef>
                          <a:spcPts val="0"/>
                        </a:spcBef>
                        <a:spcAft>
                          <a:spcPts val="0"/>
                        </a:spcAft>
                        <a:buNone/>
                      </a:pPr>
                      <a:r>
                        <a:rPr lang="en-US" sz="1400" u="none" cap="none" strike="noStrike"/>
                        <a:t>quarter of the year</a:t>
                      </a:r>
                      <a:endParaRPr sz="1400" u="none" cap="none" strike="noStrike"/>
                    </a:p>
                  </a:txBody>
                  <a:tcPr marT="45725" marB="45725" marR="91450" marL="91450"/>
                </a:tc>
              </a:tr>
              <a:tr h="566600">
                <a:tc>
                  <a:txBody>
                    <a:bodyPr/>
                    <a:lstStyle/>
                    <a:p>
                      <a:pPr indent="0" lvl="0" marL="0" marR="0" rtl="0" algn="l">
                        <a:lnSpc>
                          <a:spcPct val="100000"/>
                        </a:lnSpc>
                        <a:spcBef>
                          <a:spcPts val="0"/>
                        </a:spcBef>
                        <a:spcAft>
                          <a:spcPts val="0"/>
                        </a:spcAft>
                        <a:buNone/>
                      </a:pPr>
                      <a:r>
                        <a:rPr lang="en-US" sz="1400" u="none" cap="none" strike="noStrike"/>
                        <a:t>yyyy</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Show the year as a four</a:t>
                      </a:r>
                      <a:endParaRPr/>
                    </a:p>
                    <a:p>
                      <a:pPr indent="0" lvl="0" marL="0" marR="0" rtl="0" algn="l">
                        <a:lnSpc>
                          <a:spcPct val="100000"/>
                        </a:lnSpc>
                        <a:spcBef>
                          <a:spcPts val="0"/>
                        </a:spcBef>
                        <a:spcAft>
                          <a:spcPts val="0"/>
                        </a:spcAft>
                        <a:buNone/>
                      </a:pPr>
                      <a:r>
                        <a:rPr lang="en-US" sz="1400" u="none" cap="none" strike="noStrike"/>
                        <a:t>digit number</a:t>
                      </a:r>
                      <a:endParaRPr sz="1400" u="none" cap="none" strike="noStrike"/>
                    </a:p>
                  </a:txBody>
                  <a:tcPr marT="45725" marB="45725" marR="91450" marL="91450"/>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8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22" name="Google Shape;1022;p8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Marking Date Dimension Table</a:t>
            </a:r>
            <a:endParaRPr/>
          </a:p>
        </p:txBody>
      </p:sp>
      <p:sp>
        <p:nvSpPr>
          <p:cNvPr id="1023" name="Google Shape;1023;p88"/>
          <p:cNvSpPr txBox="1"/>
          <p:nvPr>
            <p:ph idx="1" type="body"/>
          </p:nvPr>
        </p:nvSpPr>
        <p:spPr>
          <a:xfrm>
            <a:off x="415599" y="3510844"/>
            <a:ext cx="11360799" cy="258087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a:t>To use the Time Intelligence functions, a table must be marked as a date table</a:t>
            </a:r>
            <a:endParaRPr/>
          </a:p>
          <a:p>
            <a:pPr indent="-355600" lvl="1" marL="914400" rtl="0" algn="l">
              <a:lnSpc>
                <a:spcPct val="115000"/>
              </a:lnSpc>
              <a:spcBef>
                <a:spcPts val="0"/>
              </a:spcBef>
              <a:spcAft>
                <a:spcPts val="0"/>
              </a:spcAft>
              <a:buSzPts val="2000"/>
              <a:buChar char="○"/>
            </a:pPr>
            <a:r>
              <a:rPr lang="en-US"/>
              <a:t>It also allows the model tables to use a non-date type key</a:t>
            </a:r>
            <a:endParaRPr/>
          </a:p>
          <a:p>
            <a:pPr indent="-355600" lvl="1" marL="914400" rtl="0" algn="l">
              <a:lnSpc>
                <a:spcPct val="115000"/>
              </a:lnSpc>
              <a:spcBef>
                <a:spcPts val="0"/>
              </a:spcBef>
              <a:spcAft>
                <a:spcPts val="0"/>
              </a:spcAft>
              <a:buSzPts val="2000"/>
              <a:buChar char="○"/>
            </a:pPr>
            <a:r>
              <a:rPr lang="en-US"/>
              <a:t>The date key can be in ISO format, for example, </a:t>
            </a:r>
            <a:r>
              <a:rPr i="1" lang="en-US"/>
              <a:t>20210630</a:t>
            </a:r>
            <a:endParaRPr/>
          </a:p>
          <a:p>
            <a:pPr indent="0" lvl="1" marL="558800" rtl="0" algn="l">
              <a:lnSpc>
                <a:spcPct val="115000"/>
              </a:lnSpc>
              <a:spcBef>
                <a:spcPts val="0"/>
              </a:spcBef>
              <a:spcAft>
                <a:spcPts val="0"/>
              </a:spcAft>
              <a:buSzPts val="2000"/>
              <a:buNone/>
            </a:pPr>
            <a:r>
              <a:t/>
            </a:r>
            <a:endParaRPr i="1"/>
          </a:p>
          <a:p>
            <a:pPr indent="-355600" lvl="0" marL="457200" rtl="0" algn="l">
              <a:lnSpc>
                <a:spcPct val="115000"/>
              </a:lnSpc>
              <a:spcBef>
                <a:spcPts val="0"/>
              </a:spcBef>
              <a:spcAft>
                <a:spcPts val="0"/>
              </a:spcAft>
              <a:buSzPts val="2000"/>
              <a:buChar char="●"/>
            </a:pPr>
            <a:r>
              <a:rPr lang="en-US"/>
              <a:t>Multiple model tables can be marked as date tables</a:t>
            </a:r>
            <a:endParaRPr/>
          </a:p>
          <a:p>
            <a:pPr indent="-228600" lvl="0" marL="457200" rtl="0" algn="l">
              <a:lnSpc>
                <a:spcPct val="115000"/>
              </a:lnSpc>
              <a:spcBef>
                <a:spcPts val="0"/>
              </a:spcBef>
              <a:spcAft>
                <a:spcPts val="0"/>
              </a:spcAft>
              <a:buSzPts val="2000"/>
              <a:buNone/>
            </a:pPr>
            <a:r>
              <a:t/>
            </a:r>
            <a:endParaRPr/>
          </a:p>
          <a:p>
            <a:pPr indent="-228600" lvl="0" marL="457200" rtl="0" algn="l">
              <a:lnSpc>
                <a:spcPct val="115000"/>
              </a:lnSpc>
              <a:spcBef>
                <a:spcPts val="0"/>
              </a:spcBef>
              <a:spcAft>
                <a:spcPts val="0"/>
              </a:spcAft>
              <a:buSzPts val="2000"/>
              <a:buNone/>
            </a:pPr>
            <a:r>
              <a:t/>
            </a:r>
            <a:endParaRPr/>
          </a:p>
        </p:txBody>
      </p:sp>
      <p:grpSp>
        <p:nvGrpSpPr>
          <p:cNvPr id="1024" name="Google Shape;1024;p88"/>
          <p:cNvGrpSpPr/>
          <p:nvPr/>
        </p:nvGrpSpPr>
        <p:grpSpPr>
          <a:xfrm>
            <a:off x="457200" y="1505581"/>
            <a:ext cx="6266667" cy="1276374"/>
            <a:chOff x="499200" y="2050720"/>
            <a:chExt cx="6266667" cy="1276374"/>
          </a:xfrm>
        </p:grpSpPr>
        <p:pic>
          <p:nvPicPr>
            <p:cNvPr id="1025" name="Google Shape;1025;p88"/>
            <p:cNvPicPr preferRelativeResize="0"/>
            <p:nvPr/>
          </p:nvPicPr>
          <p:blipFill rotWithShape="1">
            <a:blip r:embed="rId3">
              <a:alphaModFix/>
            </a:blip>
            <a:srcRect b="0" l="0" r="0" t="0"/>
            <a:stretch/>
          </p:blipFill>
          <p:spPr>
            <a:xfrm>
              <a:off x="499200" y="2050720"/>
              <a:ext cx="6266667" cy="1219048"/>
            </a:xfrm>
            <a:prstGeom prst="rect">
              <a:avLst/>
            </a:prstGeom>
            <a:noFill/>
            <a:ln>
              <a:noFill/>
            </a:ln>
          </p:spPr>
        </p:pic>
        <p:sp>
          <p:nvSpPr>
            <p:cNvPr id="1026" name="Google Shape;1026;p88"/>
            <p:cNvSpPr/>
            <p:nvPr/>
          </p:nvSpPr>
          <p:spPr>
            <a:xfrm>
              <a:off x="2456761" y="2346593"/>
              <a:ext cx="892367" cy="980501"/>
            </a:xfrm>
            <a:prstGeom prst="rect">
              <a:avLst/>
            </a:prstGeom>
            <a:noFill/>
            <a:ln cap="flat" cmpd="sng" w="57150">
              <a:solidFill>
                <a:srgbClr val="0082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89"/>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1032" name="Google Shape;1032;p8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77" name="Google Shape;277;p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4 Layers of Power BI</a:t>
            </a:r>
            <a:br>
              <a:rPr lang="en-US"/>
            </a:br>
            <a:endParaRPr/>
          </a:p>
        </p:txBody>
      </p:sp>
      <p:pic>
        <p:nvPicPr>
          <p:cNvPr id="278" name="Google Shape;278;p9"/>
          <p:cNvPicPr preferRelativeResize="0"/>
          <p:nvPr/>
        </p:nvPicPr>
        <p:blipFill rotWithShape="1">
          <a:blip r:embed="rId3">
            <a:alphaModFix/>
          </a:blip>
          <a:srcRect b="-558" l="16693" r="13705" t="560"/>
          <a:stretch/>
        </p:blipFill>
        <p:spPr>
          <a:xfrm>
            <a:off x="9290076" y="2567996"/>
            <a:ext cx="2684047" cy="2147207"/>
          </a:xfrm>
          <a:prstGeom prst="rect">
            <a:avLst/>
          </a:prstGeom>
          <a:noFill/>
          <a:ln cap="flat" cmpd="sng" w="28575">
            <a:solidFill>
              <a:srgbClr val="7F7F7F"/>
            </a:solidFill>
            <a:prstDash val="solid"/>
            <a:round/>
            <a:headEnd len="sm" w="sm" type="none"/>
            <a:tailEnd len="sm" w="sm" type="none"/>
          </a:ln>
        </p:spPr>
      </p:pic>
      <p:grpSp>
        <p:nvGrpSpPr>
          <p:cNvPr id="279" name="Google Shape;279;p9"/>
          <p:cNvGrpSpPr/>
          <p:nvPr/>
        </p:nvGrpSpPr>
        <p:grpSpPr>
          <a:xfrm>
            <a:off x="325214" y="2539172"/>
            <a:ext cx="11487942" cy="2879993"/>
            <a:chOff x="6840" y="6409569"/>
            <a:chExt cx="23226733" cy="5822872"/>
          </a:xfrm>
        </p:grpSpPr>
        <p:sp>
          <p:nvSpPr>
            <p:cNvPr id="280" name="Google Shape;280;p9"/>
            <p:cNvSpPr/>
            <p:nvPr/>
          </p:nvSpPr>
          <p:spPr>
            <a:xfrm>
              <a:off x="6840" y="6409569"/>
              <a:ext cx="5426700" cy="4341300"/>
            </a:xfrm>
            <a:prstGeom prst="rect">
              <a:avLst/>
            </a:prstGeom>
            <a:blipFill rotWithShape="1">
              <a:blip r:embed="rId4">
                <a:alphaModFix/>
              </a:blip>
              <a:stretch>
                <a:fillRect b="0" l="-10990" r="-10987" t="0"/>
              </a:stretch>
            </a:blipFill>
            <a:ln cap="flat" cmpd="sng" w="25400">
              <a:solidFill>
                <a:srgbClr val="7F7F7F"/>
              </a:solidFill>
              <a:prstDash val="solid"/>
              <a:round/>
              <a:headEnd len="sm" w="sm" type="none"/>
              <a:tailEnd len="sm" w="sm" type="none"/>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Quattrocento Sans"/>
                <a:ea typeface="Quattrocento Sans"/>
                <a:cs typeface="Quattrocento Sans"/>
                <a:sym typeface="Quattrocento Sans"/>
              </a:endParaRPr>
            </a:p>
          </p:txBody>
        </p:sp>
        <p:sp>
          <p:nvSpPr>
            <p:cNvPr id="281" name="Google Shape;281;p9"/>
            <p:cNvSpPr/>
            <p:nvPr/>
          </p:nvSpPr>
          <p:spPr>
            <a:xfrm>
              <a:off x="495253" y="10316871"/>
              <a:ext cx="4829857" cy="1915570"/>
            </a:xfrm>
            <a:custGeom>
              <a:rect b="b" l="l" r="r" t="t"/>
              <a:pathLst>
                <a:path extrusionOk="0" h="1519505" w="4829857">
                  <a:moveTo>
                    <a:pt x="0" y="0"/>
                  </a:moveTo>
                  <a:lnTo>
                    <a:pt x="2817417" y="0"/>
                  </a:lnTo>
                  <a:lnTo>
                    <a:pt x="3392975" y="-162587"/>
                  </a:lnTo>
                  <a:lnTo>
                    <a:pt x="4024881" y="0"/>
                  </a:lnTo>
                  <a:lnTo>
                    <a:pt x="4829857" y="0"/>
                  </a:lnTo>
                  <a:lnTo>
                    <a:pt x="4829857" y="253251"/>
                  </a:lnTo>
                  <a:lnTo>
                    <a:pt x="4829857" y="253251"/>
                  </a:lnTo>
                  <a:lnTo>
                    <a:pt x="4829857" y="633127"/>
                  </a:lnTo>
                  <a:lnTo>
                    <a:pt x="4829857" y="1519505"/>
                  </a:lnTo>
                  <a:lnTo>
                    <a:pt x="4024881" y="1519505"/>
                  </a:lnTo>
                  <a:lnTo>
                    <a:pt x="2817417" y="1519505"/>
                  </a:lnTo>
                  <a:lnTo>
                    <a:pt x="2817417" y="1519505"/>
                  </a:lnTo>
                  <a:lnTo>
                    <a:pt x="0" y="1519505"/>
                  </a:lnTo>
                  <a:lnTo>
                    <a:pt x="0" y="633127"/>
                  </a:lnTo>
                  <a:lnTo>
                    <a:pt x="0" y="253251"/>
                  </a:lnTo>
                  <a:lnTo>
                    <a:pt x="0" y="253251"/>
                  </a:lnTo>
                  <a:lnTo>
                    <a:pt x="0" y="0"/>
                  </a:lnTo>
                  <a:close/>
                </a:path>
              </a:pathLst>
            </a:custGeom>
            <a:solidFill>
              <a:srgbClr val="421D76"/>
            </a:solidFill>
            <a:ln cap="flat" cmpd="sng" w="25400">
              <a:solidFill>
                <a:srgbClr val="E4520A"/>
              </a:solidFill>
              <a:prstDash val="solid"/>
              <a:round/>
              <a:headEnd len="sm" w="sm" type="none"/>
              <a:tailEnd len="sm" w="sm" type="none"/>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chemeClr val="lt1"/>
                  </a:solidFill>
                  <a:latin typeface="Quattrocento Sans"/>
                  <a:ea typeface="Quattrocento Sans"/>
                  <a:cs typeface="Quattrocento Sans"/>
                  <a:sym typeface="Quattrocento Sans"/>
                </a:rPr>
                <a:t>Extract, Transform and Load (ETL)</a:t>
              </a:r>
              <a:endParaRPr b="0" i="0" sz="700" u="none" cap="none" strike="noStrike">
                <a:solidFill>
                  <a:srgbClr val="000000"/>
                </a:solidFill>
                <a:latin typeface="Quattrocento Sans"/>
                <a:ea typeface="Quattrocento Sans"/>
                <a:cs typeface="Quattrocento Sans"/>
                <a:sym typeface="Quattrocento Sans"/>
              </a:endParaRPr>
            </a:p>
          </p:txBody>
        </p:sp>
        <p:sp>
          <p:nvSpPr>
            <p:cNvPr id="282" name="Google Shape;282;p9"/>
            <p:cNvSpPr/>
            <p:nvPr/>
          </p:nvSpPr>
          <p:spPr>
            <a:xfrm>
              <a:off x="5976327" y="6409569"/>
              <a:ext cx="5426700" cy="4341300"/>
            </a:xfrm>
            <a:prstGeom prst="rect">
              <a:avLst/>
            </a:prstGeom>
            <a:blipFill rotWithShape="1">
              <a:blip r:embed="rId5">
                <a:alphaModFix/>
              </a:blip>
              <a:stretch>
                <a:fillRect b="0" l="0" r="0" t="0"/>
              </a:stretch>
            </a:blipFill>
            <a:ln cap="flat" cmpd="sng" w="25400">
              <a:solidFill>
                <a:srgbClr val="7F7F7F"/>
              </a:solidFill>
              <a:prstDash val="solid"/>
              <a:round/>
              <a:headEnd len="sm" w="sm" type="none"/>
              <a:tailEnd len="sm" w="sm" type="none"/>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Quattrocento Sans"/>
                <a:ea typeface="Quattrocento Sans"/>
                <a:cs typeface="Quattrocento Sans"/>
                <a:sym typeface="Quattrocento Sans"/>
              </a:endParaRPr>
            </a:p>
          </p:txBody>
        </p:sp>
        <p:sp>
          <p:nvSpPr>
            <p:cNvPr id="283" name="Google Shape;283;p9"/>
            <p:cNvSpPr/>
            <p:nvPr/>
          </p:nvSpPr>
          <p:spPr>
            <a:xfrm>
              <a:off x="6464739" y="10316869"/>
              <a:ext cx="4829857" cy="1915570"/>
            </a:xfrm>
            <a:custGeom>
              <a:rect b="b" l="l" r="r" t="t"/>
              <a:pathLst>
                <a:path extrusionOk="0" h="1519505" w="4829857">
                  <a:moveTo>
                    <a:pt x="0" y="0"/>
                  </a:moveTo>
                  <a:lnTo>
                    <a:pt x="2817417" y="0"/>
                  </a:lnTo>
                  <a:lnTo>
                    <a:pt x="3392975" y="-162587"/>
                  </a:lnTo>
                  <a:lnTo>
                    <a:pt x="4024881" y="0"/>
                  </a:lnTo>
                  <a:lnTo>
                    <a:pt x="4829857" y="0"/>
                  </a:lnTo>
                  <a:lnTo>
                    <a:pt x="4829857" y="253251"/>
                  </a:lnTo>
                  <a:lnTo>
                    <a:pt x="4829857" y="253251"/>
                  </a:lnTo>
                  <a:lnTo>
                    <a:pt x="4829857" y="633127"/>
                  </a:lnTo>
                  <a:lnTo>
                    <a:pt x="4829857" y="1519505"/>
                  </a:lnTo>
                  <a:lnTo>
                    <a:pt x="4024881" y="1519505"/>
                  </a:lnTo>
                  <a:lnTo>
                    <a:pt x="2817417" y="1519505"/>
                  </a:lnTo>
                  <a:lnTo>
                    <a:pt x="2817417" y="1519505"/>
                  </a:lnTo>
                  <a:lnTo>
                    <a:pt x="0" y="1519505"/>
                  </a:lnTo>
                  <a:lnTo>
                    <a:pt x="0" y="633127"/>
                  </a:lnTo>
                  <a:lnTo>
                    <a:pt x="0" y="253251"/>
                  </a:lnTo>
                  <a:lnTo>
                    <a:pt x="0" y="253251"/>
                  </a:lnTo>
                  <a:lnTo>
                    <a:pt x="0" y="0"/>
                  </a:lnTo>
                  <a:close/>
                </a:path>
              </a:pathLst>
            </a:custGeom>
            <a:solidFill>
              <a:srgbClr val="421D76"/>
            </a:solidFill>
            <a:ln cap="flat" cmpd="sng" w="25400">
              <a:solidFill>
                <a:srgbClr val="E4520A"/>
              </a:solidFill>
              <a:prstDash val="solid"/>
              <a:round/>
              <a:headEnd len="sm" w="sm" type="none"/>
              <a:tailEnd len="sm" w="sm" type="none"/>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b="0" i="0" lang="en-US" sz="2100" u="none" cap="none" strike="noStrike">
                  <a:solidFill>
                    <a:schemeClr val="lt1"/>
                  </a:solidFill>
                  <a:latin typeface="Quattrocento Sans"/>
                  <a:ea typeface="Quattrocento Sans"/>
                  <a:cs typeface="Quattrocento Sans"/>
                  <a:sym typeface="Quattrocento Sans"/>
                </a:rPr>
                <a:t>Data Modeling</a:t>
              </a:r>
              <a:endParaRPr b="0" i="0" sz="2100" u="none" cap="none" strike="noStrike">
                <a:solidFill>
                  <a:schemeClr val="lt1"/>
                </a:solidFill>
                <a:latin typeface="Quattrocento Sans"/>
                <a:ea typeface="Quattrocento Sans"/>
                <a:cs typeface="Quattrocento Sans"/>
                <a:sym typeface="Quattrocento Sans"/>
              </a:endParaRPr>
            </a:p>
          </p:txBody>
        </p:sp>
        <p:sp>
          <p:nvSpPr>
            <p:cNvPr id="284" name="Google Shape;284;p9"/>
            <p:cNvSpPr/>
            <p:nvPr/>
          </p:nvSpPr>
          <p:spPr>
            <a:xfrm>
              <a:off x="11945815" y="6409569"/>
              <a:ext cx="5426700" cy="4341300"/>
            </a:xfrm>
            <a:prstGeom prst="rect">
              <a:avLst/>
            </a:prstGeom>
            <a:blipFill rotWithShape="1">
              <a:blip r:embed="rId6">
                <a:alphaModFix/>
              </a:blip>
              <a:stretch>
                <a:fillRect b="0" l="0" r="0" t="0"/>
              </a:stretch>
            </a:blipFill>
            <a:ln cap="flat" cmpd="sng" w="25400">
              <a:solidFill>
                <a:srgbClr val="7F7F7F"/>
              </a:solidFill>
              <a:prstDash val="solid"/>
              <a:round/>
              <a:headEnd len="sm" w="sm" type="none"/>
              <a:tailEnd len="sm" w="sm" type="none"/>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Quattrocento Sans"/>
                <a:ea typeface="Quattrocento Sans"/>
                <a:cs typeface="Quattrocento Sans"/>
                <a:sym typeface="Quattrocento Sans"/>
              </a:endParaRPr>
            </a:p>
          </p:txBody>
        </p:sp>
        <p:sp>
          <p:nvSpPr>
            <p:cNvPr id="285" name="Google Shape;285;p9"/>
            <p:cNvSpPr/>
            <p:nvPr/>
          </p:nvSpPr>
          <p:spPr>
            <a:xfrm>
              <a:off x="12434228" y="10316869"/>
              <a:ext cx="4829857" cy="1915570"/>
            </a:xfrm>
            <a:custGeom>
              <a:rect b="b" l="l" r="r" t="t"/>
              <a:pathLst>
                <a:path extrusionOk="0" h="1519505" w="4829857">
                  <a:moveTo>
                    <a:pt x="0" y="0"/>
                  </a:moveTo>
                  <a:lnTo>
                    <a:pt x="2817417" y="0"/>
                  </a:lnTo>
                  <a:lnTo>
                    <a:pt x="3392975" y="-162587"/>
                  </a:lnTo>
                  <a:lnTo>
                    <a:pt x="4024881" y="0"/>
                  </a:lnTo>
                  <a:lnTo>
                    <a:pt x="4829857" y="0"/>
                  </a:lnTo>
                  <a:lnTo>
                    <a:pt x="4829857" y="253251"/>
                  </a:lnTo>
                  <a:lnTo>
                    <a:pt x="4829857" y="253251"/>
                  </a:lnTo>
                  <a:lnTo>
                    <a:pt x="4829857" y="633127"/>
                  </a:lnTo>
                  <a:lnTo>
                    <a:pt x="4829857" y="1519505"/>
                  </a:lnTo>
                  <a:lnTo>
                    <a:pt x="4024881" y="1519505"/>
                  </a:lnTo>
                  <a:lnTo>
                    <a:pt x="2817417" y="1519505"/>
                  </a:lnTo>
                  <a:lnTo>
                    <a:pt x="2817417" y="1519505"/>
                  </a:lnTo>
                  <a:lnTo>
                    <a:pt x="0" y="1519505"/>
                  </a:lnTo>
                  <a:lnTo>
                    <a:pt x="0" y="633127"/>
                  </a:lnTo>
                  <a:lnTo>
                    <a:pt x="0" y="253251"/>
                  </a:lnTo>
                  <a:lnTo>
                    <a:pt x="0" y="253251"/>
                  </a:lnTo>
                  <a:lnTo>
                    <a:pt x="0" y="0"/>
                  </a:lnTo>
                  <a:close/>
                </a:path>
              </a:pathLst>
            </a:custGeom>
            <a:solidFill>
              <a:srgbClr val="421D76"/>
            </a:solidFill>
            <a:ln cap="flat" cmpd="sng" w="25400">
              <a:solidFill>
                <a:srgbClr val="E4520A"/>
              </a:solidFill>
              <a:prstDash val="solid"/>
              <a:round/>
              <a:headEnd len="sm" w="sm" type="none"/>
              <a:tailEnd len="sm" w="sm" type="none"/>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b="0" i="0" lang="en-US" sz="2100" u="none" cap="none" strike="noStrike">
                  <a:solidFill>
                    <a:schemeClr val="lt1"/>
                  </a:solidFill>
                  <a:latin typeface="Quattrocento Sans"/>
                  <a:ea typeface="Quattrocento Sans"/>
                  <a:cs typeface="Quattrocento Sans"/>
                  <a:sym typeface="Quattrocento Sans"/>
                </a:rPr>
                <a:t>Report Design</a:t>
              </a:r>
              <a:endParaRPr b="0" i="0" sz="2100" u="none" cap="none" strike="noStrike">
                <a:solidFill>
                  <a:schemeClr val="lt1"/>
                </a:solidFill>
                <a:latin typeface="Quattrocento Sans"/>
                <a:ea typeface="Quattrocento Sans"/>
                <a:cs typeface="Quattrocento Sans"/>
                <a:sym typeface="Quattrocento Sans"/>
              </a:endParaRPr>
            </a:p>
          </p:txBody>
        </p:sp>
        <p:sp>
          <p:nvSpPr>
            <p:cNvPr id="286" name="Google Shape;286;p9"/>
            <p:cNvSpPr/>
            <p:nvPr/>
          </p:nvSpPr>
          <p:spPr>
            <a:xfrm>
              <a:off x="18403716" y="10316869"/>
              <a:ext cx="4829857" cy="1915570"/>
            </a:xfrm>
            <a:custGeom>
              <a:rect b="b" l="l" r="r" t="t"/>
              <a:pathLst>
                <a:path extrusionOk="0" h="1519505" w="4829857">
                  <a:moveTo>
                    <a:pt x="0" y="0"/>
                  </a:moveTo>
                  <a:lnTo>
                    <a:pt x="2817417" y="0"/>
                  </a:lnTo>
                  <a:lnTo>
                    <a:pt x="3392975" y="-162587"/>
                  </a:lnTo>
                  <a:lnTo>
                    <a:pt x="4024881" y="0"/>
                  </a:lnTo>
                  <a:lnTo>
                    <a:pt x="4829857" y="0"/>
                  </a:lnTo>
                  <a:lnTo>
                    <a:pt x="4829857" y="253251"/>
                  </a:lnTo>
                  <a:lnTo>
                    <a:pt x="4829857" y="253251"/>
                  </a:lnTo>
                  <a:lnTo>
                    <a:pt x="4829857" y="633127"/>
                  </a:lnTo>
                  <a:lnTo>
                    <a:pt x="4829857" y="1519505"/>
                  </a:lnTo>
                  <a:lnTo>
                    <a:pt x="4024881" y="1519505"/>
                  </a:lnTo>
                  <a:lnTo>
                    <a:pt x="2817417" y="1519505"/>
                  </a:lnTo>
                  <a:lnTo>
                    <a:pt x="2817417" y="1519505"/>
                  </a:lnTo>
                  <a:lnTo>
                    <a:pt x="0" y="1519505"/>
                  </a:lnTo>
                  <a:lnTo>
                    <a:pt x="0" y="633127"/>
                  </a:lnTo>
                  <a:lnTo>
                    <a:pt x="0" y="253251"/>
                  </a:lnTo>
                  <a:lnTo>
                    <a:pt x="0" y="253251"/>
                  </a:lnTo>
                  <a:lnTo>
                    <a:pt x="0" y="0"/>
                  </a:lnTo>
                  <a:close/>
                </a:path>
              </a:pathLst>
            </a:custGeom>
            <a:solidFill>
              <a:srgbClr val="421D76"/>
            </a:solidFill>
            <a:ln cap="flat" cmpd="sng" w="25400">
              <a:solidFill>
                <a:srgbClr val="E4520A"/>
              </a:solidFill>
              <a:prstDash val="solid"/>
              <a:round/>
              <a:headEnd len="sm" w="sm" type="none"/>
              <a:tailEnd len="sm" w="sm" type="none"/>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b="0" i="0" lang="en-US" sz="2100" u="none" cap="none" strike="noStrike">
                  <a:solidFill>
                    <a:schemeClr val="lt1"/>
                  </a:solidFill>
                  <a:latin typeface="Quattrocento Sans"/>
                  <a:ea typeface="Quattrocento Sans"/>
                  <a:cs typeface="Quattrocento Sans"/>
                  <a:sym typeface="Quattrocento Sans"/>
                </a:rPr>
                <a:t>Web Portal</a:t>
              </a:r>
              <a:endParaRPr b="0" i="0" sz="2100" u="none" cap="none" strike="noStrike">
                <a:solidFill>
                  <a:schemeClr val="lt1"/>
                </a:solidFill>
                <a:latin typeface="Quattrocento Sans"/>
                <a:ea typeface="Quattrocento Sans"/>
                <a:cs typeface="Quattrocento Sans"/>
                <a:sym typeface="Quattrocento Sans"/>
              </a:endParaRPr>
            </a:p>
          </p:txBody>
        </p:sp>
      </p:grpSp>
      <p:sp>
        <p:nvSpPr>
          <p:cNvPr id="287" name="Google Shape;287;p9"/>
          <p:cNvSpPr txBox="1"/>
          <p:nvPr/>
        </p:nvSpPr>
        <p:spPr>
          <a:xfrm>
            <a:off x="1761206" y="1460809"/>
            <a:ext cx="2758200" cy="999483"/>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Quattrocento Sans"/>
                <a:ea typeface="Quattrocento Sans"/>
                <a:cs typeface="Quattrocento Sans"/>
                <a:sym typeface="Quattrocento Sans"/>
              </a:rPr>
              <a:t>Model Developer</a:t>
            </a:r>
            <a:endParaRPr b="0" i="0" sz="2800" u="none" cap="none" strike="noStrike">
              <a:solidFill>
                <a:srgbClr val="000000"/>
              </a:solidFill>
              <a:latin typeface="Quattrocento Sans"/>
              <a:ea typeface="Quattrocento Sans"/>
              <a:cs typeface="Quattrocento Sans"/>
              <a:sym typeface="Quattrocento Sans"/>
            </a:endParaRPr>
          </a:p>
        </p:txBody>
      </p:sp>
      <p:sp>
        <p:nvSpPr>
          <p:cNvPr id="288" name="Google Shape;288;p9"/>
          <p:cNvSpPr txBox="1"/>
          <p:nvPr/>
        </p:nvSpPr>
        <p:spPr>
          <a:xfrm>
            <a:off x="7666223" y="1539689"/>
            <a:ext cx="2840700" cy="920603"/>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Quattrocento Sans"/>
                <a:ea typeface="Quattrocento Sans"/>
                <a:cs typeface="Quattrocento Sans"/>
                <a:sym typeface="Quattrocento Sans"/>
              </a:rPr>
              <a:t>Report Developer</a:t>
            </a:r>
            <a:endParaRPr b="0" i="0" sz="700" u="none" cap="none" strike="noStrik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90"/>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Cycle Lab Exercise 3</a:t>
            </a:r>
            <a:endParaRPr/>
          </a:p>
        </p:txBody>
      </p:sp>
      <p:sp>
        <p:nvSpPr>
          <p:cNvPr id="1038" name="Google Shape;1038;p9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91"/>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KC4</a:t>
            </a:r>
            <a:endParaRPr/>
          </a:p>
        </p:txBody>
      </p:sp>
      <p:sp>
        <p:nvSpPr>
          <p:cNvPr id="1044" name="Google Shape;1044;p9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9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50" name="Google Shape;1050;p92"/>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5 </a:t>
            </a:r>
            <a:br>
              <a:rPr lang="en-US"/>
            </a:br>
            <a:r>
              <a:rPr lang="en-US"/>
              <a:t>CALCULATE Function &amp; Modifiers</a:t>
            </a:r>
            <a:endParaRPr/>
          </a:p>
        </p:txBody>
      </p:sp>
      <p:sp>
        <p:nvSpPr>
          <p:cNvPr id="1051" name="Google Shape;1051;p92"/>
          <p:cNvSpPr txBox="1"/>
          <p:nvPr>
            <p:ph idx="1" type="body"/>
          </p:nvPr>
        </p:nvSpPr>
        <p:spPr>
          <a:xfrm>
            <a:off x="415598" y="2071105"/>
            <a:ext cx="11360799" cy="285535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After completing this module, students will be able to:</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Font typeface="Noto Sans Symbols"/>
              <a:buChar char="▪"/>
            </a:pPr>
            <a:r>
              <a:rPr lang="en-US"/>
              <a:t>Use the Calculate function</a:t>
            </a:r>
            <a:endParaRPr/>
          </a:p>
          <a:p>
            <a:pPr indent="-355600" lvl="0" marL="457200" rtl="0" algn="l">
              <a:lnSpc>
                <a:spcPct val="115000"/>
              </a:lnSpc>
              <a:spcBef>
                <a:spcPts val="0"/>
              </a:spcBef>
              <a:spcAft>
                <a:spcPts val="0"/>
              </a:spcAft>
              <a:buSzPts val="2000"/>
              <a:buFont typeface="Noto Sans Symbols"/>
              <a:buChar char="▪"/>
            </a:pPr>
            <a:r>
              <a:rPr lang="en-US"/>
              <a:t>Use filter modifier functions within Calculate</a:t>
            </a:r>
            <a:endParaRPr/>
          </a:p>
          <a:p>
            <a:pPr indent="-355600" lvl="0" marL="457200" rtl="0" algn="l">
              <a:lnSpc>
                <a:spcPct val="115000"/>
              </a:lnSpc>
              <a:spcBef>
                <a:spcPts val="0"/>
              </a:spcBef>
              <a:spcAft>
                <a:spcPts val="0"/>
              </a:spcAft>
              <a:buSzPts val="2000"/>
              <a:buFont typeface="Noto Sans Symbols"/>
              <a:buChar char="▪"/>
            </a:pPr>
            <a:r>
              <a:rPr lang="en-US"/>
              <a:t>Examine filter context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9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57" name="Google Shape;1057;p9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DAX Calculate Function</a:t>
            </a:r>
            <a:endParaRPr/>
          </a:p>
        </p:txBody>
      </p:sp>
      <p:sp>
        <p:nvSpPr>
          <p:cNvPr id="1058" name="Google Shape;1058;p93"/>
          <p:cNvSpPr txBox="1"/>
          <p:nvPr/>
        </p:nvSpPr>
        <p:spPr>
          <a:xfrm>
            <a:off x="478200" y="1582175"/>
            <a:ext cx="11235599" cy="694801"/>
          </a:xfrm>
          <a:prstGeom prst="rect">
            <a:avLst/>
          </a:prstGeom>
          <a:solidFill>
            <a:srgbClr val="D8D8D8"/>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Consolas"/>
                <a:ea typeface="Consolas"/>
                <a:cs typeface="Consolas"/>
                <a:sym typeface="Consolas"/>
              </a:rPr>
              <a:t>CALCULATE ( &lt;expression&gt; , [[&lt;filter1&gt;], &lt;filter2&gt;]…)</a:t>
            </a:r>
            <a:endParaRPr/>
          </a:p>
        </p:txBody>
      </p:sp>
      <p:cxnSp>
        <p:nvCxnSpPr>
          <p:cNvPr id="1059" name="Google Shape;1059;p93"/>
          <p:cNvCxnSpPr/>
          <p:nvPr/>
        </p:nvCxnSpPr>
        <p:spPr>
          <a:xfrm rot="5400000">
            <a:off x="3217429" y="2412427"/>
            <a:ext cx="1207800" cy="936900"/>
          </a:xfrm>
          <a:prstGeom prst="curvedConnector3">
            <a:avLst>
              <a:gd fmla="val 50000" name="adj1"/>
            </a:avLst>
          </a:prstGeom>
          <a:noFill/>
          <a:ln cap="flat" cmpd="sng" w="38100">
            <a:solidFill>
              <a:schemeClr val="dk2"/>
            </a:solidFill>
            <a:prstDash val="solid"/>
            <a:round/>
            <a:headEnd len="sm" w="sm" type="none"/>
            <a:tailEnd len="med" w="med" type="triangle"/>
          </a:ln>
          <a:effectLst>
            <a:outerShdw blurRad="40000" rotWithShape="0" dir="5400000" dist="23000">
              <a:srgbClr val="000000">
                <a:alpha val="34901"/>
              </a:srgbClr>
            </a:outerShdw>
          </a:effectLst>
        </p:spPr>
      </p:cxnSp>
      <p:sp>
        <p:nvSpPr>
          <p:cNvPr id="1060" name="Google Shape;1060;p93"/>
          <p:cNvSpPr txBox="1"/>
          <p:nvPr/>
        </p:nvSpPr>
        <p:spPr>
          <a:xfrm>
            <a:off x="383893" y="3692348"/>
            <a:ext cx="5937813" cy="694801"/>
          </a:xfrm>
          <a:prstGeom prst="rect">
            <a:avLst/>
          </a:prstGeom>
          <a:noFill/>
          <a:ln>
            <a:noFill/>
          </a:ln>
        </p:spPr>
        <p:txBody>
          <a:bodyPr anchorCtr="0" anchor="t" bIns="91425" lIns="91425" spcFirstLastPara="1" rIns="91425" wrap="square" tIns="91425">
            <a:normAutofit fontScale="92500" lnSpcReduction="20000"/>
          </a:bodyPr>
          <a:lstStyle/>
          <a:p>
            <a:pPr indent="0" lvl="0" marL="101600" marR="0" rtl="0" algn="l">
              <a:lnSpc>
                <a:spcPct val="115000"/>
              </a:lnSpc>
              <a:spcBef>
                <a:spcPts val="0"/>
              </a:spcBef>
              <a:spcAft>
                <a:spcPts val="0"/>
              </a:spcAft>
              <a:buClr>
                <a:schemeClr val="dk2"/>
              </a:buClr>
              <a:buSzPct val="120120"/>
              <a:buFont typeface="Century Gothic"/>
              <a:buNone/>
            </a:pPr>
            <a:r>
              <a:rPr b="0" i="0" lang="en-US" sz="1800" u="none" cap="none" strike="noStrike">
                <a:solidFill>
                  <a:schemeClr val="dk2"/>
                </a:solidFill>
                <a:latin typeface="Century Gothic"/>
                <a:ea typeface="Century Gothic"/>
                <a:cs typeface="Century Gothic"/>
                <a:sym typeface="Century Gothic"/>
              </a:rPr>
              <a:t>Name of an existing measure, or a DAX formula for a valid measure</a:t>
            </a:r>
            <a:endParaRPr/>
          </a:p>
        </p:txBody>
      </p:sp>
      <p:sp>
        <p:nvSpPr>
          <p:cNvPr id="1061" name="Google Shape;1061;p93"/>
          <p:cNvSpPr txBox="1"/>
          <p:nvPr/>
        </p:nvSpPr>
        <p:spPr>
          <a:xfrm>
            <a:off x="383892" y="4484283"/>
            <a:ext cx="5937813" cy="1152588"/>
          </a:xfrm>
          <a:prstGeom prst="rect">
            <a:avLst/>
          </a:prstGeom>
          <a:noFill/>
          <a:ln>
            <a:noFill/>
          </a:ln>
        </p:spPr>
        <p:txBody>
          <a:bodyPr anchorCtr="0" anchor="t" bIns="91425" lIns="91425" spcFirstLastPara="1" rIns="91425" wrap="square" tIns="91425">
            <a:normAutofit/>
          </a:bodyPr>
          <a:lstStyle/>
          <a:p>
            <a:pPr indent="0" lvl="0" marL="101600" marR="0" rtl="0" algn="l">
              <a:lnSpc>
                <a:spcPct val="115000"/>
              </a:lnSpc>
              <a:spcBef>
                <a:spcPts val="0"/>
              </a:spcBef>
              <a:spcAft>
                <a:spcPts val="0"/>
              </a:spcAft>
              <a:buClr>
                <a:schemeClr val="dk2"/>
              </a:buClr>
              <a:buSzPts val="2000"/>
              <a:buFont typeface="Century Gothic"/>
              <a:buNone/>
            </a:pPr>
            <a:r>
              <a:rPr b="1" i="0" lang="en-US" sz="1800" u="none" cap="none" strike="noStrike">
                <a:solidFill>
                  <a:schemeClr val="dk2"/>
                </a:solidFill>
                <a:latin typeface="Century Gothic"/>
                <a:ea typeface="Century Gothic"/>
                <a:cs typeface="Century Gothic"/>
                <a:sym typeface="Century Gothic"/>
              </a:rPr>
              <a:t>Example</a:t>
            </a:r>
            <a:endParaRPr/>
          </a:p>
          <a:p>
            <a:pPr indent="0" lvl="0" marL="101600" marR="0" rtl="0" algn="l">
              <a:lnSpc>
                <a:spcPct val="115000"/>
              </a:lnSpc>
              <a:spcBef>
                <a:spcPts val="0"/>
              </a:spcBef>
              <a:spcAft>
                <a:spcPts val="0"/>
              </a:spcAft>
              <a:buClr>
                <a:schemeClr val="dk2"/>
              </a:buClr>
              <a:buSzPts val="2000"/>
              <a:buFont typeface="Century Gothic"/>
              <a:buNone/>
            </a:pPr>
            <a:r>
              <a:rPr b="0" i="0" lang="en-US" sz="1800" u="none" cap="none" strike="noStrike">
                <a:solidFill>
                  <a:schemeClr val="dk2"/>
                </a:solidFill>
                <a:latin typeface="Century Gothic"/>
                <a:ea typeface="Century Gothic"/>
                <a:cs typeface="Century Gothic"/>
                <a:sym typeface="Century Gothic"/>
              </a:rPr>
              <a:t>[Total Sales] existing measure</a:t>
            </a:r>
            <a:endParaRPr/>
          </a:p>
          <a:p>
            <a:pPr indent="0" lvl="0" marL="101600" marR="0" rtl="0" algn="l">
              <a:lnSpc>
                <a:spcPct val="115000"/>
              </a:lnSpc>
              <a:spcBef>
                <a:spcPts val="0"/>
              </a:spcBef>
              <a:spcAft>
                <a:spcPts val="0"/>
              </a:spcAft>
              <a:buClr>
                <a:schemeClr val="dk2"/>
              </a:buClr>
              <a:buSzPts val="2000"/>
              <a:buFont typeface="Century Gothic"/>
              <a:buNone/>
            </a:pPr>
            <a:r>
              <a:rPr b="0" i="0" lang="en-US" sz="1800" u="none" cap="none" strike="noStrike">
                <a:solidFill>
                  <a:schemeClr val="dk2"/>
                </a:solidFill>
                <a:latin typeface="Century Gothic"/>
                <a:ea typeface="Century Gothic"/>
                <a:cs typeface="Century Gothic"/>
                <a:sym typeface="Century Gothic"/>
              </a:rPr>
              <a:t>SUM(Regionsales[Sales]) a DAX formula</a:t>
            </a:r>
            <a:endParaRPr/>
          </a:p>
          <a:p>
            <a:pPr indent="0" lvl="0" marL="101600" marR="0" rtl="0" algn="l">
              <a:lnSpc>
                <a:spcPct val="115000"/>
              </a:lnSpc>
              <a:spcBef>
                <a:spcPts val="0"/>
              </a:spcBef>
              <a:spcAft>
                <a:spcPts val="0"/>
              </a:spcAft>
              <a:buClr>
                <a:schemeClr val="dk2"/>
              </a:buClr>
              <a:buSzPts val="2000"/>
              <a:buFont typeface="Century Gothic"/>
              <a:buNone/>
            </a:pPr>
            <a:r>
              <a:t/>
            </a:r>
            <a:endParaRPr b="0" i="0" sz="1800" u="none" cap="none" strike="noStrike">
              <a:solidFill>
                <a:schemeClr val="dk2"/>
              </a:solidFill>
              <a:latin typeface="Century Gothic"/>
              <a:ea typeface="Century Gothic"/>
              <a:cs typeface="Century Gothic"/>
              <a:sym typeface="Century Gothic"/>
            </a:endParaRPr>
          </a:p>
        </p:txBody>
      </p:sp>
      <p:sp>
        <p:nvSpPr>
          <p:cNvPr id="1062" name="Google Shape;1062;p93"/>
          <p:cNvSpPr/>
          <p:nvPr/>
        </p:nvSpPr>
        <p:spPr>
          <a:xfrm rot="-5400000">
            <a:off x="8498495" y="883565"/>
            <a:ext cx="1001642" cy="3923818"/>
          </a:xfrm>
          <a:prstGeom prst="leftBrace">
            <a:avLst>
              <a:gd fmla="val 8333" name="adj1"/>
              <a:gd fmla="val 50000" name="adj2"/>
            </a:avLst>
          </a:prstGeom>
          <a:noFill/>
          <a:ln cap="flat" cmpd="sng" w="38100">
            <a:solidFill>
              <a:schemeClr val="dk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063" name="Google Shape;1063;p93"/>
          <p:cNvSpPr txBox="1"/>
          <p:nvPr/>
        </p:nvSpPr>
        <p:spPr>
          <a:xfrm>
            <a:off x="6553340" y="3646251"/>
            <a:ext cx="4891951" cy="694801"/>
          </a:xfrm>
          <a:prstGeom prst="rect">
            <a:avLst/>
          </a:prstGeom>
          <a:noFill/>
          <a:ln>
            <a:noFill/>
          </a:ln>
        </p:spPr>
        <p:txBody>
          <a:bodyPr anchorCtr="0" anchor="t" bIns="91425" lIns="91425" spcFirstLastPara="1" rIns="91425" wrap="square" tIns="91425">
            <a:normAutofit fontScale="77500" lnSpcReduction="20000"/>
          </a:bodyPr>
          <a:lstStyle/>
          <a:p>
            <a:pPr indent="0" lvl="0" marL="101600" marR="0" rtl="0" algn="l">
              <a:lnSpc>
                <a:spcPct val="115000"/>
              </a:lnSpc>
              <a:spcBef>
                <a:spcPts val="0"/>
              </a:spcBef>
              <a:spcAft>
                <a:spcPts val="0"/>
              </a:spcAft>
              <a:buClr>
                <a:schemeClr val="dk2"/>
              </a:buClr>
              <a:buSzPct val="143369"/>
              <a:buFont typeface="Century Gothic"/>
              <a:buNone/>
            </a:pPr>
            <a:r>
              <a:rPr b="0" i="0" lang="en-US" sz="1800" u="none" cap="none" strike="noStrike">
                <a:solidFill>
                  <a:schemeClr val="dk2"/>
                </a:solidFill>
                <a:latin typeface="Century Gothic"/>
                <a:ea typeface="Century Gothic"/>
                <a:cs typeface="Century Gothic"/>
                <a:sym typeface="Century Gothic"/>
              </a:rPr>
              <a:t>List of simple Boolean (True/False) filter expressions. Note you cannot create filters based on a measure</a:t>
            </a:r>
            <a:endParaRPr/>
          </a:p>
        </p:txBody>
      </p:sp>
      <p:sp>
        <p:nvSpPr>
          <p:cNvPr id="1064" name="Google Shape;1064;p93"/>
          <p:cNvSpPr txBox="1"/>
          <p:nvPr/>
        </p:nvSpPr>
        <p:spPr>
          <a:xfrm>
            <a:off x="6553340" y="4465670"/>
            <a:ext cx="5937813" cy="1152588"/>
          </a:xfrm>
          <a:prstGeom prst="rect">
            <a:avLst/>
          </a:prstGeom>
          <a:noFill/>
          <a:ln>
            <a:noFill/>
          </a:ln>
        </p:spPr>
        <p:txBody>
          <a:bodyPr anchorCtr="0" anchor="t" bIns="91425" lIns="91425" spcFirstLastPara="1" rIns="91425" wrap="square" tIns="91425">
            <a:normAutofit/>
          </a:bodyPr>
          <a:lstStyle/>
          <a:p>
            <a:pPr indent="0" lvl="0" marL="101600" marR="0" rtl="0" algn="l">
              <a:lnSpc>
                <a:spcPct val="115000"/>
              </a:lnSpc>
              <a:spcBef>
                <a:spcPts val="0"/>
              </a:spcBef>
              <a:spcAft>
                <a:spcPts val="0"/>
              </a:spcAft>
              <a:buClr>
                <a:schemeClr val="dk2"/>
              </a:buClr>
              <a:buSzPts val="2000"/>
              <a:buFont typeface="Century Gothic"/>
              <a:buNone/>
            </a:pPr>
            <a:r>
              <a:rPr b="1" i="0" lang="en-US" sz="1800" u="none" cap="none" strike="noStrike">
                <a:solidFill>
                  <a:schemeClr val="dk2"/>
                </a:solidFill>
                <a:latin typeface="Century Gothic"/>
                <a:ea typeface="Century Gothic"/>
                <a:cs typeface="Century Gothic"/>
                <a:sym typeface="Century Gothic"/>
              </a:rPr>
              <a:t>Example</a:t>
            </a:r>
            <a:endParaRPr/>
          </a:p>
          <a:p>
            <a:pPr indent="0" lvl="0" marL="101600" marR="0" rtl="0" algn="l">
              <a:lnSpc>
                <a:spcPct val="115000"/>
              </a:lnSpc>
              <a:spcBef>
                <a:spcPts val="0"/>
              </a:spcBef>
              <a:spcAft>
                <a:spcPts val="0"/>
              </a:spcAft>
              <a:buClr>
                <a:schemeClr val="dk2"/>
              </a:buClr>
              <a:buSzPts val="2000"/>
              <a:buFont typeface="Century Gothic"/>
              <a:buNone/>
            </a:pPr>
            <a:r>
              <a:rPr b="0" i="0" lang="en-US" sz="1800" u="none" cap="none" strike="noStrike">
                <a:solidFill>
                  <a:schemeClr val="dk2"/>
                </a:solidFill>
                <a:latin typeface="Century Gothic"/>
                <a:ea typeface="Century Gothic"/>
                <a:cs typeface="Century Gothic"/>
                <a:sym typeface="Century Gothic"/>
              </a:rPr>
              <a:t>Product[color]=“Blue”</a:t>
            </a:r>
            <a:endParaRPr/>
          </a:p>
          <a:p>
            <a:pPr indent="0" lvl="0" marL="101600" marR="0" rtl="0" algn="l">
              <a:lnSpc>
                <a:spcPct val="115000"/>
              </a:lnSpc>
              <a:spcBef>
                <a:spcPts val="0"/>
              </a:spcBef>
              <a:spcAft>
                <a:spcPts val="0"/>
              </a:spcAft>
              <a:buClr>
                <a:schemeClr val="dk2"/>
              </a:buClr>
              <a:buSzPts val="2000"/>
              <a:buFont typeface="Century Gothic"/>
              <a:buNone/>
            </a:pPr>
            <a:r>
              <a:rPr b="0" i="0" lang="en-US" sz="1800" u="none" cap="none" strike="noStrike">
                <a:solidFill>
                  <a:schemeClr val="dk2"/>
                </a:solidFill>
                <a:latin typeface="Century Gothic"/>
                <a:ea typeface="Century Gothic"/>
                <a:cs typeface="Century Gothic"/>
                <a:sym typeface="Century Gothic"/>
              </a:rPr>
              <a:t>Calendar[Year]&gt;2021</a:t>
            </a:r>
            <a:endParaRPr/>
          </a:p>
          <a:p>
            <a:pPr indent="0" lvl="0" marL="101600" marR="0" rtl="0" algn="l">
              <a:lnSpc>
                <a:spcPct val="115000"/>
              </a:lnSpc>
              <a:spcBef>
                <a:spcPts val="0"/>
              </a:spcBef>
              <a:spcAft>
                <a:spcPts val="0"/>
              </a:spcAft>
              <a:buClr>
                <a:schemeClr val="dk2"/>
              </a:buClr>
              <a:buSzPts val="2000"/>
              <a:buFont typeface="Century Gothic"/>
              <a:buNone/>
            </a:pPr>
            <a:r>
              <a:t/>
            </a:r>
            <a:endParaRPr b="0" i="0" sz="1800" u="none" cap="none" strike="noStrike">
              <a:solidFill>
                <a:schemeClr val="dk2"/>
              </a:solidFill>
              <a:latin typeface="Century Gothic"/>
              <a:ea typeface="Century Gothic"/>
              <a:cs typeface="Century Gothic"/>
              <a:sym typeface="Century Gothic"/>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9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70" name="Google Shape;1070;p94"/>
          <p:cNvSpPr txBox="1"/>
          <p:nvPr>
            <p:ph type="title"/>
          </p:nvPr>
        </p:nvSpPr>
        <p:spPr>
          <a:xfrm>
            <a:off x="415600"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DAX Calculate Function</a:t>
            </a:r>
            <a:endParaRPr/>
          </a:p>
        </p:txBody>
      </p:sp>
      <p:sp>
        <p:nvSpPr>
          <p:cNvPr id="1071" name="Google Shape;1071;p94"/>
          <p:cNvSpPr txBox="1"/>
          <p:nvPr/>
        </p:nvSpPr>
        <p:spPr>
          <a:xfrm>
            <a:off x="415600" y="935325"/>
            <a:ext cx="10878188" cy="1867506"/>
          </a:xfrm>
          <a:prstGeom prst="rect">
            <a:avLst/>
          </a:prstGeom>
          <a:noFill/>
          <a:ln>
            <a:noFill/>
          </a:ln>
        </p:spPr>
        <p:txBody>
          <a:bodyPr anchorCtr="0" anchor="t" bIns="91425" lIns="91425" spcFirstLastPara="1" rIns="91425" wrap="square" tIns="91425">
            <a:normAutofit fontScale="92500" lnSpcReduction="20000"/>
          </a:bodyPr>
          <a:lstStyle/>
          <a:p>
            <a:pPr indent="0" lvl="0" marL="101600" marR="0" rtl="0" algn="l">
              <a:lnSpc>
                <a:spcPct val="115000"/>
              </a:lnSpc>
              <a:spcBef>
                <a:spcPts val="0"/>
              </a:spcBef>
              <a:spcAft>
                <a:spcPts val="0"/>
              </a:spcAft>
              <a:buClr>
                <a:schemeClr val="dk2"/>
              </a:buClr>
              <a:buSzPct val="108108"/>
              <a:buFont typeface="Century Gothic"/>
              <a:buNone/>
            </a:pPr>
            <a:r>
              <a:rPr b="0" i="0" lang="en-US" sz="2000" u="none" cap="none" strike="noStrike">
                <a:solidFill>
                  <a:schemeClr val="dk2"/>
                </a:solidFill>
                <a:latin typeface="Century Gothic"/>
                <a:ea typeface="Century Gothic"/>
                <a:cs typeface="Century Gothic"/>
                <a:sym typeface="Century Gothic"/>
              </a:rPr>
              <a:t>Boolean expression filters must evaluate as TRUE or FALSE</a:t>
            </a:r>
            <a:endParaRPr/>
          </a:p>
          <a:p>
            <a:pPr indent="0" lvl="0" marL="101600" marR="0" rtl="0" algn="l">
              <a:lnSpc>
                <a:spcPct val="115000"/>
              </a:lnSpc>
              <a:spcBef>
                <a:spcPts val="0"/>
              </a:spcBef>
              <a:spcAft>
                <a:spcPts val="0"/>
              </a:spcAft>
              <a:buClr>
                <a:schemeClr val="dk2"/>
              </a:buClr>
              <a:buSzPct val="108108"/>
              <a:buFont typeface="Century Gothic"/>
              <a:buNone/>
            </a:pPr>
            <a:r>
              <a:rPr b="0" i="0" lang="en-US" sz="2000" u="none" cap="none" strike="noStrike">
                <a:solidFill>
                  <a:schemeClr val="dk2"/>
                </a:solidFill>
                <a:latin typeface="Century Gothic"/>
                <a:ea typeface="Century Gothic"/>
                <a:cs typeface="Century Gothic"/>
                <a:sym typeface="Century Gothic"/>
              </a:rPr>
              <a:t>Each filter:</a:t>
            </a:r>
            <a:endParaRPr/>
          </a:p>
          <a:p>
            <a:pPr indent="0" lvl="0" marL="101600" marR="0" rtl="0" algn="l">
              <a:lnSpc>
                <a:spcPct val="115000"/>
              </a:lnSpc>
              <a:spcBef>
                <a:spcPts val="0"/>
              </a:spcBef>
              <a:spcAft>
                <a:spcPts val="0"/>
              </a:spcAft>
              <a:buClr>
                <a:schemeClr val="dk2"/>
              </a:buClr>
              <a:buSzPct val="108108"/>
              <a:buFont typeface="Century Gothic"/>
              <a:buNone/>
            </a:pPr>
            <a:r>
              <a:t/>
            </a:r>
            <a:endParaRPr b="0" i="0" sz="2000" u="none" cap="none" strike="noStrike">
              <a:solidFill>
                <a:schemeClr val="dk2"/>
              </a:solidFill>
              <a:latin typeface="Century Gothic"/>
              <a:ea typeface="Century Gothic"/>
              <a:cs typeface="Century Gothic"/>
              <a:sym typeface="Century Gothic"/>
            </a:endParaRPr>
          </a:p>
          <a:p>
            <a:pPr indent="-355600" lvl="1" marL="914400" marR="0" rtl="0" algn="l">
              <a:lnSpc>
                <a:spcPct val="115000"/>
              </a:lnSpc>
              <a:spcBef>
                <a:spcPts val="0"/>
              </a:spcBef>
              <a:spcAft>
                <a:spcPts val="0"/>
              </a:spcAft>
              <a:buClr>
                <a:schemeClr val="dk2"/>
              </a:buClr>
              <a:buSzPct val="108108"/>
              <a:buFont typeface="Noto Sans Symbols"/>
              <a:buChar char="▪"/>
            </a:pPr>
            <a:r>
              <a:rPr b="0" i="0" lang="en-US" sz="2000" u="none" cap="none" strike="noStrike">
                <a:solidFill>
                  <a:schemeClr val="dk2"/>
                </a:solidFill>
                <a:latin typeface="Century Gothic"/>
                <a:ea typeface="Century Gothic"/>
                <a:cs typeface="Century Gothic"/>
                <a:sym typeface="Century Gothic"/>
              </a:rPr>
              <a:t>Can reference only a single column</a:t>
            </a:r>
            <a:endParaRPr/>
          </a:p>
          <a:p>
            <a:pPr indent="-355600" lvl="1" marL="914400" marR="0" rtl="0" algn="l">
              <a:lnSpc>
                <a:spcPct val="115000"/>
              </a:lnSpc>
              <a:spcBef>
                <a:spcPts val="0"/>
              </a:spcBef>
              <a:spcAft>
                <a:spcPts val="0"/>
              </a:spcAft>
              <a:buClr>
                <a:schemeClr val="dk2"/>
              </a:buClr>
              <a:buSzPct val="108108"/>
              <a:buFont typeface="Noto Sans Symbols"/>
              <a:buChar char="▪"/>
            </a:pPr>
            <a:r>
              <a:rPr b="0" i="0" lang="en-US" sz="2000" u="none" cap="none" strike="noStrike">
                <a:solidFill>
                  <a:schemeClr val="dk2"/>
                </a:solidFill>
                <a:latin typeface="Century Gothic"/>
                <a:ea typeface="Century Gothic"/>
                <a:cs typeface="Century Gothic"/>
                <a:sym typeface="Century Gothic"/>
              </a:rPr>
              <a:t>Can not reference measures</a:t>
            </a:r>
            <a:endParaRPr/>
          </a:p>
          <a:p>
            <a:pPr indent="-355600" lvl="1" marL="914400" marR="0" rtl="0" algn="l">
              <a:lnSpc>
                <a:spcPct val="115000"/>
              </a:lnSpc>
              <a:spcBef>
                <a:spcPts val="0"/>
              </a:spcBef>
              <a:spcAft>
                <a:spcPts val="0"/>
              </a:spcAft>
              <a:buClr>
                <a:schemeClr val="dk2"/>
              </a:buClr>
              <a:buSzPct val="108108"/>
              <a:buFont typeface="Noto Sans Symbols"/>
              <a:buChar char="▪"/>
            </a:pPr>
            <a:r>
              <a:rPr b="0" i="0" lang="en-US" sz="2000" u="none" cap="none" strike="noStrike">
                <a:solidFill>
                  <a:schemeClr val="dk2"/>
                </a:solidFill>
                <a:latin typeface="Century Gothic"/>
                <a:ea typeface="Century Gothic"/>
                <a:cs typeface="Century Gothic"/>
                <a:sym typeface="Century Gothic"/>
              </a:rPr>
              <a:t>Can not use functions that scan or return table</a:t>
            </a:r>
            <a:endParaRPr/>
          </a:p>
          <a:p>
            <a:pPr indent="0" lvl="0" marL="101600" marR="0" rtl="0" algn="l">
              <a:lnSpc>
                <a:spcPct val="115000"/>
              </a:lnSpc>
              <a:spcBef>
                <a:spcPts val="0"/>
              </a:spcBef>
              <a:spcAft>
                <a:spcPts val="0"/>
              </a:spcAft>
              <a:buClr>
                <a:schemeClr val="dk2"/>
              </a:buClr>
              <a:buSzPct val="108108"/>
              <a:buFont typeface="Century Gothic"/>
              <a:buNone/>
            </a:pPr>
            <a:r>
              <a:t/>
            </a:r>
            <a:endParaRPr b="0" i="0" sz="2000" u="none" cap="none" strike="noStrike">
              <a:solidFill>
                <a:schemeClr val="dk2"/>
              </a:solidFill>
              <a:latin typeface="Century Gothic"/>
              <a:ea typeface="Century Gothic"/>
              <a:cs typeface="Century Gothic"/>
              <a:sym typeface="Century Gothic"/>
            </a:endParaRPr>
          </a:p>
        </p:txBody>
      </p:sp>
      <p:sp>
        <p:nvSpPr>
          <p:cNvPr id="1072" name="Google Shape;1072;p94"/>
          <p:cNvSpPr txBox="1"/>
          <p:nvPr/>
        </p:nvSpPr>
        <p:spPr>
          <a:xfrm>
            <a:off x="1554265" y="3212022"/>
            <a:ext cx="8099021" cy="785680"/>
          </a:xfrm>
          <a:prstGeom prst="rect">
            <a:avLst/>
          </a:prstGeom>
          <a:solidFill>
            <a:srgbClr val="D8D8D8"/>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Revenue Red = </a:t>
            </a:r>
            <a:br>
              <a:rPr b="0" i="0" lang="en-US" sz="1600" u="none" cap="none" strike="noStrike">
                <a:solidFill>
                  <a:schemeClr val="dk1"/>
                </a:solidFill>
                <a:latin typeface="Consolas"/>
                <a:ea typeface="Consolas"/>
                <a:cs typeface="Consolas"/>
                <a:sym typeface="Consolas"/>
              </a:rPr>
            </a:br>
            <a:r>
              <a:rPr b="0" i="0" lang="en-US" sz="1600" u="none" cap="none" strike="noStrike">
                <a:solidFill>
                  <a:schemeClr val="dk1"/>
                </a:solidFill>
                <a:latin typeface="Consolas"/>
                <a:ea typeface="Consolas"/>
                <a:cs typeface="Consolas"/>
                <a:sym typeface="Consolas"/>
              </a:rPr>
              <a:t>CALCULATE([Revenue], 'Product'[Color] = "Red")</a:t>
            </a:r>
            <a:endParaRPr/>
          </a:p>
        </p:txBody>
      </p:sp>
      <p:sp>
        <p:nvSpPr>
          <p:cNvPr id="1073" name="Google Shape;1073;p94"/>
          <p:cNvSpPr txBox="1"/>
          <p:nvPr/>
        </p:nvSpPr>
        <p:spPr>
          <a:xfrm>
            <a:off x="1554265" y="4320319"/>
            <a:ext cx="8099021" cy="1756390"/>
          </a:xfrm>
          <a:prstGeom prst="rect">
            <a:avLst/>
          </a:prstGeom>
          <a:solidFill>
            <a:srgbClr val="D8D8D8"/>
          </a:solidFill>
          <a:ln>
            <a:noFill/>
          </a:ln>
        </p:spPr>
        <p:txBody>
          <a:bodyPr anchorCtr="0" anchor="ctr" bIns="45700" lIns="91425" spcFirstLastPara="1" rIns="91425" wrap="square" tIns="45700">
            <a:noAutofit/>
          </a:bodyPr>
          <a:lstStyle/>
          <a:p>
            <a:pPr indent="0" lvl="2"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onsolas"/>
                <a:ea typeface="Consolas"/>
                <a:cs typeface="Consolas"/>
                <a:sym typeface="Consolas"/>
              </a:rPr>
              <a:t>Revenue Red = </a:t>
            </a:r>
            <a:br>
              <a:rPr b="0" i="0" lang="en-US" sz="1400" u="none" cap="none" strike="noStrike">
                <a:solidFill>
                  <a:schemeClr val="dk1"/>
                </a:solidFill>
                <a:latin typeface="Consolas"/>
                <a:ea typeface="Consolas"/>
                <a:cs typeface="Consolas"/>
                <a:sym typeface="Consolas"/>
              </a:rPr>
            </a:br>
            <a:r>
              <a:rPr b="0" i="0" lang="en-US" sz="1400" u="none" cap="none" strike="noStrike">
                <a:solidFill>
                  <a:schemeClr val="dk1"/>
                </a:solidFill>
                <a:latin typeface="Consolas"/>
                <a:ea typeface="Consolas"/>
                <a:cs typeface="Consolas"/>
                <a:sym typeface="Consolas"/>
              </a:rPr>
              <a:t>CALCULATE( </a:t>
            </a:r>
            <a:br>
              <a:rPr b="0" i="0" lang="en-US" sz="1400" u="none" cap="none" strike="noStrike">
                <a:solidFill>
                  <a:schemeClr val="dk1"/>
                </a:solidFill>
                <a:latin typeface="Consolas"/>
                <a:ea typeface="Consolas"/>
                <a:cs typeface="Consolas"/>
                <a:sym typeface="Consolas"/>
              </a:rPr>
            </a:br>
            <a:r>
              <a:rPr b="0" i="0" lang="en-US" sz="1400" u="none" cap="none" strike="noStrike">
                <a:solidFill>
                  <a:schemeClr val="dk1"/>
                </a:solidFill>
                <a:latin typeface="Consolas"/>
                <a:ea typeface="Consolas"/>
                <a:cs typeface="Consolas"/>
                <a:sym typeface="Consolas"/>
              </a:rPr>
              <a:t>	[Revenue], </a:t>
            </a:r>
            <a:endParaRPr/>
          </a:p>
          <a:p>
            <a:pPr indent="0" lvl="2" marL="0" marR="0" rtl="0" algn="l">
              <a:lnSpc>
                <a:spcPct val="90000"/>
              </a:lnSpc>
              <a:spcBef>
                <a:spcPts val="500"/>
              </a:spcBef>
              <a:spcAft>
                <a:spcPts val="0"/>
              </a:spcAft>
              <a:buClr>
                <a:srgbClr val="000000"/>
              </a:buClr>
              <a:buSzPts val="1400"/>
              <a:buFont typeface="Arial"/>
              <a:buNone/>
            </a:pPr>
            <a:r>
              <a:rPr b="0" i="0" lang="en-US" sz="1400" u="none" cap="none" strike="noStrike">
                <a:solidFill>
                  <a:schemeClr val="dk1"/>
                </a:solidFill>
                <a:latin typeface="Consolas"/>
                <a:ea typeface="Consolas"/>
                <a:cs typeface="Consolas"/>
                <a:sym typeface="Consolas"/>
              </a:rPr>
              <a:t>	FILTER(</a:t>
            </a:r>
            <a:endParaRPr/>
          </a:p>
          <a:p>
            <a:pPr indent="0" lvl="2" marL="0" marR="0" rtl="0" algn="l">
              <a:lnSpc>
                <a:spcPct val="90000"/>
              </a:lnSpc>
              <a:spcBef>
                <a:spcPts val="500"/>
              </a:spcBef>
              <a:spcAft>
                <a:spcPts val="0"/>
              </a:spcAft>
              <a:buClr>
                <a:srgbClr val="000000"/>
              </a:buClr>
              <a:buSzPts val="1400"/>
              <a:buFont typeface="Arial"/>
              <a:buNone/>
            </a:pPr>
            <a:r>
              <a:rPr b="0" i="0" lang="en-US" sz="1400" u="none" cap="none" strike="noStrike">
                <a:solidFill>
                  <a:schemeClr val="dk1"/>
                </a:solidFill>
                <a:latin typeface="Consolas"/>
                <a:ea typeface="Consolas"/>
                <a:cs typeface="Consolas"/>
                <a:sym typeface="Consolas"/>
              </a:rPr>
              <a:t>		'Product',</a:t>
            </a:r>
            <a:br>
              <a:rPr b="0" i="0" lang="en-US" sz="1400" u="none" cap="none" strike="noStrike">
                <a:solidFill>
                  <a:schemeClr val="dk1"/>
                </a:solidFill>
                <a:latin typeface="Consolas"/>
                <a:ea typeface="Consolas"/>
                <a:cs typeface="Consolas"/>
                <a:sym typeface="Consolas"/>
              </a:rPr>
            </a:br>
            <a:r>
              <a:rPr b="0" i="0" lang="en-US" sz="1400" u="none" cap="none" strike="noStrike">
                <a:solidFill>
                  <a:schemeClr val="dk1"/>
                </a:solidFill>
                <a:latin typeface="Consolas"/>
                <a:ea typeface="Consolas"/>
                <a:cs typeface="Consolas"/>
                <a:sym typeface="Consolas"/>
              </a:rPr>
              <a:t>		'Product'[Color] = "Red"</a:t>
            </a:r>
            <a:br>
              <a:rPr b="0" i="0" lang="en-US" sz="1400" u="none" cap="none" strike="noStrike">
                <a:solidFill>
                  <a:schemeClr val="dk1"/>
                </a:solidFill>
                <a:latin typeface="Consolas"/>
                <a:ea typeface="Consolas"/>
                <a:cs typeface="Consolas"/>
                <a:sym typeface="Consolas"/>
              </a:rPr>
            </a:br>
            <a:r>
              <a:rPr b="0" i="0" lang="en-US" sz="1400" u="none" cap="none" strike="noStrike">
                <a:solidFill>
                  <a:schemeClr val="dk1"/>
                </a:solidFill>
                <a:latin typeface="Consolas"/>
                <a:ea typeface="Consolas"/>
                <a:cs typeface="Consolas"/>
                <a:sym typeface="Consolas"/>
              </a:rPr>
              <a:t>	)</a:t>
            </a:r>
            <a:endParaRPr/>
          </a:p>
          <a:p>
            <a:pPr indent="0" lvl="2" marL="0" marR="0" rtl="0" algn="l">
              <a:lnSpc>
                <a:spcPct val="90000"/>
              </a:lnSpc>
              <a:spcBef>
                <a:spcPts val="500"/>
              </a:spcBef>
              <a:spcAft>
                <a:spcPts val="0"/>
              </a:spcAft>
              <a:buClr>
                <a:srgbClr val="000000"/>
              </a:buClr>
              <a:buSzPts val="1400"/>
              <a:buFont typeface="Arial"/>
              <a:buNone/>
            </a:pPr>
            <a:r>
              <a:rPr b="0" i="0" lang="en-US" sz="1400" u="none" cap="none" strike="noStrike">
                <a:solidFill>
                  <a:schemeClr val="dk1"/>
                </a:solidFill>
                <a:latin typeface="Consolas"/>
                <a:ea typeface="Consolas"/>
                <a:cs typeface="Consolas"/>
                <a:sym typeface="Consolas"/>
              </a:rPr>
              <a:t>)</a:t>
            </a:r>
            <a:endParaRPr/>
          </a:p>
        </p:txBody>
      </p:sp>
      <p:sp>
        <p:nvSpPr>
          <p:cNvPr id="1074" name="Google Shape;1074;p94"/>
          <p:cNvSpPr/>
          <p:nvPr/>
        </p:nvSpPr>
        <p:spPr>
          <a:xfrm>
            <a:off x="584886" y="3377122"/>
            <a:ext cx="639392" cy="524898"/>
          </a:xfrm>
          <a:prstGeom prst="ellipse">
            <a:avLst/>
          </a:prstGeom>
          <a:solidFill>
            <a:srgbClr val="A81B00"/>
          </a:solidFill>
          <a:ln cap="flat" cmpd="sng" w="25400">
            <a:solidFill>
              <a:srgbClr val="FF82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Arial"/>
                <a:ea typeface="Arial"/>
                <a:cs typeface="Arial"/>
                <a:sym typeface="Arial"/>
              </a:rPr>
              <a:t>1</a:t>
            </a:r>
            <a:endParaRPr/>
          </a:p>
        </p:txBody>
      </p:sp>
      <p:sp>
        <p:nvSpPr>
          <p:cNvPr id="1075" name="Google Shape;1075;p94"/>
          <p:cNvSpPr/>
          <p:nvPr/>
        </p:nvSpPr>
        <p:spPr>
          <a:xfrm>
            <a:off x="584886" y="4998730"/>
            <a:ext cx="639392" cy="524898"/>
          </a:xfrm>
          <a:prstGeom prst="ellipse">
            <a:avLst/>
          </a:prstGeom>
          <a:solidFill>
            <a:srgbClr val="A81B00"/>
          </a:solidFill>
          <a:ln cap="flat" cmpd="sng" w="25400">
            <a:solidFill>
              <a:srgbClr val="FF82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Arial"/>
                <a:ea typeface="Arial"/>
                <a:cs typeface="Arial"/>
                <a:sym typeface="Arial"/>
              </a:rPr>
              <a:t>2</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9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81" name="Google Shape;1081;p9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Table Expression Filters</a:t>
            </a:r>
            <a:endParaRPr/>
          </a:p>
        </p:txBody>
      </p:sp>
      <p:sp>
        <p:nvSpPr>
          <p:cNvPr id="1082" name="Google Shape;1082;p95"/>
          <p:cNvSpPr txBox="1"/>
          <p:nvPr>
            <p:ph idx="1" type="body"/>
          </p:nvPr>
        </p:nvSpPr>
        <p:spPr>
          <a:xfrm>
            <a:off x="415599" y="1536634"/>
            <a:ext cx="11360799" cy="2607103"/>
          </a:xfrm>
          <a:prstGeom prst="rect">
            <a:avLst/>
          </a:prstGeom>
          <a:noFill/>
          <a:ln>
            <a:noFill/>
          </a:ln>
        </p:spPr>
        <p:txBody>
          <a:bodyPr anchorCtr="0" anchor="t" bIns="91425" lIns="91425" spcFirstLastPara="1" rIns="91425" wrap="square" tIns="91425">
            <a:normAutofit lnSpcReduction="10000"/>
          </a:bodyPr>
          <a:lstStyle/>
          <a:p>
            <a:pPr indent="0" lvl="0" marL="101600" rtl="0" algn="l">
              <a:lnSpc>
                <a:spcPct val="115000"/>
              </a:lnSpc>
              <a:spcBef>
                <a:spcPts val="0"/>
              </a:spcBef>
              <a:spcAft>
                <a:spcPts val="0"/>
              </a:spcAft>
              <a:buSzPts val="2000"/>
              <a:buNone/>
            </a:pPr>
            <a:r>
              <a:rPr lang="en-US"/>
              <a:t>Table expression filters apply a table object as a filter</a:t>
            </a:r>
            <a:endParaRPr/>
          </a:p>
          <a:p>
            <a:pPr indent="0" lvl="0" marL="101600" rtl="0" algn="l">
              <a:lnSpc>
                <a:spcPct val="115000"/>
              </a:lnSpc>
              <a:spcBef>
                <a:spcPts val="0"/>
              </a:spcBef>
              <a:spcAft>
                <a:spcPts val="0"/>
              </a:spcAft>
              <a:buSzPts val="2000"/>
              <a:buNone/>
            </a:pPr>
            <a:r>
              <a:rPr lang="en-US"/>
              <a:t>Each filter:</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Font typeface="Noto Sans Symbols"/>
              <a:buChar char="▪"/>
            </a:pPr>
            <a:r>
              <a:rPr lang="en-US"/>
              <a:t>Can be a reference to model table</a:t>
            </a:r>
            <a:endParaRPr/>
          </a:p>
          <a:p>
            <a:pPr indent="-355600" lvl="0" marL="457200" rtl="0" algn="l">
              <a:lnSpc>
                <a:spcPct val="115000"/>
              </a:lnSpc>
              <a:spcBef>
                <a:spcPts val="0"/>
              </a:spcBef>
              <a:spcAft>
                <a:spcPts val="0"/>
              </a:spcAft>
              <a:buSzPts val="2000"/>
              <a:buFont typeface="Noto Sans Symbols"/>
              <a:buChar char="▪"/>
            </a:pPr>
            <a:r>
              <a:rPr lang="en-US"/>
              <a:t>Can be a DAX function that returns a table object</a:t>
            </a:r>
            <a:endParaRPr/>
          </a:p>
          <a:p>
            <a:pPr indent="-355600" lvl="0" marL="457200" rtl="0" algn="l">
              <a:lnSpc>
                <a:spcPct val="115000"/>
              </a:lnSpc>
              <a:spcBef>
                <a:spcPts val="0"/>
              </a:spcBef>
              <a:spcAft>
                <a:spcPts val="0"/>
              </a:spcAft>
              <a:buSzPts val="2000"/>
              <a:buFont typeface="Noto Sans Symbols"/>
              <a:buChar char="▪"/>
            </a:pPr>
            <a:r>
              <a:rPr lang="en-US"/>
              <a:t>If columns are not in filter context, new filters are added to filter context</a:t>
            </a:r>
            <a:endParaRPr/>
          </a:p>
          <a:p>
            <a:pPr indent="-355600" lvl="0" marL="457200" rtl="0" algn="l">
              <a:lnSpc>
                <a:spcPct val="115000"/>
              </a:lnSpc>
              <a:spcBef>
                <a:spcPts val="0"/>
              </a:spcBef>
              <a:spcAft>
                <a:spcPts val="0"/>
              </a:spcAft>
              <a:buSzPts val="2000"/>
              <a:buFont typeface="Noto Sans Symbols"/>
              <a:buChar char="▪"/>
            </a:pPr>
            <a:r>
              <a:rPr lang="en-US"/>
              <a:t>If columns are already in filter context, existing filters are overwritten</a:t>
            </a:r>
            <a:endParaRPr/>
          </a:p>
          <a:p>
            <a:pPr indent="-228600" lvl="0" marL="457200" rtl="0" algn="l">
              <a:lnSpc>
                <a:spcPct val="115000"/>
              </a:lnSpc>
              <a:spcBef>
                <a:spcPts val="0"/>
              </a:spcBef>
              <a:spcAft>
                <a:spcPts val="0"/>
              </a:spcAft>
              <a:buSzPts val="2000"/>
              <a:buNone/>
            </a:pPr>
            <a:r>
              <a:t/>
            </a:r>
            <a:endParaRPr/>
          </a:p>
        </p:txBody>
      </p:sp>
      <p:sp>
        <p:nvSpPr>
          <p:cNvPr id="1083" name="Google Shape;1083;p95"/>
          <p:cNvSpPr txBox="1"/>
          <p:nvPr/>
        </p:nvSpPr>
        <p:spPr>
          <a:xfrm>
            <a:off x="786408" y="4109013"/>
            <a:ext cx="9819933" cy="2070164"/>
          </a:xfrm>
          <a:prstGeom prst="rect">
            <a:avLst/>
          </a:prstGeom>
          <a:solidFill>
            <a:srgbClr val="FFFFFF"/>
          </a:solidFill>
          <a:ln>
            <a:noFill/>
          </a:ln>
        </p:spPr>
        <p:txBody>
          <a:bodyPr anchorCtr="0" anchor="ctr" bIns="45700" lIns="91425" spcFirstLastPara="1" rIns="91425" wrap="square" tIns="45700">
            <a:noAutofit/>
          </a:bodyPr>
          <a:lstStyle/>
          <a:p>
            <a:pPr indent="0" lvl="2" marL="0" marR="0" rtl="0" algn="l">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Revenue High Margin Products = </a:t>
            </a:r>
            <a:br>
              <a:rPr b="0" i="0" lang="en-US" sz="1600" u="none" cap="none" strike="noStrike">
                <a:solidFill>
                  <a:srgbClr val="000000"/>
                </a:solidFill>
                <a:latin typeface="Consolas"/>
                <a:ea typeface="Consolas"/>
                <a:cs typeface="Consolas"/>
                <a:sym typeface="Consolas"/>
              </a:rPr>
            </a:br>
            <a:r>
              <a:rPr b="0" i="0" lang="en-US" sz="1600" u="none" cap="none" strike="noStrike">
                <a:solidFill>
                  <a:srgbClr val="000000"/>
                </a:solidFill>
                <a:latin typeface="Consolas"/>
                <a:ea typeface="Consolas"/>
                <a:cs typeface="Consolas"/>
                <a:sym typeface="Consolas"/>
              </a:rPr>
              <a:t>CALCULATE( </a:t>
            </a:r>
            <a:br>
              <a:rPr b="0" i="0" lang="en-US" sz="1600" u="none" cap="none" strike="noStrike">
                <a:solidFill>
                  <a:srgbClr val="000000"/>
                </a:solidFill>
                <a:latin typeface="Consolas"/>
                <a:ea typeface="Consolas"/>
                <a:cs typeface="Consolas"/>
                <a:sym typeface="Consolas"/>
              </a:rPr>
            </a:br>
            <a:r>
              <a:rPr b="0" i="0" lang="en-US" sz="1600" u="none" cap="none" strike="noStrike">
                <a:solidFill>
                  <a:srgbClr val="000000"/>
                </a:solidFill>
                <a:latin typeface="Consolas"/>
                <a:ea typeface="Consolas"/>
                <a:cs typeface="Consolas"/>
                <a:sym typeface="Consolas"/>
              </a:rPr>
              <a:t>	[Revenue], </a:t>
            </a:r>
            <a:br>
              <a:rPr b="0" i="0" lang="en-US" sz="1600" u="none" cap="none" strike="noStrike">
                <a:solidFill>
                  <a:srgbClr val="000000"/>
                </a:solidFill>
                <a:latin typeface="Consolas"/>
                <a:ea typeface="Consolas"/>
                <a:cs typeface="Consolas"/>
                <a:sym typeface="Consolas"/>
              </a:rPr>
            </a:b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4472C4"/>
                </a:solidFill>
                <a:latin typeface="Consolas"/>
                <a:ea typeface="Consolas"/>
                <a:cs typeface="Consolas"/>
                <a:sym typeface="Consolas"/>
              </a:rPr>
              <a:t>FILTER(</a:t>
            </a:r>
            <a:endParaRPr/>
          </a:p>
          <a:p>
            <a:pPr indent="0" lvl="2" marL="0" marR="0" rtl="0" algn="l">
              <a:lnSpc>
                <a:spcPct val="90000"/>
              </a:lnSpc>
              <a:spcBef>
                <a:spcPts val="500"/>
              </a:spcBef>
              <a:spcAft>
                <a:spcPts val="0"/>
              </a:spcAft>
              <a:buClr>
                <a:srgbClr val="4472C4"/>
              </a:buClr>
              <a:buSzPts val="1600"/>
              <a:buFont typeface="Arial"/>
              <a:buNone/>
            </a:pPr>
            <a:r>
              <a:rPr b="0" i="0" lang="en-US" sz="1600" u="none" cap="none" strike="noStrike">
                <a:solidFill>
                  <a:srgbClr val="4472C4"/>
                </a:solidFill>
                <a:latin typeface="Consolas"/>
                <a:ea typeface="Consolas"/>
                <a:cs typeface="Consolas"/>
                <a:sym typeface="Consolas"/>
              </a:rPr>
              <a:t>		'Product',</a:t>
            </a:r>
            <a:endParaRPr/>
          </a:p>
          <a:p>
            <a:pPr indent="0" lvl="2" marL="0" marR="0" rtl="0" algn="l">
              <a:lnSpc>
                <a:spcPct val="90000"/>
              </a:lnSpc>
              <a:spcBef>
                <a:spcPts val="500"/>
              </a:spcBef>
              <a:spcAft>
                <a:spcPts val="0"/>
              </a:spcAft>
              <a:buClr>
                <a:srgbClr val="4472C4"/>
              </a:buClr>
              <a:buSzPts val="1600"/>
              <a:buFont typeface="Arial"/>
              <a:buNone/>
            </a:pPr>
            <a:r>
              <a:rPr b="0" i="0" lang="en-US" sz="1600" u="none" cap="none" strike="noStrike">
                <a:solidFill>
                  <a:srgbClr val="4472C4"/>
                </a:solidFill>
                <a:latin typeface="Consolas"/>
                <a:ea typeface="Consolas"/>
                <a:cs typeface="Consolas"/>
                <a:sym typeface="Consolas"/>
              </a:rPr>
              <a:t>		'Product'[List Price] &gt; 'Product'[Standard Cost] * 2</a:t>
            </a:r>
            <a:br>
              <a:rPr b="0" i="0" lang="en-US" sz="1600" u="none" cap="none" strike="noStrike">
                <a:solidFill>
                  <a:srgbClr val="4472C4"/>
                </a:solidFill>
                <a:latin typeface="Consolas"/>
                <a:ea typeface="Consolas"/>
                <a:cs typeface="Consolas"/>
                <a:sym typeface="Consolas"/>
              </a:rPr>
            </a:br>
            <a:r>
              <a:rPr b="0" i="0" lang="en-US" sz="1600" u="none" cap="none" strike="noStrike">
                <a:solidFill>
                  <a:srgbClr val="000000"/>
                </a:solidFill>
                <a:latin typeface="Consolas"/>
                <a:ea typeface="Consolas"/>
                <a:cs typeface="Consolas"/>
                <a:sym typeface="Consolas"/>
              </a:rPr>
              <a:t>	)</a:t>
            </a:r>
            <a:endParaRPr/>
          </a:p>
          <a:p>
            <a:pPr indent="0" lvl="2" marL="0" marR="0" rtl="0" algn="l">
              <a:lnSpc>
                <a:spcPct val="90000"/>
              </a:lnSpc>
              <a:spcBef>
                <a:spcPts val="50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9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89" name="Google Shape;1089;p9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CALCULATE Filter Modifiers</a:t>
            </a:r>
            <a:endParaRPr/>
          </a:p>
        </p:txBody>
      </p:sp>
      <p:sp>
        <p:nvSpPr>
          <p:cNvPr id="1090" name="Google Shape;1090;p96"/>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When using CALCULATE, it is possible to pass in filter modification functions</a:t>
            </a:r>
            <a:endParaRPr/>
          </a:p>
          <a:p>
            <a:pPr indent="0" lvl="0" marL="101600" rtl="0" algn="l">
              <a:lnSpc>
                <a:spcPct val="115000"/>
              </a:lnSpc>
              <a:spcBef>
                <a:spcPts val="0"/>
              </a:spcBef>
              <a:spcAft>
                <a:spcPts val="0"/>
              </a:spcAft>
              <a:buSzPts val="2000"/>
              <a:buNone/>
            </a:pPr>
            <a:r>
              <a:rPr lang="en-US"/>
              <a:t>Filter modifier functions include:</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b="1" lang="en-US"/>
              <a:t>REMOVEFILTERS</a:t>
            </a:r>
            <a:r>
              <a:rPr lang="en-US"/>
              <a:t> – Remove filters from all tables, a single table or column(s)</a:t>
            </a:r>
            <a:endParaRPr/>
          </a:p>
          <a:p>
            <a:pPr indent="-355600" lvl="0" marL="457200" rtl="0" algn="l">
              <a:lnSpc>
                <a:spcPct val="115000"/>
              </a:lnSpc>
              <a:spcBef>
                <a:spcPts val="0"/>
              </a:spcBef>
              <a:spcAft>
                <a:spcPts val="0"/>
              </a:spcAft>
              <a:buSzPts val="2000"/>
              <a:buChar char="●"/>
            </a:pPr>
            <a:r>
              <a:rPr b="1" lang="en-US"/>
              <a:t>ALL</a:t>
            </a:r>
            <a:r>
              <a:rPr lang="en-US"/>
              <a:t> – Remove filters from a single table or column(s)</a:t>
            </a:r>
            <a:endParaRPr/>
          </a:p>
          <a:p>
            <a:pPr indent="-355600" lvl="0" marL="457200" rtl="0" algn="l">
              <a:lnSpc>
                <a:spcPct val="115000"/>
              </a:lnSpc>
              <a:spcBef>
                <a:spcPts val="0"/>
              </a:spcBef>
              <a:spcAft>
                <a:spcPts val="0"/>
              </a:spcAft>
              <a:buSzPts val="2000"/>
              <a:buChar char="●"/>
            </a:pPr>
            <a:r>
              <a:rPr b="1" lang="en-US"/>
              <a:t>ALLEXCEPT</a:t>
            </a:r>
            <a:r>
              <a:rPr lang="en-US"/>
              <a:t> – Remove filters from all columns of a single table, except those explicitly passed in</a:t>
            </a:r>
            <a:endParaRPr/>
          </a:p>
          <a:p>
            <a:pPr indent="-355600" lvl="0" marL="457200" rtl="0" algn="l">
              <a:lnSpc>
                <a:spcPct val="115000"/>
              </a:lnSpc>
              <a:spcBef>
                <a:spcPts val="0"/>
              </a:spcBef>
              <a:spcAft>
                <a:spcPts val="0"/>
              </a:spcAft>
              <a:buSzPts val="2000"/>
              <a:buChar char="●"/>
            </a:pPr>
            <a:r>
              <a:rPr b="1" lang="en-US"/>
              <a:t>ALLNONBLANKROW</a:t>
            </a:r>
            <a:r>
              <a:rPr lang="en-US"/>
              <a:t> – From the parent table of a relationship, returns all rows but the blank row, or all distinct values of a column but the blank row, and disregards any context filters that might exist</a:t>
            </a:r>
            <a:endParaRPr/>
          </a:p>
          <a:p>
            <a:pPr indent="-228600" lvl="0" marL="457200" rtl="0" algn="l">
              <a:lnSpc>
                <a:spcPct val="115000"/>
              </a:lnSpc>
              <a:spcBef>
                <a:spcPts val="0"/>
              </a:spcBef>
              <a:spcAft>
                <a:spcPts val="0"/>
              </a:spcAft>
              <a:buSzPts val="2000"/>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9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96" name="Google Shape;1096;p9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CALCULATE Filter Modifier example</a:t>
            </a:r>
            <a:endParaRPr/>
          </a:p>
        </p:txBody>
      </p:sp>
      <p:pic>
        <p:nvPicPr>
          <p:cNvPr descr="Image shows table of Region, Revenue, and Revenue Red columns. Each Revenue Red column value is different, and less that the value in the corresponding Revenue column." id="1097" name="Google Shape;1097;p97"/>
          <p:cNvPicPr preferRelativeResize="0"/>
          <p:nvPr/>
        </p:nvPicPr>
        <p:blipFill rotWithShape="1">
          <a:blip r:embed="rId3">
            <a:alphaModFix/>
          </a:blip>
          <a:srcRect b="0" l="0" r="0" t="0"/>
          <a:stretch/>
        </p:blipFill>
        <p:spPr>
          <a:xfrm>
            <a:off x="1294367" y="1957387"/>
            <a:ext cx="3733800" cy="2943225"/>
          </a:xfrm>
          <a:prstGeom prst="rect">
            <a:avLst/>
          </a:prstGeom>
          <a:noFill/>
          <a:ln>
            <a:noFill/>
          </a:ln>
        </p:spPr>
      </p:pic>
      <p:pic>
        <p:nvPicPr>
          <p:cNvPr descr="Image shows table of Color, Revenue, and Revenue Red columns. Each Revenue Red column value is the same. Grey appears as a new row. Its Revenue is BLANK but the Revenue Red value is that of the red products." id="1098" name="Google Shape;1098;p97"/>
          <p:cNvPicPr preferRelativeResize="0"/>
          <p:nvPr/>
        </p:nvPicPr>
        <p:blipFill rotWithShape="1">
          <a:blip r:embed="rId4">
            <a:alphaModFix/>
          </a:blip>
          <a:srcRect b="0" l="0" r="0" t="0"/>
          <a:stretch/>
        </p:blipFill>
        <p:spPr>
          <a:xfrm>
            <a:off x="6414251" y="1957387"/>
            <a:ext cx="3733800" cy="2943225"/>
          </a:xfrm>
          <a:prstGeom prst="rect">
            <a:avLst/>
          </a:prstGeom>
          <a:noFill/>
          <a:ln>
            <a:noFill/>
          </a:ln>
        </p:spPr>
      </p:pic>
      <p:sp>
        <p:nvSpPr>
          <p:cNvPr id="1099" name="Google Shape;1099;p97"/>
          <p:cNvSpPr txBox="1"/>
          <p:nvPr/>
        </p:nvSpPr>
        <p:spPr>
          <a:xfrm>
            <a:off x="1294367" y="1514670"/>
            <a:ext cx="37338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New filter added</a:t>
            </a:r>
            <a:endParaRPr/>
          </a:p>
        </p:txBody>
      </p:sp>
      <p:sp>
        <p:nvSpPr>
          <p:cNvPr id="1100" name="Google Shape;1100;p97"/>
          <p:cNvSpPr txBox="1"/>
          <p:nvPr/>
        </p:nvSpPr>
        <p:spPr>
          <a:xfrm>
            <a:off x="6414251" y="1514670"/>
            <a:ext cx="37338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Existing filter overwritten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9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06" name="Google Shape;1106;p9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Relationship Modifiers</a:t>
            </a:r>
            <a:endParaRPr/>
          </a:p>
        </p:txBody>
      </p:sp>
      <p:sp>
        <p:nvSpPr>
          <p:cNvPr id="1107" name="Google Shape;1107;p98"/>
          <p:cNvSpPr txBox="1"/>
          <p:nvPr>
            <p:ph idx="1" type="body"/>
          </p:nvPr>
        </p:nvSpPr>
        <p:spPr>
          <a:xfrm>
            <a:off x="415599" y="1536634"/>
            <a:ext cx="11360799" cy="1003366"/>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Use the USERRELATIONSHIP function to make an inactive relationship active during the evaluation of the CALCULATE function</a:t>
            </a:r>
            <a:endParaRPr/>
          </a:p>
          <a:p>
            <a:pPr indent="0" lvl="0" marL="101600" rtl="0" algn="l">
              <a:lnSpc>
                <a:spcPct val="115000"/>
              </a:lnSpc>
              <a:spcBef>
                <a:spcPts val="0"/>
              </a:spcBef>
              <a:spcAft>
                <a:spcPts val="0"/>
              </a:spcAft>
              <a:buSzPts val="2000"/>
              <a:buNone/>
            </a:pPr>
            <a:r>
              <a:t/>
            </a:r>
            <a:endParaRPr/>
          </a:p>
        </p:txBody>
      </p:sp>
      <p:sp>
        <p:nvSpPr>
          <p:cNvPr id="1108" name="Google Shape;1108;p98"/>
          <p:cNvSpPr txBox="1"/>
          <p:nvPr/>
        </p:nvSpPr>
        <p:spPr>
          <a:xfrm>
            <a:off x="6096000" y="3277274"/>
            <a:ext cx="6007768" cy="2500726"/>
          </a:xfrm>
          <a:prstGeom prst="rect">
            <a:avLst/>
          </a:prstGeom>
          <a:solidFill>
            <a:srgbClr val="D8D8D8"/>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2000"/>
              <a:buFont typeface="Arial"/>
              <a:buNone/>
            </a:pPr>
            <a:r>
              <a:rPr b="0" i="0" lang="en-US" sz="2000" u="none" cap="none" strike="noStrike">
                <a:solidFill>
                  <a:schemeClr val="dk1"/>
                </a:solidFill>
                <a:latin typeface="Consolas"/>
                <a:ea typeface="Consolas"/>
                <a:cs typeface="Consolas"/>
                <a:sym typeface="Consolas"/>
              </a:rPr>
              <a:t>Revenue Shipped = </a:t>
            </a:r>
            <a:br>
              <a:rPr b="0" i="0" lang="en-US" sz="2000" u="none" cap="none" strike="noStrike">
                <a:solidFill>
                  <a:schemeClr val="dk1"/>
                </a:solidFill>
                <a:latin typeface="Consolas"/>
                <a:ea typeface="Consolas"/>
                <a:cs typeface="Consolas"/>
                <a:sym typeface="Consolas"/>
              </a:rPr>
            </a:br>
            <a:r>
              <a:rPr b="0" i="0" lang="en-US" sz="2000" u="none" cap="none" strike="noStrike">
                <a:solidFill>
                  <a:schemeClr val="dk1"/>
                </a:solidFill>
                <a:latin typeface="Consolas"/>
                <a:ea typeface="Consolas"/>
                <a:cs typeface="Consolas"/>
                <a:sym typeface="Consolas"/>
              </a:rPr>
              <a:t>CALCULATE(</a:t>
            </a:r>
            <a:br>
              <a:rPr b="0" i="0" lang="en-US" sz="2000" u="none" cap="none" strike="noStrike">
                <a:solidFill>
                  <a:schemeClr val="dk1"/>
                </a:solidFill>
                <a:latin typeface="Consolas"/>
                <a:ea typeface="Consolas"/>
                <a:cs typeface="Consolas"/>
                <a:sym typeface="Consolas"/>
              </a:rPr>
            </a:br>
            <a:r>
              <a:rPr b="0" i="0" lang="en-US" sz="2000" u="none" cap="none" strike="noStrike">
                <a:solidFill>
                  <a:schemeClr val="dk1"/>
                </a:solidFill>
                <a:latin typeface="Consolas"/>
                <a:ea typeface="Consolas"/>
                <a:cs typeface="Consolas"/>
                <a:sym typeface="Consolas"/>
              </a:rPr>
              <a:t>	[Revenue],</a:t>
            </a:r>
            <a:br>
              <a:rPr b="0" i="0" lang="en-US" sz="2000" u="none" cap="none" strike="noStrike">
                <a:solidFill>
                  <a:schemeClr val="dk1"/>
                </a:solidFill>
                <a:latin typeface="Consolas"/>
                <a:ea typeface="Consolas"/>
                <a:cs typeface="Consolas"/>
                <a:sym typeface="Consolas"/>
              </a:rPr>
            </a:br>
            <a:r>
              <a:rPr b="0" i="0" lang="en-US" sz="2000" u="none" cap="none" strike="noStrike">
                <a:solidFill>
                  <a:schemeClr val="dk1"/>
                </a:solidFill>
                <a:latin typeface="Consolas"/>
                <a:ea typeface="Consolas"/>
                <a:cs typeface="Consolas"/>
                <a:sym typeface="Consolas"/>
              </a:rPr>
              <a:t>	</a:t>
            </a:r>
            <a:r>
              <a:rPr b="0" i="0" lang="en-US" sz="2000" u="none" cap="none" strike="noStrike">
                <a:solidFill>
                  <a:srgbClr val="0070C0"/>
                </a:solidFill>
                <a:latin typeface="Consolas"/>
                <a:ea typeface="Consolas"/>
                <a:cs typeface="Consolas"/>
                <a:sym typeface="Consolas"/>
              </a:rPr>
              <a:t>USERELATIONSHIP(</a:t>
            </a:r>
            <a:endParaRPr/>
          </a:p>
          <a:p>
            <a:pPr indent="0" lvl="2" marL="0" marR="0" rtl="0" algn="l">
              <a:lnSpc>
                <a:spcPct val="90000"/>
              </a:lnSpc>
              <a:spcBef>
                <a:spcPts val="500"/>
              </a:spcBef>
              <a:spcAft>
                <a:spcPts val="0"/>
              </a:spcAft>
              <a:buClr>
                <a:srgbClr val="000000"/>
              </a:buClr>
              <a:buSzPts val="2000"/>
              <a:buFont typeface="Arial"/>
              <a:buNone/>
            </a:pPr>
            <a:r>
              <a:rPr b="0" i="0" lang="en-US" sz="2000" u="none" cap="none" strike="noStrike">
                <a:solidFill>
                  <a:srgbClr val="0070C0"/>
                </a:solidFill>
                <a:latin typeface="Consolas"/>
                <a:ea typeface="Consolas"/>
                <a:cs typeface="Consolas"/>
                <a:sym typeface="Consolas"/>
              </a:rPr>
              <a:t>		'Date'[DateKey],</a:t>
            </a:r>
            <a:endParaRPr/>
          </a:p>
          <a:p>
            <a:pPr indent="0" lvl="2" marL="0" marR="0" rtl="0" algn="l">
              <a:lnSpc>
                <a:spcPct val="90000"/>
              </a:lnSpc>
              <a:spcBef>
                <a:spcPts val="500"/>
              </a:spcBef>
              <a:spcAft>
                <a:spcPts val="0"/>
              </a:spcAft>
              <a:buClr>
                <a:srgbClr val="000000"/>
              </a:buClr>
              <a:buSzPts val="2000"/>
              <a:buFont typeface="Arial"/>
              <a:buNone/>
            </a:pPr>
            <a:r>
              <a:rPr b="0" i="0" lang="en-US" sz="2000" u="none" cap="none" strike="noStrike">
                <a:solidFill>
                  <a:srgbClr val="0070C0"/>
                </a:solidFill>
                <a:latin typeface="Consolas"/>
                <a:ea typeface="Consolas"/>
                <a:cs typeface="Consolas"/>
                <a:sym typeface="Consolas"/>
              </a:rPr>
              <a:t>		'Sales'[ShipDateKey]</a:t>
            </a:r>
            <a:endParaRPr/>
          </a:p>
          <a:p>
            <a:pPr indent="0" lvl="2" marL="0" marR="0" rtl="0" algn="l">
              <a:lnSpc>
                <a:spcPct val="90000"/>
              </a:lnSpc>
              <a:spcBef>
                <a:spcPts val="500"/>
              </a:spcBef>
              <a:spcAft>
                <a:spcPts val="0"/>
              </a:spcAft>
              <a:buClr>
                <a:srgbClr val="000000"/>
              </a:buClr>
              <a:buSzPts val="2000"/>
              <a:buFont typeface="Arial"/>
              <a:buNone/>
            </a:pPr>
            <a:r>
              <a:rPr b="0" i="0" lang="en-US" sz="2000" u="none" cap="none" strike="noStrike">
                <a:solidFill>
                  <a:schemeClr val="dk1"/>
                </a:solidFill>
                <a:latin typeface="Consolas"/>
                <a:ea typeface="Consolas"/>
                <a:cs typeface="Consolas"/>
                <a:sym typeface="Consolas"/>
              </a:rPr>
              <a:t>	)</a:t>
            </a:r>
            <a:br>
              <a:rPr b="0" i="0" lang="en-US" sz="2000" u="none" cap="none" strike="noStrike">
                <a:solidFill>
                  <a:schemeClr val="dk1"/>
                </a:solidFill>
                <a:latin typeface="Consolas"/>
                <a:ea typeface="Consolas"/>
                <a:cs typeface="Consolas"/>
                <a:sym typeface="Consolas"/>
              </a:rPr>
            </a:br>
            <a:r>
              <a:rPr b="0" i="0" lang="en-US" sz="2000" u="none" cap="none" strike="noStrike">
                <a:solidFill>
                  <a:schemeClr val="dk1"/>
                </a:solidFill>
                <a:latin typeface="Consolas"/>
                <a:ea typeface="Consolas"/>
                <a:cs typeface="Consolas"/>
                <a:sym typeface="Consolas"/>
              </a:rPr>
              <a:t>)</a:t>
            </a:r>
            <a:endParaRPr/>
          </a:p>
        </p:txBody>
      </p:sp>
      <p:pic>
        <p:nvPicPr>
          <p:cNvPr id="1109" name="Google Shape;1109;p98"/>
          <p:cNvPicPr preferRelativeResize="0"/>
          <p:nvPr/>
        </p:nvPicPr>
        <p:blipFill rotWithShape="1">
          <a:blip r:embed="rId3">
            <a:alphaModFix/>
          </a:blip>
          <a:srcRect b="0" l="0" r="0" t="0"/>
          <a:stretch/>
        </p:blipFill>
        <p:spPr>
          <a:xfrm>
            <a:off x="261795" y="2723935"/>
            <a:ext cx="5676556" cy="379116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99"/>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1115" name="Google Shape;1115;p9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Training layouts">
  <a:themeElements>
    <a:clrScheme name="Simple Light">
      <a:dk1>
        <a:srgbClr val="261144"/>
      </a:dk1>
      <a:lt1>
        <a:srgbClr val="FFFFFF"/>
      </a:lt1>
      <a:dk2>
        <a:srgbClr val="422B72"/>
      </a:dk2>
      <a:lt2>
        <a:srgbClr val="F4F4F4"/>
      </a:lt2>
      <a:accent1>
        <a:srgbClr val="FF350F"/>
      </a:accent1>
      <a:accent2>
        <a:srgbClr val="E02500"/>
      </a:accent2>
      <a:accent3>
        <a:srgbClr val="FFED3D"/>
      </a:accent3>
      <a:accent4>
        <a:srgbClr val="FFE9E5"/>
      </a:accent4>
      <a:accent5>
        <a:srgbClr val="845BA3"/>
      </a:accent5>
      <a:accent6>
        <a:srgbClr val="E2E2E2"/>
      </a:accent6>
      <a:hlink>
        <a:srgbClr val="FF350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shannonl</dc:creator>
</cp:coreProperties>
</file>